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114"/>
  </p:notesMasterIdLst>
  <p:sldIdLst>
    <p:sldId id="271" r:id="rId7"/>
    <p:sldId id="360" r:id="rId8"/>
    <p:sldId id="454" r:id="rId9"/>
    <p:sldId id="471" r:id="rId10"/>
    <p:sldId id="268" r:id="rId11"/>
    <p:sldId id="258" r:id="rId12"/>
    <p:sldId id="273" r:id="rId13"/>
    <p:sldId id="274" r:id="rId14"/>
    <p:sldId id="296" r:id="rId15"/>
    <p:sldId id="337" r:id="rId16"/>
    <p:sldId id="427" r:id="rId17"/>
    <p:sldId id="410" r:id="rId18"/>
    <p:sldId id="438" r:id="rId19"/>
    <p:sldId id="447" r:id="rId20"/>
    <p:sldId id="372" r:id="rId21"/>
    <p:sldId id="416" r:id="rId22"/>
    <p:sldId id="279" r:id="rId23"/>
    <p:sldId id="282" r:id="rId24"/>
    <p:sldId id="480" r:id="rId25"/>
    <p:sldId id="411" r:id="rId26"/>
    <p:sldId id="280" r:id="rId27"/>
    <p:sldId id="467" r:id="rId28"/>
    <p:sldId id="484" r:id="rId29"/>
    <p:sldId id="482" r:id="rId30"/>
    <p:sldId id="483" r:id="rId31"/>
    <p:sldId id="284" r:id="rId32"/>
    <p:sldId id="290" r:id="rId33"/>
    <p:sldId id="487" r:id="rId34"/>
    <p:sldId id="428" r:id="rId35"/>
    <p:sldId id="429" r:id="rId36"/>
    <p:sldId id="430" r:id="rId37"/>
    <p:sldId id="292" r:id="rId38"/>
    <p:sldId id="413" r:id="rId39"/>
    <p:sldId id="473" r:id="rId40"/>
    <p:sldId id="336" r:id="rId41"/>
    <p:sldId id="414" r:id="rId42"/>
    <p:sldId id="474" r:id="rId43"/>
    <p:sldId id="415" r:id="rId44"/>
    <p:sldId id="453" r:id="rId45"/>
    <p:sldId id="461" r:id="rId46"/>
    <p:sldId id="462" r:id="rId47"/>
    <p:sldId id="350" r:id="rId48"/>
    <p:sldId id="468" r:id="rId49"/>
    <p:sldId id="469" r:id="rId50"/>
    <p:sldId id="373" r:id="rId51"/>
    <p:sldId id="431" r:id="rId52"/>
    <p:sldId id="424" r:id="rId53"/>
    <p:sldId id="425" r:id="rId54"/>
    <p:sldId id="426" r:id="rId55"/>
    <p:sldId id="439" r:id="rId56"/>
    <p:sldId id="433" r:id="rId57"/>
    <p:sldId id="434" r:id="rId58"/>
    <p:sldId id="432" r:id="rId59"/>
    <p:sldId id="449" r:id="rId60"/>
    <p:sldId id="417" r:id="rId61"/>
    <p:sldId id="460" r:id="rId62"/>
    <p:sldId id="440" r:id="rId63"/>
    <p:sldId id="377" r:id="rId64"/>
    <p:sldId id="481" r:id="rId65"/>
    <p:sldId id="379" r:id="rId66"/>
    <p:sldId id="444" r:id="rId67"/>
    <p:sldId id="418" r:id="rId68"/>
    <p:sldId id="450" r:id="rId69"/>
    <p:sldId id="475" r:id="rId70"/>
    <p:sldId id="485" r:id="rId71"/>
    <p:sldId id="383" r:id="rId72"/>
    <p:sldId id="476" r:id="rId73"/>
    <p:sldId id="384" r:id="rId74"/>
    <p:sldId id="385" r:id="rId75"/>
    <p:sldId id="442" r:id="rId76"/>
    <p:sldId id="436" r:id="rId77"/>
    <p:sldId id="437" r:id="rId78"/>
    <p:sldId id="387" r:id="rId79"/>
    <p:sldId id="420" r:id="rId80"/>
    <p:sldId id="477" r:id="rId81"/>
    <p:sldId id="421" r:id="rId82"/>
    <p:sldId id="441" r:id="rId83"/>
    <p:sldId id="478" r:id="rId84"/>
    <p:sldId id="422" r:id="rId85"/>
    <p:sldId id="463" r:id="rId86"/>
    <p:sldId id="457" r:id="rId87"/>
    <p:sldId id="464" r:id="rId88"/>
    <p:sldId id="452" r:id="rId89"/>
    <p:sldId id="479" r:id="rId90"/>
    <p:sldId id="390" r:id="rId91"/>
    <p:sldId id="391" r:id="rId92"/>
    <p:sldId id="392" r:id="rId93"/>
    <p:sldId id="488" r:id="rId94"/>
    <p:sldId id="489" r:id="rId95"/>
    <p:sldId id="490" r:id="rId96"/>
    <p:sldId id="486" r:id="rId97"/>
    <p:sldId id="448" r:id="rId98"/>
    <p:sldId id="465" r:id="rId99"/>
    <p:sldId id="393" r:id="rId100"/>
    <p:sldId id="394" r:id="rId101"/>
    <p:sldId id="466" r:id="rId102"/>
    <p:sldId id="445" r:id="rId103"/>
    <p:sldId id="446" r:id="rId104"/>
    <p:sldId id="395" r:id="rId105"/>
    <p:sldId id="396" r:id="rId106"/>
    <p:sldId id="397" r:id="rId107"/>
    <p:sldId id="398" r:id="rId108"/>
    <p:sldId id="399" r:id="rId109"/>
    <p:sldId id="400" r:id="rId110"/>
    <p:sldId id="401" r:id="rId111"/>
    <p:sldId id="402" r:id="rId112"/>
    <p:sldId id="272"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9C02-A323-8231-0781-FC797B21D1E4}" name="Rolack, Autumn" initials="AR" userId="S::arolack@acr.org::8d22fd01-168c-4986-9543-57ca6742db2f" providerId="AD"/>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66B"/>
    <a:srgbClr val="FAFAFA"/>
    <a:srgbClr val="FF6600"/>
    <a:srgbClr val="85549B"/>
    <a:srgbClr val="98CCFF"/>
    <a:srgbClr val="8A898E"/>
    <a:srgbClr val="FFFFFF"/>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2" autoAdjust="0"/>
    <p:restoredTop sz="96247" autoAdjust="0"/>
  </p:normalViewPr>
  <p:slideViewPr>
    <p:cSldViewPr snapToGrid="0">
      <p:cViewPr varScale="1">
        <p:scale>
          <a:sx n="114" d="100"/>
          <a:sy n="114" d="100"/>
        </p:scale>
        <p:origin x="108" y="468"/>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notesMaster" Target="notesMasters/notesMaster1.xml"/><Relationship Id="rId119"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6.9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1,'1950'0,"-1913"1,46 9,-5 0,-52-8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8.73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0,'107788'0,"-104964"157,0 157,4969 1202,-7375-1463,628 208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0.0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40,'2259'0,"-2235"-1,1-2,-1 0,0-1,0-2,31-11,-39 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1.55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1,'536'336,"-177"-44,691-140,-740-163,-262 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3.21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1214,'110'-167,"1"24,167-83,-228 193,1094-587,-383 595,-402 42,-304-17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4.53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1,'1014'0,"-989"0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5.60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0,'1853'0,"-1827"0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6.90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1,'1840'0,"-1801"0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18</a:t>
            </a:fld>
            <a:endParaRPr lang="en-US"/>
          </a:p>
        </p:txBody>
      </p:sp>
    </p:spTree>
    <p:extLst>
      <p:ext uri="{BB962C8B-B14F-4D97-AF65-F5344CB8AC3E}">
        <p14:creationId xmlns:p14="http://schemas.microsoft.com/office/powerpoint/2010/main" val="2175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33</a:t>
            </a:fld>
            <a:endParaRPr lang="en-US"/>
          </a:p>
        </p:txBody>
      </p:sp>
    </p:spTree>
    <p:extLst>
      <p:ext uri="{BB962C8B-B14F-4D97-AF65-F5344CB8AC3E}">
        <p14:creationId xmlns:p14="http://schemas.microsoft.com/office/powerpoint/2010/main" val="38777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34</a:t>
            </a:fld>
            <a:endParaRPr lang="en-US"/>
          </a:p>
        </p:txBody>
      </p:sp>
    </p:spTree>
    <p:extLst>
      <p:ext uri="{BB962C8B-B14F-4D97-AF65-F5344CB8AC3E}">
        <p14:creationId xmlns:p14="http://schemas.microsoft.com/office/powerpoint/2010/main" val="65556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43</a:t>
            </a:fld>
            <a:endParaRPr lang="en-US"/>
          </a:p>
        </p:txBody>
      </p:sp>
    </p:spTree>
    <p:extLst>
      <p:ext uri="{BB962C8B-B14F-4D97-AF65-F5344CB8AC3E}">
        <p14:creationId xmlns:p14="http://schemas.microsoft.com/office/powerpoint/2010/main" val="163764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61</a:t>
            </a:fld>
            <a:endParaRPr lang="en-US"/>
          </a:p>
        </p:txBody>
      </p:sp>
    </p:spTree>
    <p:extLst>
      <p:ext uri="{BB962C8B-B14F-4D97-AF65-F5344CB8AC3E}">
        <p14:creationId xmlns:p14="http://schemas.microsoft.com/office/powerpoint/2010/main" val="312164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63</a:t>
            </a:fld>
            <a:endParaRPr lang="en-US"/>
          </a:p>
        </p:txBody>
      </p:sp>
    </p:spTree>
    <p:extLst>
      <p:ext uri="{BB962C8B-B14F-4D97-AF65-F5344CB8AC3E}">
        <p14:creationId xmlns:p14="http://schemas.microsoft.com/office/powerpoint/2010/main" val="360142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93</a:t>
            </a:fld>
            <a:endParaRPr lang="en-US"/>
          </a:p>
        </p:txBody>
      </p:sp>
    </p:spTree>
    <p:extLst>
      <p:ext uri="{BB962C8B-B14F-4D97-AF65-F5344CB8AC3E}">
        <p14:creationId xmlns:p14="http://schemas.microsoft.com/office/powerpoint/2010/main" val="363184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94</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7" Type="http://schemas.openxmlformats.org/officeDocument/2006/relationships/customXml" Target="../ink/ink4.xml"/><Relationship Id="rId2" Type="http://schemas.openxmlformats.org/officeDocument/2006/relationships/customXml" Target="../ink/ink2.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customXml" Target="../ink/ink3.xml"/><Relationship Id="rId10" Type="http://schemas.openxmlformats.org/officeDocument/2006/relationships/image" Target="../media/image16.png"/><Relationship Id="rId4" Type="http://schemas.openxmlformats.org/officeDocument/2006/relationships/image" Target="../media/image31.png"/><Relationship Id="rId9" Type="http://schemas.openxmlformats.org/officeDocument/2006/relationships/image" Target="../media/image15.png"/></Relationships>
</file>

<file path=ppt/slides/_rels/slide10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53.pn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61.png"/><Relationship Id="rId1" Type="http://schemas.openxmlformats.org/officeDocument/2006/relationships/slideLayout" Target="../slideLayouts/slideLayout23.xml"/><Relationship Id="rId5" Type="http://schemas.openxmlformats.org/officeDocument/2006/relationships/image" Target="../media/image740.png"/></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 Id="rId5" Type="http://schemas.openxmlformats.org/officeDocument/2006/relationships/image" Target="../media/image812.png"/><Relationship Id="rId4" Type="http://schemas.openxmlformats.org/officeDocument/2006/relationships/customXml" Target="../ink/ink9.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65.png"/><Relationship Id="rId1" Type="http://schemas.openxmlformats.org/officeDocument/2006/relationships/slideLayout" Target="../slideLayouts/slideLayout23.xml"/><Relationship Id="rId4" Type="http://schemas.openxmlformats.org/officeDocument/2006/relationships/image" Target="../media/image910.png"/></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540.png"/><Relationship Id="rId18" Type="http://schemas.openxmlformats.org/officeDocument/2006/relationships/customXml" Target="../ink/ink18.xml"/><Relationship Id="rId3" Type="http://schemas.openxmlformats.org/officeDocument/2006/relationships/customXml" Target="../ink/ink11.xml"/><Relationship Id="rId21" Type="http://schemas.openxmlformats.org/officeDocument/2006/relationships/image" Target="../media/image820.png"/><Relationship Id="rId7" Type="http://schemas.openxmlformats.org/officeDocument/2006/relationships/customXml" Target="../ink/ink12.xml"/><Relationship Id="rId12" Type="http://schemas.openxmlformats.org/officeDocument/2006/relationships/customXml" Target="../ink/ink15.xml"/><Relationship Id="rId17" Type="http://schemas.openxmlformats.org/officeDocument/2006/relationships/image" Target="../media/image800.png"/><Relationship Id="rId2" Type="http://schemas.openxmlformats.org/officeDocument/2006/relationships/image" Target="../media/image8.png"/><Relationship Id="rId16" Type="http://schemas.openxmlformats.org/officeDocument/2006/relationships/customXml" Target="../ink/ink17.xml"/><Relationship Id="rId20" Type="http://schemas.openxmlformats.org/officeDocument/2006/relationships/customXml" Target="../ink/ink19.xml"/><Relationship Id="rId1" Type="http://schemas.openxmlformats.org/officeDocument/2006/relationships/slideLayout" Target="../slideLayouts/slideLayout20.xml"/><Relationship Id="rId6" Type="http://schemas.openxmlformats.org/officeDocument/2006/relationships/image" Target="../media/image310.png"/><Relationship Id="rId11" Type="http://schemas.openxmlformats.org/officeDocument/2006/relationships/image" Target="../media/image770.png"/><Relationship Id="rId24" Type="http://schemas.openxmlformats.org/officeDocument/2006/relationships/customXml" Target="../ink/ink21.xml"/><Relationship Id="rId15" Type="http://schemas.openxmlformats.org/officeDocument/2006/relationships/image" Target="../media/image790.png"/><Relationship Id="rId23" Type="http://schemas.openxmlformats.org/officeDocument/2006/relationships/image" Target="../media/image830.png"/><Relationship Id="rId10" Type="http://schemas.openxmlformats.org/officeDocument/2006/relationships/customXml" Target="../ink/ink14.xml"/><Relationship Id="rId19" Type="http://schemas.openxmlformats.org/officeDocument/2006/relationships/image" Target="../media/image811.png"/><Relationship Id="rId9" Type="http://schemas.openxmlformats.org/officeDocument/2006/relationships/customXml" Target="../ink/ink13.xml"/><Relationship Id="rId14" Type="http://schemas.openxmlformats.org/officeDocument/2006/relationships/customXml" Target="../ink/ink16.xml"/><Relationship Id="rId22" Type="http://schemas.openxmlformats.org/officeDocument/2006/relationships/customXml" Target="../ink/ink20.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3.xml"/><Relationship Id="rId4" Type="http://schemas.openxmlformats.org/officeDocument/2006/relationships/image" Target="../media/image83.png"/></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3.png"/><Relationship Id="rId1" Type="http://schemas.openxmlformats.org/officeDocument/2006/relationships/slideLayout" Target="../slideLayouts/slideLayout23.xml"/><Relationship Id="rId4" Type="http://schemas.openxmlformats.org/officeDocument/2006/relationships/image" Target="../media/image81.png"/></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a:p>
            <a:r>
              <a:rPr lang="en-US" dirty="0"/>
              <a:t>Autumn Rolack –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dirty="0">
                <a:solidFill>
                  <a:schemeClr val="accent1"/>
                </a:solidFill>
              </a:rPr>
              <a:t>January 2025</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Baseline folder</a:t>
            </a:r>
          </a:p>
        </p:txBody>
      </p:sp>
      <p:cxnSp>
        <p:nvCxnSpPr>
          <p:cNvPr id="12" name="Connector: Elbow 11">
            <a:extLst>
              <a:ext uri="{FF2B5EF4-FFF2-40B4-BE49-F238E27FC236}">
                <a16:creationId xmlns:a16="http://schemas.microsoft.com/office/drawing/2014/main" id="{3AF54619-FC5C-6E69-1807-CB181EA01CB8}"/>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6"/>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8"/>
              <a:stretch>
                <a:fillRect/>
              </a:stretch>
            </p:blipFill>
            <p:spPr>
              <a:xfrm>
                <a:off x="1696965" y="2151910"/>
                <a:ext cx="108000" cy="216000"/>
              </a:xfrm>
              <a:prstGeom prst="rect">
                <a:avLst/>
              </a:prstGeom>
            </p:spPr>
          </p:pic>
        </mc:Fallback>
      </mc:AlternateContent>
      <p:pic>
        <p:nvPicPr>
          <p:cNvPr id="10" name="Picture 9">
            <a:extLst>
              <a:ext uri="{FF2B5EF4-FFF2-40B4-BE49-F238E27FC236}">
                <a16:creationId xmlns:a16="http://schemas.microsoft.com/office/drawing/2014/main" id="{E98BE693-CF07-DC73-6548-0E7B881D039B}"/>
              </a:ext>
            </a:extLst>
          </p:cNvPr>
          <p:cNvPicPr>
            <a:picLocks noChangeAspect="1"/>
          </p:cNvPicPr>
          <p:nvPr/>
        </p:nvPicPr>
        <p:blipFill>
          <a:blip r:embed="rId9"/>
          <a:stretch>
            <a:fillRect/>
          </a:stretch>
        </p:blipFill>
        <p:spPr>
          <a:xfrm>
            <a:off x="2259474" y="1426737"/>
            <a:ext cx="1666751" cy="2840750"/>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FFB98367-4004-2414-FBE5-278AB1B80A90}"/>
              </a:ext>
            </a:extLst>
          </p:cNvPr>
          <p:cNvSpPr/>
          <p:nvPr/>
        </p:nvSpPr>
        <p:spPr>
          <a:xfrm>
            <a:off x="2234307" y="1828800"/>
            <a:ext cx="928343" cy="17538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B456B9-A1C3-61DF-E8A0-C69CF6D5DE29}"/>
              </a:ext>
            </a:extLst>
          </p:cNvPr>
          <p:cNvPicPr>
            <a:picLocks noChangeAspect="1"/>
          </p:cNvPicPr>
          <p:nvPr/>
        </p:nvPicPr>
        <p:blipFill>
          <a:blip r:embed="rId10"/>
          <a:stretch>
            <a:fillRect/>
          </a:stretch>
        </p:blipFill>
        <p:spPr>
          <a:xfrm>
            <a:off x="5272524" y="947956"/>
            <a:ext cx="1724266" cy="3319531"/>
          </a:xfrm>
          <a:prstGeom prst="rect">
            <a:avLst/>
          </a:prstGeom>
          <a:ln>
            <a:solidFill>
              <a:schemeClr val="accent1"/>
            </a:solidFill>
          </a:ln>
        </p:spPr>
      </p:pic>
    </p:spTree>
    <p:extLst>
      <p:ext uri="{BB962C8B-B14F-4D97-AF65-F5344CB8AC3E}">
        <p14:creationId xmlns:p14="http://schemas.microsoft.com/office/powerpoint/2010/main" val="8951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TRIAD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728303"/>
          </a:xfrm>
        </p:spPr>
        <p:txBody>
          <a:bodyPr/>
          <a:lstStyle/>
          <a:p>
            <a:pPr>
              <a:spcAft>
                <a:spcPts val="1200"/>
              </a:spcAft>
            </a:pPr>
            <a:r>
              <a:rPr lang="en-US" sz="1800" dirty="0"/>
              <a:t>This form is view-only to the Site.</a:t>
            </a:r>
          </a:p>
          <a:p>
            <a:pPr>
              <a:spcAft>
                <a:spcPts val="1200"/>
              </a:spcAft>
            </a:pPr>
            <a:r>
              <a:rPr lang="en-US" sz="1800" dirty="0"/>
              <a:t>It summarizes all the imaging files uploaded to TRIAD for the patient.</a:t>
            </a:r>
          </a:p>
        </p:txBody>
      </p:sp>
      <p:pic>
        <p:nvPicPr>
          <p:cNvPr id="7" name="Picture 6">
            <a:extLst>
              <a:ext uri="{FF2B5EF4-FFF2-40B4-BE49-F238E27FC236}">
                <a16:creationId xmlns:a16="http://schemas.microsoft.com/office/drawing/2014/main" id="{7C053DDA-A140-3499-CABC-63F39B1F5D2A}"/>
              </a:ext>
            </a:extLst>
          </p:cNvPr>
          <p:cNvPicPr>
            <a:picLocks noChangeAspect="1"/>
          </p:cNvPicPr>
          <p:nvPr/>
        </p:nvPicPr>
        <p:blipFill>
          <a:blip r:embed="rId2"/>
          <a:stretch>
            <a:fillRect/>
          </a:stretch>
        </p:blipFill>
        <p:spPr>
          <a:xfrm>
            <a:off x="521368" y="2225347"/>
            <a:ext cx="8122388" cy="1424231"/>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800" dirty="0"/>
              <a:t>Forms that are completed for specific protocol events can be added </a:t>
            </a:r>
            <a:r>
              <a:rPr lang="en-US" sz="1800" i="1" dirty="0"/>
              <a:t>at any time point </a:t>
            </a:r>
            <a:r>
              <a:rPr lang="en-US" sz="18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9" name="Picture 8">
            <a:extLst>
              <a:ext uri="{FF2B5EF4-FFF2-40B4-BE49-F238E27FC236}">
                <a16:creationId xmlns:a16="http://schemas.microsoft.com/office/drawing/2014/main" id="{2215C7C0-F1A8-5DCB-8615-053925C8612B}"/>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3E3CFCD-03FB-C3E9-66A8-298E0B6C8018}"/>
              </a:ext>
            </a:extLst>
          </p:cNvPr>
          <p:cNvSpPr/>
          <p:nvPr/>
        </p:nvSpPr>
        <p:spPr>
          <a:xfrm>
            <a:off x="5102101" y="529866"/>
            <a:ext cx="3540017" cy="77050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8680902-DC4E-186B-0107-D3D328874565}"/>
              </a:ext>
            </a:extLst>
          </p:cNvPr>
          <p:cNvSpPr/>
          <p:nvPr/>
        </p:nvSpPr>
        <p:spPr>
          <a:xfrm>
            <a:off x="4938354" y="2281039"/>
            <a:ext cx="556285" cy="315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5012496" y="261135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6" name="Picture 5">
            <a:extLst>
              <a:ext uri="{FF2B5EF4-FFF2-40B4-BE49-F238E27FC236}">
                <a16:creationId xmlns:a16="http://schemas.microsoft.com/office/drawing/2014/main" id="{9F95715C-6DC2-4917-F16A-DEFE82D890C8}"/>
              </a:ext>
            </a:extLst>
          </p:cNvPr>
          <p:cNvPicPr>
            <a:picLocks noChangeAspect="1"/>
          </p:cNvPicPr>
          <p:nvPr/>
        </p:nvPicPr>
        <p:blipFill>
          <a:blip r:embed="rId2"/>
          <a:stretch>
            <a:fillRect/>
          </a:stretch>
        </p:blipFill>
        <p:spPr>
          <a:xfrm>
            <a:off x="5057421" y="250826"/>
            <a:ext cx="3629378"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FB5CC4F1-F572-6F6E-4F0B-D5A8AB9445DD}"/>
              </a:ext>
            </a:extLst>
          </p:cNvPr>
          <p:cNvSpPr/>
          <p:nvPr/>
        </p:nvSpPr>
        <p:spPr>
          <a:xfrm>
            <a:off x="5102101" y="453081"/>
            <a:ext cx="3540017" cy="86497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3B011B-43BD-1454-270C-144C5F8B0713}"/>
              </a:ext>
            </a:extLst>
          </p:cNvPr>
          <p:cNvSpPr/>
          <p:nvPr/>
        </p:nvSpPr>
        <p:spPr>
          <a:xfrm>
            <a:off x="5102101" y="2215979"/>
            <a:ext cx="721895" cy="32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pPr>
              <a:spcAft>
                <a:spcPts val="1200"/>
              </a:spcAft>
            </a:pPr>
            <a:r>
              <a:rPr lang="en-US" sz="1800" b="0" i="0" u="none" strike="noStrike" baseline="0" dirty="0">
                <a:latin typeface="+mj-lt"/>
              </a:rPr>
              <a:t>Patients will be considered lost to follow-up if they miss 3 consecutive data collection timepoints.</a:t>
            </a:r>
          </a:p>
          <a:p>
            <a:pPr>
              <a:spcAft>
                <a:spcPts val="1200"/>
              </a:spcAft>
            </a:pPr>
            <a:r>
              <a:rPr lang="en-US" sz="1800" dirty="0">
                <a:latin typeface="+mj-lt"/>
              </a:rPr>
              <a:t>Complete this form only </a:t>
            </a:r>
            <a:r>
              <a:rPr lang="en-US" sz="1800" i="1" dirty="0">
                <a:latin typeface="+mj-lt"/>
              </a:rPr>
              <a:t>after </a:t>
            </a:r>
            <a:r>
              <a:rPr lang="en-US" sz="1800" dirty="0">
                <a:latin typeface="+mj-lt"/>
              </a:rPr>
              <a:t>the three contact attempts and the determination have been made.</a:t>
            </a:r>
          </a:p>
          <a:p>
            <a:r>
              <a:rPr lang="en-US" sz="1800" dirty="0">
                <a:latin typeface="+mj-lt"/>
              </a:rPr>
              <a:t>**</a:t>
            </a:r>
            <a:r>
              <a:rPr lang="en-US" sz="1800" b="1" dirty="0">
                <a:latin typeface="+mj-lt"/>
              </a:rPr>
              <a:t>Refer to protocol section 11.8.2 for additional information***</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800" dirty="0"/>
              <a:t>Complete a new log line for each Protocol Deviation.</a:t>
            </a:r>
          </a:p>
          <a:p>
            <a:pPr>
              <a:spcAft>
                <a:spcPts val="1200"/>
              </a:spcAft>
            </a:pPr>
            <a:r>
              <a:rPr lang="en-US" sz="1800" dirty="0"/>
              <a:t>Complete each log line in its entirety.</a:t>
            </a:r>
          </a:p>
        </p:txBody>
      </p:sp>
      <p:pic>
        <p:nvPicPr>
          <p:cNvPr id="9" name="Picture 8">
            <a:extLst>
              <a:ext uri="{FF2B5EF4-FFF2-40B4-BE49-F238E27FC236}">
                <a16:creationId xmlns:a16="http://schemas.microsoft.com/office/drawing/2014/main" id="{6CD5B205-5275-2E74-CDD4-CFAD3B240283}"/>
              </a:ext>
            </a:extLst>
          </p:cNvPr>
          <p:cNvPicPr>
            <a:picLocks noChangeAspect="1"/>
          </p:cNvPicPr>
          <p:nvPr/>
        </p:nvPicPr>
        <p:blipFill>
          <a:blip r:embed="rId2"/>
          <a:stretch>
            <a:fillRect/>
          </a:stretch>
        </p:blipFill>
        <p:spPr>
          <a:xfrm>
            <a:off x="453541" y="2051407"/>
            <a:ext cx="8247868" cy="2041801"/>
          </a:xfrm>
          <a:prstGeom prst="rect">
            <a:avLst/>
          </a:prstGeom>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Complete this form </a:t>
            </a:r>
            <a:r>
              <a:rPr lang="en-US" sz="1800" i="1" dirty="0"/>
              <a:t>prior</a:t>
            </a:r>
            <a:r>
              <a:rPr lang="en-US" sz="1800" dirty="0"/>
              <a:t> to completing any other forms within the folder.</a:t>
            </a:r>
          </a:p>
          <a:p>
            <a:pPr marL="285750" indent="-285750">
              <a:spcAft>
                <a:spcPts val="1200"/>
              </a:spcAft>
              <a:buFont typeface="Arial" panose="020B0604020202020204" pitchFamily="34" charset="0"/>
              <a:buChar char="•"/>
            </a:pPr>
            <a:r>
              <a:rPr lang="en-US" sz="1800" dirty="0"/>
              <a:t>The derived </a:t>
            </a:r>
            <a:r>
              <a:rPr lang="en-US" sz="1800" b="1" dirty="0"/>
              <a:t>end</a:t>
            </a:r>
            <a:r>
              <a:rPr lang="en-US" sz="1800" dirty="0"/>
              <a:t> date is the date of the patient’s enrollment to the registry and cannot be changed.</a:t>
            </a:r>
          </a:p>
          <a:p>
            <a:pPr marL="285750" indent="-285750">
              <a:spcAft>
                <a:spcPts val="1200"/>
              </a:spcAft>
              <a:buFont typeface="Arial" panose="020B0604020202020204" pitchFamily="34" charset="0"/>
              <a:buChar char="•"/>
            </a:pPr>
            <a:r>
              <a:rPr lang="en-US" sz="18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9916F8D7-82E4-F3C5-63BC-5C829D367D88}"/>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marL="285750" indent="-285750">
              <a:spcAft>
                <a:spcPts val="1200"/>
              </a:spcAft>
              <a:buFont typeface="Arial" panose="020B0604020202020204" pitchFamily="34" charset="0"/>
              <a:buChar char="•"/>
            </a:pPr>
            <a:r>
              <a:rPr lang="en-US" dirty="0"/>
              <a:t>NOTE: The Assessment Date will generally be the date of the most recent assessment up to and including the day of enrollment to ALZ-NET</a:t>
            </a:r>
          </a:p>
          <a:p>
            <a:pPr>
              <a:spcAft>
                <a:spcPts val="1200"/>
              </a:spcAft>
            </a:pPr>
            <a:r>
              <a:rPr lang="en-US" sz="1600" dirty="0"/>
              <a:t>Pay close attention to the Instructions.</a:t>
            </a:r>
          </a:p>
          <a:p>
            <a:pPr>
              <a:spcAft>
                <a:spcPts val="1200"/>
              </a:spcAft>
            </a:pPr>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pic>
        <p:nvPicPr>
          <p:cNvPr id="7" name="Picture 6">
            <a:extLst>
              <a:ext uri="{FF2B5EF4-FFF2-40B4-BE49-F238E27FC236}">
                <a16:creationId xmlns:a16="http://schemas.microsoft.com/office/drawing/2014/main" id="{CDCC4A1F-7125-2FF7-BE0C-D7F5070C347E}"/>
              </a:ext>
            </a:extLst>
          </p:cNvPr>
          <p:cNvPicPr>
            <a:picLocks noChangeAspect="1"/>
          </p:cNvPicPr>
          <p:nvPr/>
        </p:nvPicPr>
        <p:blipFill>
          <a:blip r:embed="rId6"/>
          <a:stretch>
            <a:fillRect/>
          </a:stretch>
        </p:blipFill>
        <p:spPr>
          <a:xfrm>
            <a:off x="5057422" y="339422"/>
            <a:ext cx="3586195" cy="3903064"/>
          </a:xfrm>
          <a:prstGeom prst="rect">
            <a:avLst/>
          </a:prstGeom>
          <a:ln>
            <a:solidFill>
              <a:schemeClr val="bg1"/>
            </a:solidFill>
          </a:ln>
        </p:spPr>
      </p:pic>
      <p:sp>
        <p:nvSpPr>
          <p:cNvPr id="6" name="Oval 5">
            <a:extLst>
              <a:ext uri="{FF2B5EF4-FFF2-40B4-BE49-F238E27FC236}">
                <a16:creationId xmlns:a16="http://schemas.microsoft.com/office/drawing/2014/main" id="{80115F54-AF78-4799-7687-47F0B3D256AD}"/>
              </a:ext>
            </a:extLst>
          </p:cNvPr>
          <p:cNvSpPr/>
          <p:nvPr/>
        </p:nvSpPr>
        <p:spPr>
          <a:xfrm>
            <a:off x="7728828" y="475302"/>
            <a:ext cx="745957" cy="238541"/>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0841E0-2504-AC00-6739-EED531CE4D12}"/>
              </a:ext>
            </a:extLst>
          </p:cNvPr>
          <p:cNvSpPr/>
          <p:nvPr/>
        </p:nvSpPr>
        <p:spPr>
          <a:xfrm>
            <a:off x="4992130" y="897926"/>
            <a:ext cx="3769420" cy="12877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3846853" cy="2682876"/>
          </a:xfrm>
        </p:spPr>
        <p:txBody>
          <a:bodyPr/>
          <a:lstStyle/>
          <a:p>
            <a:pPr>
              <a:spcAft>
                <a:spcPts val="1200"/>
              </a:spcAft>
            </a:pPr>
            <a:r>
              <a:rPr lang="en-US" sz="1800" dirty="0"/>
              <a:t>The diagnoses of MCI/AD is not reported on this form; it is reported on the </a:t>
            </a:r>
            <a:r>
              <a:rPr lang="en-US" sz="1800" u="sng" dirty="0"/>
              <a:t>Baseline Alzheimer's Disease Diagnosis</a:t>
            </a:r>
            <a:r>
              <a:rPr lang="en-US" sz="1800" dirty="0"/>
              <a:t> form.</a:t>
            </a:r>
          </a:p>
          <a:p>
            <a:pPr>
              <a:spcAft>
                <a:spcPts val="1200"/>
              </a:spcAft>
            </a:pPr>
            <a:r>
              <a:rPr lang="en-US" sz="1800" i="1" dirty="0"/>
              <a:t>Only </a:t>
            </a:r>
            <a:r>
              <a:rPr lang="en-US" sz="1800" dirty="0"/>
              <a:t>report on those targeted conditions listed. Refer to the NOTE: and Help Text for clarification.</a:t>
            </a:r>
          </a:p>
          <a:p>
            <a:pPr>
              <a:spcAft>
                <a:spcPts val="1200"/>
              </a:spcAft>
            </a:pPr>
            <a:endParaRPr lang="en-US" sz="1600"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39828390-ACBD-B820-AC73-140E1C633109}"/>
              </a:ext>
            </a:extLst>
          </p:cNvPr>
          <p:cNvPicPr>
            <a:picLocks noChangeAspect="1"/>
          </p:cNvPicPr>
          <p:nvPr/>
        </p:nvPicPr>
        <p:blipFill>
          <a:blip r:embed="rId2"/>
          <a:stretch>
            <a:fillRect/>
          </a:stretch>
        </p:blipFill>
        <p:spPr>
          <a:xfrm>
            <a:off x="5084038" y="304340"/>
            <a:ext cx="3598372" cy="3954622"/>
          </a:xfrm>
          <a:prstGeom prst="rect">
            <a:avLst/>
          </a:prstGeom>
          <a:ln>
            <a:solidFill>
              <a:srgbClr val="FAFAFA"/>
            </a:solidFill>
          </a:ln>
        </p:spPr>
      </p:pic>
      <p:sp>
        <p:nvSpPr>
          <p:cNvPr id="12" name="Oval 11">
            <a:extLst>
              <a:ext uri="{FF2B5EF4-FFF2-40B4-BE49-F238E27FC236}">
                <a16:creationId xmlns:a16="http://schemas.microsoft.com/office/drawing/2014/main" id="{95DC4D19-2F71-7664-0A26-FDA186D93534}"/>
              </a:ext>
            </a:extLst>
          </p:cNvPr>
          <p:cNvSpPr/>
          <p:nvPr/>
        </p:nvSpPr>
        <p:spPr>
          <a:xfrm>
            <a:off x="5215887" y="2446339"/>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0888A31-ED6B-3A1F-D0B6-252DD2050000}"/>
              </a:ext>
            </a:extLst>
          </p:cNvPr>
          <p:cNvCxnSpPr>
            <a:cxnSpLocks/>
          </p:cNvCxnSpPr>
          <p:nvPr/>
        </p:nvCxnSpPr>
        <p:spPr>
          <a:xfrm flipH="1">
            <a:off x="4839949" y="2595319"/>
            <a:ext cx="305871" cy="3201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1ABF452-0886-5D6E-726A-AC14A5F61952}"/>
              </a:ext>
            </a:extLst>
          </p:cNvPr>
          <p:cNvPicPr>
            <a:picLocks noChangeAspect="1"/>
          </p:cNvPicPr>
          <p:nvPr/>
        </p:nvPicPr>
        <p:blipFill>
          <a:blip r:embed="rId3"/>
          <a:stretch>
            <a:fillRect/>
          </a:stretch>
        </p:blipFill>
        <p:spPr>
          <a:xfrm>
            <a:off x="4619964" y="2955095"/>
            <a:ext cx="2376960" cy="740131"/>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sp>
        <p:nvSpPr>
          <p:cNvPr id="9" name="Star: 5 Points 8">
            <a:extLst>
              <a:ext uri="{FF2B5EF4-FFF2-40B4-BE49-F238E27FC236}">
                <a16:creationId xmlns:a16="http://schemas.microsoft.com/office/drawing/2014/main" id="{81845CC0-8CF1-757F-2ED8-EBE35FE221DD}"/>
              </a:ext>
            </a:extLst>
          </p:cNvPr>
          <p:cNvSpPr/>
          <p:nvPr/>
        </p:nvSpPr>
        <p:spPr>
          <a:xfrm>
            <a:off x="4997718" y="1137223"/>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A621FAA5-7978-DBEF-0F90-A5AF6E4CE052}"/>
              </a:ext>
            </a:extLst>
          </p:cNvPr>
          <p:cNvSpPr/>
          <p:nvPr/>
        </p:nvSpPr>
        <p:spPr>
          <a:xfrm>
            <a:off x="4993596" y="1866271"/>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ECF3A1-F74C-2993-CF5A-3B6BBF508823}"/>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A3095767-2279-87F2-64B6-601C93CDD370}"/>
              </a:ext>
            </a:extLst>
          </p:cNvPr>
          <p:cNvSpPr>
            <a:spLocks noGrp="1"/>
          </p:cNvSpPr>
          <p:nvPr>
            <p:ph type="body" sz="quarter" idx="13"/>
          </p:nvPr>
        </p:nvSpPr>
        <p:spPr/>
        <p:txBody>
          <a:bodyPr/>
          <a:lstStyle/>
          <a:p>
            <a:r>
              <a:rPr lang="en-US" dirty="0"/>
              <a:t>Medical History</a:t>
            </a:r>
          </a:p>
        </p:txBody>
      </p:sp>
      <p:sp>
        <p:nvSpPr>
          <p:cNvPr id="4" name="Text Placeholder 3">
            <a:extLst>
              <a:ext uri="{FF2B5EF4-FFF2-40B4-BE49-F238E27FC236}">
                <a16:creationId xmlns:a16="http://schemas.microsoft.com/office/drawing/2014/main" id="{C96122A7-3B76-31A5-299A-4BF0AB609B1F}"/>
              </a:ext>
            </a:extLst>
          </p:cNvPr>
          <p:cNvSpPr>
            <a:spLocks noGrp="1"/>
          </p:cNvSpPr>
          <p:nvPr>
            <p:ph type="body" sz="quarter" idx="14"/>
          </p:nvPr>
        </p:nvSpPr>
        <p:spPr>
          <a:xfrm>
            <a:off x="457199" y="1598140"/>
            <a:ext cx="4419601" cy="2737323"/>
          </a:xfrm>
        </p:spPr>
        <p:txBody>
          <a:bodyPr/>
          <a:lstStyle/>
          <a:p>
            <a:pPr>
              <a:spcAft>
                <a:spcPts val="1200"/>
              </a:spcAft>
            </a:pPr>
            <a:r>
              <a:rPr lang="en-US" sz="1800" dirty="0"/>
              <a:t>Always report as much of any date as is known.</a:t>
            </a:r>
          </a:p>
          <a:p>
            <a:r>
              <a:rPr lang="en-US" sz="1800" dirty="0"/>
              <a:t>As a very last resort, fully unknown Start Dates can be reported. Click on the ? icon for </a:t>
            </a:r>
            <a:r>
              <a:rPr lang="en-US" sz="1800" dirty="0" err="1"/>
              <a:t>HelpText</a:t>
            </a:r>
            <a:r>
              <a:rPr lang="en-US" sz="1800" dirty="0"/>
              <a:t> on the format required.</a:t>
            </a:r>
          </a:p>
        </p:txBody>
      </p:sp>
      <p:pic>
        <p:nvPicPr>
          <p:cNvPr id="6" name="Picture 5">
            <a:extLst>
              <a:ext uri="{FF2B5EF4-FFF2-40B4-BE49-F238E27FC236}">
                <a16:creationId xmlns:a16="http://schemas.microsoft.com/office/drawing/2014/main" id="{7514C80C-AF5A-E0AE-F642-7A56EB248FBC}"/>
              </a:ext>
            </a:extLst>
          </p:cNvPr>
          <p:cNvPicPr>
            <a:picLocks noChangeAspect="1"/>
          </p:cNvPicPr>
          <p:nvPr/>
        </p:nvPicPr>
        <p:blipFill>
          <a:blip r:embed="rId2"/>
          <a:stretch>
            <a:fillRect/>
          </a:stretch>
        </p:blipFill>
        <p:spPr>
          <a:xfrm>
            <a:off x="5039999" y="307975"/>
            <a:ext cx="3635223" cy="4027488"/>
          </a:xfrm>
          <a:prstGeom prst="rect">
            <a:avLst/>
          </a:prstGeom>
          <a:ln>
            <a:solidFill>
              <a:schemeClr val="accent1"/>
            </a:solidFill>
          </a:ln>
        </p:spPr>
      </p:pic>
      <p:pic>
        <p:nvPicPr>
          <p:cNvPr id="9" name="Picture 8">
            <a:extLst>
              <a:ext uri="{FF2B5EF4-FFF2-40B4-BE49-F238E27FC236}">
                <a16:creationId xmlns:a16="http://schemas.microsoft.com/office/drawing/2014/main" id="{EFF9E5C9-410D-6942-EA4B-71C63F9ECF15}"/>
              </a:ext>
            </a:extLst>
          </p:cNvPr>
          <p:cNvPicPr>
            <a:picLocks noChangeAspect="1"/>
          </p:cNvPicPr>
          <p:nvPr/>
        </p:nvPicPr>
        <p:blipFill>
          <a:blip r:embed="rId3"/>
          <a:stretch>
            <a:fillRect/>
          </a:stretch>
        </p:blipFill>
        <p:spPr>
          <a:xfrm>
            <a:off x="4876800" y="2785025"/>
            <a:ext cx="2215416" cy="1401009"/>
          </a:xfrm>
          <a:prstGeom prst="rect">
            <a:avLst/>
          </a:prstGeom>
          <a:ln w="12700">
            <a:solidFill>
              <a:srgbClr val="FF0000"/>
            </a:solidFill>
          </a:ln>
        </p:spPr>
      </p:pic>
      <p:cxnSp>
        <p:nvCxnSpPr>
          <p:cNvPr id="11" name="Straight Arrow Connector 10">
            <a:extLst>
              <a:ext uri="{FF2B5EF4-FFF2-40B4-BE49-F238E27FC236}">
                <a16:creationId xmlns:a16="http://schemas.microsoft.com/office/drawing/2014/main" id="{4AF8150A-5D00-4BE4-236D-5B0041B14749}"/>
              </a:ext>
            </a:extLst>
          </p:cNvPr>
          <p:cNvCxnSpPr>
            <a:cxnSpLocks/>
          </p:cNvCxnSpPr>
          <p:nvPr/>
        </p:nvCxnSpPr>
        <p:spPr>
          <a:xfrm flipH="1">
            <a:off x="6796216" y="2571750"/>
            <a:ext cx="172995" cy="2132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p:txBody>
          <a:bodyPr/>
          <a:lstStyle/>
          <a:p>
            <a:r>
              <a:rPr lang="en-US" dirty="0"/>
              <a:t>Medical History</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455410"/>
          </a:xfrm>
        </p:spPr>
        <p:txBody>
          <a:bodyPr/>
          <a:lstStyle/>
          <a:p>
            <a:r>
              <a:rPr lang="en-US" sz="1600" dirty="0"/>
              <a:t>To report on additional types of autoimmune disorders, chronic infections, cancer, or other CNS disease, use the Add a new Log line feature and select from the drop down.</a:t>
            </a:r>
          </a:p>
          <a:p>
            <a:pPr marL="285750" indent="-285750">
              <a:spcAft>
                <a:spcPts val="1200"/>
              </a:spcAft>
              <a:buFont typeface="Arial" panose="020B0604020202020204" pitchFamily="34" charset="0"/>
              <a:buChar char="•"/>
            </a:pPr>
            <a:r>
              <a:rPr lang="en-US" sz="1600" dirty="0"/>
              <a:t>Note – complete the ‘specify’ for each additional condition added.</a:t>
            </a:r>
          </a:p>
          <a:p>
            <a:pPr>
              <a:spcAft>
                <a:spcPts val="1200"/>
              </a:spcAft>
            </a:pPr>
            <a:r>
              <a:rPr lang="en-US" sz="1600" dirty="0"/>
              <a:t>Do</a:t>
            </a:r>
            <a:r>
              <a:rPr lang="en-US" sz="1600" b="1" dirty="0"/>
              <a:t> not </a:t>
            </a:r>
            <a:r>
              <a:rPr lang="en-US" sz="1600" dirty="0"/>
              <a:t>enter any other conditions into the additional log lines.</a:t>
            </a:r>
          </a:p>
          <a:p>
            <a:pPr>
              <a:spcAft>
                <a:spcPts val="1200"/>
              </a:spcAft>
            </a:pPr>
            <a:endParaRPr lang="en-US" dirty="0"/>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210F005F-ACFA-23CD-5C87-A66B68616E7E}"/>
              </a:ext>
            </a:extLst>
          </p:cNvPr>
          <p:cNvPicPr>
            <a:picLocks noChangeAspect="1"/>
          </p:cNvPicPr>
          <p:nvPr/>
        </p:nvPicPr>
        <p:blipFill>
          <a:blip r:embed="rId2"/>
          <a:stretch>
            <a:fillRect/>
          </a:stretch>
        </p:blipFill>
        <p:spPr>
          <a:xfrm>
            <a:off x="3606309" y="620209"/>
            <a:ext cx="5202266" cy="2438301"/>
          </a:xfrm>
          <a:prstGeom prst="rect">
            <a:avLst/>
          </a:prstGeom>
          <a:ln>
            <a:solidFill>
              <a:schemeClr val="accent1"/>
            </a:solidFill>
          </a:ln>
        </p:spPr>
      </p:pic>
      <p:pic>
        <p:nvPicPr>
          <p:cNvPr id="8" name="Picture 7">
            <a:extLst>
              <a:ext uri="{FF2B5EF4-FFF2-40B4-BE49-F238E27FC236}">
                <a16:creationId xmlns:a16="http://schemas.microsoft.com/office/drawing/2014/main" id="{002D4C67-43C4-AB2F-98DF-DD7D8EEF4C78}"/>
              </a:ext>
            </a:extLst>
          </p:cNvPr>
          <p:cNvPicPr>
            <a:picLocks noChangeAspect="1"/>
          </p:cNvPicPr>
          <p:nvPr/>
        </p:nvPicPr>
        <p:blipFill>
          <a:blip r:embed="rId3"/>
          <a:stretch>
            <a:fillRect/>
          </a:stretch>
        </p:blipFill>
        <p:spPr>
          <a:xfrm>
            <a:off x="4607464" y="3260090"/>
            <a:ext cx="4201111" cy="952633"/>
          </a:xfrm>
          <a:prstGeom prst="rect">
            <a:avLst/>
          </a:prstGeom>
          <a:ln>
            <a:solidFill>
              <a:schemeClr val="accent1"/>
            </a:solidFill>
          </a:ln>
        </p:spPr>
      </p:pic>
      <p:sp>
        <p:nvSpPr>
          <p:cNvPr id="9" name="Oval 8">
            <a:extLst>
              <a:ext uri="{FF2B5EF4-FFF2-40B4-BE49-F238E27FC236}">
                <a16:creationId xmlns:a16="http://schemas.microsoft.com/office/drawing/2014/main" id="{127FE258-CB04-B1EC-7EF6-A40B91BB5E1F}"/>
              </a:ext>
            </a:extLst>
          </p:cNvPr>
          <p:cNvSpPr/>
          <p:nvPr/>
        </p:nvSpPr>
        <p:spPr>
          <a:xfrm>
            <a:off x="3606309" y="2844295"/>
            <a:ext cx="1350702" cy="21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46E2D86-2AAA-59C2-4D1B-2F2B2597448D}"/>
              </a:ext>
            </a:extLst>
          </p:cNvPr>
          <p:cNvCxnSpPr/>
          <p:nvPr/>
        </p:nvCxnSpPr>
        <p:spPr>
          <a:xfrm>
            <a:off x="3912671" y="3058510"/>
            <a:ext cx="1084446" cy="704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A2B0356-1078-A5D2-7AF5-590B8D9B016B}"/>
              </a:ext>
            </a:extLst>
          </p:cNvPr>
          <p:cNvSpPr/>
          <p:nvPr/>
        </p:nvSpPr>
        <p:spPr>
          <a:xfrm>
            <a:off x="4677878" y="3260091"/>
            <a:ext cx="3262964" cy="1052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0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800" dirty="0"/>
              <a:t>Note the timeline.</a:t>
            </a:r>
          </a:p>
          <a:p>
            <a:pPr>
              <a:spcAft>
                <a:spcPts val="1200"/>
              </a:spcAft>
            </a:pPr>
            <a:r>
              <a:rPr lang="en-US" sz="1800" dirty="0"/>
              <a:t>If Yes is reported to either question, complete a log line on the </a:t>
            </a:r>
            <a:r>
              <a:rPr lang="en-US" sz="1800" u="sng" dirty="0"/>
              <a:t>Adverse Events</a:t>
            </a:r>
            <a:r>
              <a:rPr lang="en-US" sz="1800" dirty="0"/>
              <a:t> or </a:t>
            </a:r>
            <a:r>
              <a:rPr lang="en-US" sz="1800" u="sng" dirty="0"/>
              <a:t>ARIA Adverse Events</a:t>
            </a:r>
            <a:r>
              <a:rPr lang="en-US" sz="18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sp>
        <p:nvSpPr>
          <p:cNvPr id="5" name="Oval 4">
            <a:extLst>
              <a:ext uri="{FF2B5EF4-FFF2-40B4-BE49-F238E27FC236}">
                <a16:creationId xmlns:a16="http://schemas.microsoft.com/office/drawing/2014/main" id="{581432DE-AF4B-F76A-1227-13E281D78154}"/>
              </a:ext>
            </a:extLst>
          </p:cNvPr>
          <p:cNvSpPr/>
          <p:nvPr/>
        </p:nvSpPr>
        <p:spPr>
          <a:xfrm>
            <a:off x="5281448" y="1749972"/>
            <a:ext cx="3042745"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8687DAF-5878-BCF3-9AC1-30CA24B52141}"/>
              </a:ext>
            </a:extLst>
          </p:cNvPr>
          <p:cNvSpPr/>
          <p:nvPr/>
        </p:nvSpPr>
        <p:spPr>
          <a:xfrm>
            <a:off x="5281448" y="2558390"/>
            <a:ext cx="3228889"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631092"/>
            <a:ext cx="4419601" cy="2718938"/>
          </a:xfrm>
        </p:spPr>
        <p:txBody>
          <a:bodyPr/>
          <a:lstStyle/>
          <a:p>
            <a:pPr>
              <a:spcAft>
                <a:spcPts val="1200"/>
              </a:spcAft>
            </a:pPr>
            <a:r>
              <a:rPr lang="en-US" sz="1800" dirty="0"/>
              <a:t>At Baseline, report the most recent vital signs obtained – up to and including the day of enrollment to the registry.</a:t>
            </a:r>
          </a:p>
          <a:p>
            <a:endParaRPr lang="en-US" dirty="0"/>
          </a:p>
          <a:p>
            <a:endParaRPr lang="en-US" dirty="0"/>
          </a:p>
        </p:txBody>
      </p:sp>
      <p:pic>
        <p:nvPicPr>
          <p:cNvPr id="6" name="Picture 5">
            <a:extLst>
              <a:ext uri="{FF2B5EF4-FFF2-40B4-BE49-F238E27FC236}">
                <a16:creationId xmlns:a16="http://schemas.microsoft.com/office/drawing/2014/main" id="{73DF671B-4237-3D32-8E90-3A65CF784D23}"/>
              </a:ext>
            </a:extLst>
          </p:cNvPr>
          <p:cNvPicPr>
            <a:picLocks noChangeAspect="1"/>
          </p:cNvPicPr>
          <p:nvPr/>
        </p:nvPicPr>
        <p:blipFill>
          <a:blip r:embed="rId2"/>
          <a:stretch>
            <a:fillRect/>
          </a:stretch>
        </p:blipFill>
        <p:spPr>
          <a:xfrm>
            <a:off x="5057422" y="307975"/>
            <a:ext cx="3650150" cy="388228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E029FD63-7407-F4D2-2788-D337AD26C534}"/>
              </a:ext>
            </a:extLst>
          </p:cNvPr>
          <p:cNvSpPr/>
          <p:nvPr/>
        </p:nvSpPr>
        <p:spPr>
          <a:xfrm>
            <a:off x="5159229" y="915121"/>
            <a:ext cx="3527571" cy="22578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112108"/>
            <a:ext cx="8229600" cy="832022"/>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a:p>
            <a:r>
              <a:rPr lang="en-US" sz="1600" dirty="0"/>
              <a:t>Do NOT report ALZ-NET as a concurrent study. If Case ID is not known, enter UNKNOWN.</a:t>
            </a:r>
          </a:p>
          <a:p>
            <a:endParaRPr lang="en-US" sz="1600" dirty="0"/>
          </a:p>
          <a:p>
            <a:endParaRPr lang="en-US" sz="1800" dirty="0"/>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pic>
        <p:nvPicPr>
          <p:cNvPr id="6" name="Picture 5">
            <a:extLst>
              <a:ext uri="{FF2B5EF4-FFF2-40B4-BE49-F238E27FC236}">
                <a16:creationId xmlns:a16="http://schemas.microsoft.com/office/drawing/2014/main" id="{91B6B14E-3EE3-16B2-BDC1-5384E4144F37}"/>
              </a:ext>
            </a:extLst>
          </p:cNvPr>
          <p:cNvPicPr>
            <a:picLocks noChangeAspect="1"/>
          </p:cNvPicPr>
          <p:nvPr/>
        </p:nvPicPr>
        <p:blipFill>
          <a:blip r:embed="rId4"/>
          <a:stretch>
            <a:fillRect/>
          </a:stretch>
        </p:blipFill>
        <p:spPr>
          <a:xfrm>
            <a:off x="5609043" y="2748263"/>
            <a:ext cx="1049566" cy="431597"/>
          </a:xfrm>
          <a:prstGeom prst="rect">
            <a:avLst/>
          </a:prstGeom>
          <a:ln>
            <a:solidFill>
              <a:schemeClr val="accent1"/>
            </a:solidFill>
          </a:ln>
        </p:spPr>
      </p:pic>
      <p:cxnSp>
        <p:nvCxnSpPr>
          <p:cNvPr id="9" name="Connector: Elbow 8">
            <a:extLst>
              <a:ext uri="{FF2B5EF4-FFF2-40B4-BE49-F238E27FC236}">
                <a16:creationId xmlns:a16="http://schemas.microsoft.com/office/drawing/2014/main" id="{7C28BD34-4ADC-6ED4-E710-57259A739885}"/>
              </a:ext>
            </a:extLst>
          </p:cNvPr>
          <p:cNvCxnSpPr>
            <a:cxnSpLocks/>
            <a:endCxn id="6" idx="1"/>
          </p:cNvCxnSpPr>
          <p:nvPr/>
        </p:nvCxnSpPr>
        <p:spPr>
          <a:xfrm rot="5400000" flipH="1" flipV="1">
            <a:off x="5341063" y="2965466"/>
            <a:ext cx="269384" cy="266576"/>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C0C0-3E8E-6C82-EE70-9BF6FA0DC1B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B4B032E-88A2-C6EC-2935-55366F33D441}"/>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A3A16F1B-B51C-E3E0-EF08-51308864331F}"/>
              </a:ext>
            </a:extLst>
          </p:cNvPr>
          <p:cNvSpPr>
            <a:spLocks noGrp="1"/>
          </p:cNvSpPr>
          <p:nvPr>
            <p:ph type="body" sz="quarter" idx="14"/>
          </p:nvPr>
        </p:nvSpPr>
        <p:spPr>
          <a:xfrm>
            <a:off x="457199" y="1652588"/>
            <a:ext cx="4597347" cy="2682876"/>
          </a:xfrm>
        </p:spPr>
        <p:txBody>
          <a:bodyPr/>
          <a:lstStyle/>
          <a:p>
            <a:pPr>
              <a:spcAft>
                <a:spcPts val="1200"/>
              </a:spcAft>
            </a:pPr>
            <a:r>
              <a:rPr lang="en-US" sz="1800" dirty="0"/>
              <a:t>Answer the lead question.</a:t>
            </a:r>
          </a:p>
          <a:p>
            <a:pPr marL="685800" indent="-285750">
              <a:spcAft>
                <a:spcPts val="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pPr marL="685800" indent="-285750">
              <a:spcAft>
                <a:spcPts val="0"/>
              </a:spcAft>
              <a:buFont typeface="Arial" panose="020B0604020202020204" pitchFamily="34" charset="0"/>
              <a:buChar char="•"/>
            </a:pPr>
            <a:endParaRPr lang="en-US" sz="1800" dirty="0"/>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endParaRPr lang="en-US" sz="1800" dirty="0"/>
          </a:p>
          <a:p>
            <a:endParaRPr lang="en-US" dirty="0"/>
          </a:p>
        </p:txBody>
      </p:sp>
      <p:pic>
        <p:nvPicPr>
          <p:cNvPr id="6" name="Picture Placeholder 5">
            <a:extLst>
              <a:ext uri="{FF2B5EF4-FFF2-40B4-BE49-F238E27FC236}">
                <a16:creationId xmlns:a16="http://schemas.microsoft.com/office/drawing/2014/main" id="{7B7BCA31-1DD7-251C-611D-AA626988C681}"/>
              </a:ext>
            </a:extLst>
          </p:cNvPr>
          <p:cNvPicPr>
            <a:picLocks noGrp="1" noChangeAspect="1"/>
          </p:cNvPicPr>
          <p:nvPr>
            <p:ph type="pic" sz="quarter" idx="15"/>
          </p:nvPr>
        </p:nvPicPr>
        <p:blipFill>
          <a:blip r:embed="rId2"/>
          <a:srcRect t="973" b="973"/>
          <a:stretch>
            <a:fillRect/>
          </a:stretch>
        </p:blipFill>
        <p:spPr>
          <a:xfrm>
            <a:off x="5057775" y="307975"/>
            <a:ext cx="3629025"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54757750-6BE7-447C-F9B8-425CAB1CC1A5}"/>
              </a:ext>
            </a:extLst>
          </p:cNvPr>
          <p:cNvSpPr/>
          <p:nvPr/>
        </p:nvSpPr>
        <p:spPr>
          <a:xfrm>
            <a:off x="8311242" y="955223"/>
            <a:ext cx="373345" cy="15512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4BE17E3-9E20-D874-D892-1833B409A10C}"/>
              </a:ext>
            </a:extLst>
          </p:cNvPr>
          <p:cNvSpPr/>
          <p:nvPr/>
        </p:nvSpPr>
        <p:spPr>
          <a:xfrm>
            <a:off x="8316684" y="1107623"/>
            <a:ext cx="373345" cy="1551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341FF926-E3CF-7C4B-D1F8-995F9D8652D2}"/>
              </a:ext>
            </a:extLst>
          </p:cNvPr>
          <p:cNvCxnSpPr>
            <a:cxnSpLocks/>
          </p:cNvCxnSpPr>
          <p:nvPr/>
        </p:nvCxnSpPr>
        <p:spPr>
          <a:xfrm rot="5400000">
            <a:off x="7911872" y="1330101"/>
            <a:ext cx="538845" cy="442230"/>
          </a:xfrm>
          <a:prstGeom prst="bent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7FAA0B3-BD84-B3A9-A4FC-F29E3EADA35C}"/>
              </a:ext>
            </a:extLst>
          </p:cNvPr>
          <p:cNvCxnSpPr>
            <a:cxnSpLocks/>
          </p:cNvCxnSpPr>
          <p:nvPr/>
        </p:nvCxnSpPr>
        <p:spPr>
          <a:xfrm flipV="1">
            <a:off x="3120705" y="660212"/>
            <a:ext cx="2031158" cy="1160427"/>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review the RMS and the Medidata Rave trainings located on ALZ-NET.org</a:t>
            </a:r>
          </a:p>
          <a:p>
            <a:endParaRPr lang="en-US" dirty="0"/>
          </a:p>
        </p:txBody>
      </p:sp>
      <p:pic>
        <p:nvPicPr>
          <p:cNvPr id="5" name="Picture 4">
            <a:extLst>
              <a:ext uri="{FF2B5EF4-FFF2-40B4-BE49-F238E27FC236}">
                <a16:creationId xmlns:a16="http://schemas.microsoft.com/office/drawing/2014/main" id="{0F5FC82E-C2BE-CA3C-363D-C97B96317FD7}"/>
              </a:ext>
            </a:extLst>
          </p:cNvPr>
          <p:cNvPicPr>
            <a:picLocks noChangeAspect="1"/>
          </p:cNvPicPr>
          <p:nvPr/>
        </p:nvPicPr>
        <p:blipFill>
          <a:blip r:embed="rId2"/>
          <a:stretch>
            <a:fillRect/>
          </a:stretch>
        </p:blipFill>
        <p:spPr>
          <a:xfrm>
            <a:off x="5113606" y="387626"/>
            <a:ext cx="3573194" cy="3241174"/>
          </a:xfrm>
          <a:prstGeom prst="rect">
            <a:avLst/>
          </a:prstGeom>
        </p:spPr>
      </p:pic>
      <p:sp>
        <p:nvSpPr>
          <p:cNvPr id="7" name="Rectangle 6">
            <a:extLst>
              <a:ext uri="{FF2B5EF4-FFF2-40B4-BE49-F238E27FC236}">
                <a16:creationId xmlns:a16="http://schemas.microsoft.com/office/drawing/2014/main" id="{4D82EFDE-874A-4A88-9717-3BF8B85B1AB4}"/>
              </a:ext>
            </a:extLst>
          </p:cNvPr>
          <p:cNvSpPr/>
          <p:nvPr/>
        </p:nvSpPr>
        <p:spPr>
          <a:xfrm>
            <a:off x="5109913" y="2708786"/>
            <a:ext cx="2493676" cy="11506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C2D209B-6D75-D54E-5A66-450CC052DCCA}"/>
              </a:ext>
            </a:extLst>
          </p:cNvPr>
          <p:cNvPicPr>
            <a:picLocks noGrp="1" noChangeAspect="1"/>
          </p:cNvPicPr>
          <p:nvPr>
            <p:ph type="pic" sz="quarter" idx="15"/>
          </p:nvPr>
        </p:nvPicPr>
        <p:blipFill>
          <a:blip r:embed="rId2"/>
          <a:srcRect l="40598" r="40598"/>
          <a:stretch/>
        </p:blipFill>
        <p:spPr>
          <a:ln>
            <a:solidFill>
              <a:schemeClr val="accent1"/>
            </a:solidFill>
          </a:ln>
        </p:spPr>
      </p:pic>
      <p:pic>
        <p:nvPicPr>
          <p:cNvPr id="6" name="Picture Placeholder 5">
            <a:extLst>
              <a:ext uri="{FF2B5EF4-FFF2-40B4-BE49-F238E27FC236}">
                <a16:creationId xmlns:a16="http://schemas.microsoft.com/office/drawing/2014/main" id="{B18ABF3E-52D6-C85F-5241-315759B90F83}"/>
              </a:ext>
            </a:extLst>
          </p:cNvPr>
          <p:cNvPicPr>
            <a:picLocks noChangeAspect="1"/>
          </p:cNvPicPr>
          <p:nvPr/>
        </p:nvPicPr>
        <p:blipFill>
          <a:blip r:embed="rId3"/>
          <a:srcRect t="973" b="973"/>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a:xfrm>
            <a:off x="457200" y="1652588"/>
            <a:ext cx="4050936" cy="2682876"/>
          </a:xfrm>
        </p:spPr>
        <p:txBody>
          <a:bodyPr/>
          <a:lstStyle/>
          <a:p>
            <a:pPr>
              <a:spcAft>
                <a:spcPts val="1200"/>
              </a:spcAft>
            </a:pPr>
            <a:r>
              <a:rPr lang="en-US" sz="1800" dirty="0"/>
              <a:t>If “Is the patient currently engaging in physical exercise?” is answered as Yes, indicate </a:t>
            </a:r>
            <a:r>
              <a:rPr lang="en-US" sz="1800" u="sng" dirty="0"/>
              <a:t>either</a:t>
            </a:r>
            <a:r>
              <a:rPr lang="en-US" sz="1800" dirty="0"/>
              <a:t> the number of hours/week </a:t>
            </a:r>
            <a:r>
              <a:rPr lang="en-US" sz="1800" u="sng" dirty="0"/>
              <a:t>or</a:t>
            </a:r>
            <a:r>
              <a:rPr lang="en-US" sz="1800" dirty="0"/>
              <a:t> use the checkbox to indicate that the number of hours per week is unknown.</a:t>
            </a:r>
          </a:p>
          <a:p>
            <a:r>
              <a:rPr lang="en-US" sz="1800" dirty="0"/>
              <a:t>Do NOT click on the unknown checkbox if the patient does not engage in exercise.</a:t>
            </a:r>
            <a:endParaRPr lang="en-US" sz="1600" dirty="0"/>
          </a:p>
          <a:p>
            <a:endParaRPr lang="en-US" sz="1800" dirty="0"/>
          </a:p>
          <a:p>
            <a:endParaRPr lang="en-US" dirty="0"/>
          </a:p>
        </p:txBody>
      </p:sp>
      <p:pic>
        <p:nvPicPr>
          <p:cNvPr id="15" name="Picture 14">
            <a:extLst>
              <a:ext uri="{FF2B5EF4-FFF2-40B4-BE49-F238E27FC236}">
                <a16:creationId xmlns:a16="http://schemas.microsoft.com/office/drawing/2014/main" id="{B12C9EAC-1720-C167-9800-5777A476E15A}"/>
              </a:ext>
            </a:extLst>
          </p:cNvPr>
          <p:cNvPicPr>
            <a:picLocks noChangeAspect="1"/>
          </p:cNvPicPr>
          <p:nvPr/>
        </p:nvPicPr>
        <p:blipFill>
          <a:blip r:embed="rId2"/>
          <a:stretch>
            <a:fillRect/>
          </a:stretch>
        </p:blipFill>
        <p:spPr>
          <a:xfrm>
            <a:off x="4531257" y="3274299"/>
            <a:ext cx="4155543" cy="1061584"/>
          </a:xfrm>
          <a:prstGeom prst="rect">
            <a:avLst/>
          </a:prstGeom>
          <a:ln>
            <a:solidFill>
              <a:srgbClr val="000000"/>
            </a:solidFill>
          </a:ln>
        </p:spPr>
      </p:pic>
      <p:sp>
        <p:nvSpPr>
          <p:cNvPr id="9" name="Oval 8">
            <a:extLst>
              <a:ext uri="{FF2B5EF4-FFF2-40B4-BE49-F238E27FC236}">
                <a16:creationId xmlns:a16="http://schemas.microsoft.com/office/drawing/2014/main" id="{06FC4F39-E6A4-D952-76DB-729263C1D18C}"/>
              </a:ext>
            </a:extLst>
          </p:cNvPr>
          <p:cNvSpPr/>
          <p:nvPr/>
        </p:nvSpPr>
        <p:spPr>
          <a:xfrm>
            <a:off x="8137513" y="3320442"/>
            <a:ext cx="416373" cy="19953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399BD9-1200-AF28-CA33-542CAE1267C7}"/>
              </a:ext>
            </a:extLst>
          </p:cNvPr>
          <p:cNvSpPr/>
          <p:nvPr/>
        </p:nvSpPr>
        <p:spPr>
          <a:xfrm>
            <a:off x="4594214" y="4098867"/>
            <a:ext cx="4092586" cy="2450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03770-B9F5-0D95-258D-649A97A19042}"/>
              </a:ext>
            </a:extLst>
          </p:cNvPr>
          <p:cNvSpPr/>
          <p:nvPr/>
        </p:nvSpPr>
        <p:spPr>
          <a:xfrm>
            <a:off x="7384183" y="3833164"/>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535BC-5A0D-0343-79B2-4460DD1905CB}"/>
              </a:ext>
            </a:extLst>
          </p:cNvPr>
          <p:cNvCxnSpPr>
            <a:cxnSpLocks/>
          </p:cNvCxnSpPr>
          <p:nvPr/>
        </p:nvCxnSpPr>
        <p:spPr>
          <a:xfrm>
            <a:off x="8208002" y="3490333"/>
            <a:ext cx="0" cy="3424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CDE2BA2-0E66-5B92-F7E3-C937F4761689}"/>
              </a:ext>
            </a:extLst>
          </p:cNvPr>
          <p:cNvCxnSpPr>
            <a:cxnSpLocks/>
            <a:stCxn id="9" idx="2"/>
          </p:cNvCxnSpPr>
          <p:nvPr/>
        </p:nvCxnSpPr>
        <p:spPr>
          <a:xfrm rot="10800000" flipV="1">
            <a:off x="6609029" y="3420208"/>
            <a:ext cx="1528485" cy="639586"/>
          </a:xfrm>
          <a:prstGeom prst="bentConnector3">
            <a:avLst>
              <a:gd name="adj1" fmla="val 10040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a:xfrm>
            <a:off x="457200" y="1652588"/>
            <a:ext cx="4419600" cy="2812320"/>
          </a:xfrm>
        </p:spPr>
        <p:txBody>
          <a:bodyPr/>
          <a:lstStyle/>
          <a:p>
            <a:pPr>
              <a:spcAft>
                <a:spcPts val="1200"/>
              </a:spcAft>
            </a:pPr>
            <a:r>
              <a:rPr lang="en-US" sz="1800" dirty="0"/>
              <a:t>Answer all questions. </a:t>
            </a:r>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pPr>
              <a:spcAft>
                <a:spcPts val="1200"/>
              </a:spcAft>
            </a:pPr>
            <a:endParaRPr lang="en-US" sz="1800" dirty="0"/>
          </a:p>
          <a:p>
            <a:endParaRPr lang="en-US" sz="1600" dirty="0"/>
          </a:p>
          <a:p>
            <a:endParaRPr lang="en-US" dirty="0"/>
          </a:p>
        </p:txBody>
      </p:sp>
      <p:pic>
        <p:nvPicPr>
          <p:cNvPr id="6" name="Picture 5">
            <a:extLst>
              <a:ext uri="{FF2B5EF4-FFF2-40B4-BE49-F238E27FC236}">
                <a16:creationId xmlns:a16="http://schemas.microsoft.com/office/drawing/2014/main" id="{8E6AD547-60D0-696E-3E62-DC95ECDF8C4F}"/>
              </a:ext>
            </a:extLst>
          </p:cNvPr>
          <p:cNvPicPr>
            <a:picLocks noChangeAspect="1"/>
          </p:cNvPicPr>
          <p:nvPr/>
        </p:nvPicPr>
        <p:blipFill>
          <a:blip r:embed="rId2"/>
          <a:stretch>
            <a:fillRect/>
          </a:stretch>
        </p:blipFill>
        <p:spPr>
          <a:xfrm>
            <a:off x="5057422" y="307974"/>
            <a:ext cx="3629378" cy="3717019"/>
          </a:xfrm>
          <a:prstGeom prst="rect">
            <a:avLst/>
          </a:prstGeom>
          <a:ln>
            <a:noFill/>
          </a:ln>
        </p:spPr>
      </p:pic>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20EC9945-4C4C-9E60-C1AE-75C3B6CA7713}"/>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p>
          <a:p>
            <a:r>
              <a:rPr lang="en-US" sz="1500" dirty="0"/>
              <a:t>If an MRI was performed within the timepoint, report it on the </a:t>
            </a:r>
            <a:r>
              <a:rPr lang="en-US" sz="1500" u="sng" dirty="0"/>
              <a:t>Clinical Imaging Submission</a:t>
            </a:r>
            <a:r>
              <a:rPr lang="en-US" sz="1500" dirty="0"/>
              <a:t> form.</a:t>
            </a:r>
          </a:p>
          <a:p>
            <a:pPr marL="285750" indent="-285750">
              <a:buFont typeface="Arial" panose="020B0604020202020204" pitchFamily="34" charset="0"/>
              <a:buChar char="•"/>
            </a:pPr>
            <a:endParaRPr lang="en-US" sz="1500" dirty="0"/>
          </a:p>
          <a:p>
            <a:r>
              <a:rPr lang="en-US" sz="1600" dirty="0"/>
              <a:t> </a:t>
            </a:r>
          </a:p>
          <a:p>
            <a:endParaRPr lang="en-US" dirty="0"/>
          </a:p>
        </p:txBody>
      </p:sp>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76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4654-BFC7-5BD4-BF52-ABF57479C68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400AC7-4070-3A9A-BED0-8BE63429B3A7}"/>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C171A81-DF2D-6167-A3FF-AE4520270569}"/>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842C0934-D570-00D9-7007-81EF75B03114}"/>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D13B209B-4E69-15DC-6C96-A64F6502D8A6}"/>
              </a:ext>
            </a:extLst>
          </p:cNvPr>
          <p:cNvSpPr>
            <a:spLocks noGrp="1"/>
          </p:cNvSpPr>
          <p:nvPr>
            <p:ph type="body" sz="quarter" idx="14"/>
          </p:nvPr>
        </p:nvSpPr>
        <p:spPr>
          <a:xfrm>
            <a:off x="457199" y="1451113"/>
            <a:ext cx="4419601" cy="2884351"/>
          </a:xfrm>
        </p:spPr>
        <p:txBody>
          <a:bodyPr/>
          <a:lstStyle/>
          <a:p>
            <a:r>
              <a:rPr lang="en-US" sz="1500" dirty="0"/>
              <a:t>If a microhemorrhage was present, check the box and indicate the total number of microhemorrhages observed</a:t>
            </a:r>
          </a:p>
          <a:p>
            <a:r>
              <a:rPr lang="en-US" sz="1600" dirty="0"/>
              <a:t> </a:t>
            </a:r>
          </a:p>
          <a:p>
            <a:endParaRPr lang="en-US" dirty="0"/>
          </a:p>
        </p:txBody>
      </p:sp>
      <p:pic>
        <p:nvPicPr>
          <p:cNvPr id="7" name="Picture 6">
            <a:extLst>
              <a:ext uri="{FF2B5EF4-FFF2-40B4-BE49-F238E27FC236}">
                <a16:creationId xmlns:a16="http://schemas.microsoft.com/office/drawing/2014/main" id="{3CF0BA44-8C08-63E2-0735-BD035F5474AB}"/>
              </a:ext>
            </a:extLst>
          </p:cNvPr>
          <p:cNvPicPr>
            <a:picLocks noChangeAspect="1"/>
          </p:cNvPicPr>
          <p:nvPr/>
        </p:nvPicPr>
        <p:blipFill>
          <a:blip r:embed="rId3"/>
          <a:stretch>
            <a:fillRect/>
          </a:stretch>
        </p:blipFill>
        <p:spPr>
          <a:xfrm>
            <a:off x="4689446" y="2762722"/>
            <a:ext cx="3937076" cy="1473719"/>
          </a:xfrm>
          <a:prstGeom prst="rect">
            <a:avLst/>
          </a:prstGeom>
          <a:ln>
            <a:solidFill>
              <a:schemeClr val="accent1"/>
            </a:solidFill>
          </a:ln>
        </p:spPr>
      </p:pic>
      <p:sp>
        <p:nvSpPr>
          <p:cNvPr id="14" name="Rectangle: Rounded Corners 13">
            <a:extLst>
              <a:ext uri="{FF2B5EF4-FFF2-40B4-BE49-F238E27FC236}">
                <a16:creationId xmlns:a16="http://schemas.microsoft.com/office/drawing/2014/main" id="{210E1872-5493-C0E5-59D9-B06EC24D0E39}"/>
              </a:ext>
            </a:extLst>
          </p:cNvPr>
          <p:cNvSpPr/>
          <p:nvPr/>
        </p:nvSpPr>
        <p:spPr>
          <a:xfrm>
            <a:off x="8397380" y="3692387"/>
            <a:ext cx="226503" cy="2923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46B81A7-806F-C3A8-871A-FAC354076F06}"/>
              </a:ext>
            </a:extLst>
          </p:cNvPr>
          <p:cNvSpPr/>
          <p:nvPr/>
        </p:nvSpPr>
        <p:spPr>
          <a:xfrm>
            <a:off x="8204433" y="3984771"/>
            <a:ext cx="419450" cy="3343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692689F0-0F59-FCED-5B9D-519F41F22A3D}"/>
              </a:ext>
            </a:extLst>
          </p:cNvPr>
          <p:cNvCxnSpPr>
            <a:cxnSpLocks/>
            <a:endCxn id="15" idx="1"/>
          </p:cNvCxnSpPr>
          <p:nvPr/>
        </p:nvCxnSpPr>
        <p:spPr>
          <a:xfrm rot="5400000">
            <a:off x="8114092" y="3928921"/>
            <a:ext cx="313355" cy="132672"/>
          </a:xfrm>
          <a:prstGeom prst="bentConnector4">
            <a:avLst>
              <a:gd name="adj1" fmla="val -768"/>
              <a:gd name="adj2" fmla="val 27230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2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5F5-B099-CDCA-6166-07EA94BEC9C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2F9258-084F-5489-5BFF-0CC594941597}"/>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9C1FB29-10E5-6009-2EF2-BD7F13D92CA3}"/>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773ECBCB-19BD-3D25-F58D-D63BA86CE467}"/>
              </a:ext>
            </a:extLst>
          </p:cNvPr>
          <p:cNvSpPr>
            <a:spLocks noGrp="1"/>
          </p:cNvSpPr>
          <p:nvPr>
            <p:ph type="body" sz="quarter" idx="14"/>
          </p:nvPr>
        </p:nvSpPr>
        <p:spPr>
          <a:xfrm>
            <a:off x="457199" y="894302"/>
            <a:ext cx="8298612" cy="917246"/>
          </a:xfrm>
        </p:spPr>
        <p:txBody>
          <a:bodyPr/>
          <a:lstStyle/>
          <a:p>
            <a:r>
              <a:rPr lang="en-US" dirty="0"/>
              <a:t>For each assessment type, indicate whether or not it was performed. If the assessment was performed, complete the log line in its entirety. See instructions for Baseline and Follow-up reporting.</a:t>
            </a:r>
          </a:p>
          <a:p>
            <a:r>
              <a:rPr lang="en-US" dirty="0"/>
              <a:t>If </a:t>
            </a:r>
            <a:r>
              <a:rPr lang="en-US" i="1" dirty="0"/>
              <a:t>additional </a:t>
            </a:r>
            <a:r>
              <a:rPr lang="en-US" dirty="0"/>
              <a:t>assessments were performed, use the “Add a new Log line” feature.</a:t>
            </a:r>
          </a:p>
          <a:p>
            <a:endParaRPr lang="en-US" dirty="0"/>
          </a:p>
        </p:txBody>
      </p:sp>
      <p:pic>
        <p:nvPicPr>
          <p:cNvPr id="12" name="Picture 11">
            <a:extLst>
              <a:ext uri="{FF2B5EF4-FFF2-40B4-BE49-F238E27FC236}">
                <a16:creationId xmlns:a16="http://schemas.microsoft.com/office/drawing/2014/main" id="{327E01CA-FD4E-2672-5B9B-D5106115AD15}"/>
              </a:ext>
            </a:extLst>
          </p:cNvPr>
          <p:cNvPicPr>
            <a:picLocks noChangeAspect="1"/>
          </p:cNvPicPr>
          <p:nvPr/>
        </p:nvPicPr>
        <p:blipFill>
          <a:blip r:embed="rId2"/>
          <a:stretch>
            <a:fillRect/>
          </a:stretch>
        </p:blipFill>
        <p:spPr>
          <a:xfrm>
            <a:off x="457198" y="2049608"/>
            <a:ext cx="8229601" cy="2169309"/>
          </a:xfrm>
          <a:prstGeom prst="rect">
            <a:avLst/>
          </a:prstGeom>
        </p:spPr>
      </p:pic>
      <p:sp>
        <p:nvSpPr>
          <p:cNvPr id="5" name="Oval 4">
            <a:extLst>
              <a:ext uri="{FF2B5EF4-FFF2-40B4-BE49-F238E27FC236}">
                <a16:creationId xmlns:a16="http://schemas.microsoft.com/office/drawing/2014/main" id="{D92A176C-FCE0-C62A-DE3B-094CC04652C3}"/>
              </a:ext>
            </a:extLst>
          </p:cNvPr>
          <p:cNvSpPr/>
          <p:nvPr/>
        </p:nvSpPr>
        <p:spPr>
          <a:xfrm>
            <a:off x="436227" y="3934438"/>
            <a:ext cx="855678" cy="215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40A318-5E34-CF1F-5776-F87162FA35D3}"/>
              </a:ext>
            </a:extLst>
          </p:cNvPr>
          <p:cNvSpPr/>
          <p:nvPr/>
        </p:nvSpPr>
        <p:spPr>
          <a:xfrm>
            <a:off x="687897" y="2491530"/>
            <a:ext cx="2810312" cy="215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47860"/>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8C24C-EB51-79A3-6157-1A69E5A688B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F3E8-66DD-ED1E-2C8D-8C07C413CDAA}"/>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702D5EB-9617-40F0-ED4B-A27D40DE5F64}"/>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BDE593B0-B357-9703-7C9D-79AF495E443A}"/>
              </a:ext>
            </a:extLst>
          </p:cNvPr>
          <p:cNvSpPr>
            <a:spLocks noGrp="1"/>
          </p:cNvSpPr>
          <p:nvPr>
            <p:ph type="body" sz="quarter" idx="14"/>
          </p:nvPr>
        </p:nvSpPr>
        <p:spPr>
          <a:xfrm>
            <a:off x="457199" y="808038"/>
            <a:ext cx="8229600" cy="1201914"/>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6" name="Picture 5">
            <a:extLst>
              <a:ext uri="{FF2B5EF4-FFF2-40B4-BE49-F238E27FC236}">
                <a16:creationId xmlns:a16="http://schemas.microsoft.com/office/drawing/2014/main" id="{2C5526BA-C0FD-11AC-B6AF-BD0507FB322B}"/>
              </a:ext>
            </a:extLst>
          </p:cNvPr>
          <p:cNvPicPr>
            <a:picLocks noChangeAspect="1"/>
          </p:cNvPicPr>
          <p:nvPr/>
        </p:nvPicPr>
        <p:blipFill>
          <a:blip r:embed="rId2"/>
          <a:stretch>
            <a:fillRect/>
          </a:stretch>
        </p:blipFill>
        <p:spPr>
          <a:xfrm>
            <a:off x="474630" y="2009952"/>
            <a:ext cx="8212169" cy="2164714"/>
          </a:xfrm>
          <a:prstGeom prst="rect">
            <a:avLst/>
          </a:prstGeom>
        </p:spPr>
      </p:pic>
      <p:sp>
        <p:nvSpPr>
          <p:cNvPr id="11" name="Star: 5 Points 10">
            <a:extLst>
              <a:ext uri="{FF2B5EF4-FFF2-40B4-BE49-F238E27FC236}">
                <a16:creationId xmlns:a16="http://schemas.microsoft.com/office/drawing/2014/main" id="{90CC4828-23B0-FC4D-248F-AFA350BCEED5}"/>
              </a:ext>
            </a:extLst>
          </p:cNvPr>
          <p:cNvSpPr/>
          <p:nvPr/>
        </p:nvSpPr>
        <p:spPr>
          <a:xfrm>
            <a:off x="2248903" y="3037779"/>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10D582A3-BABC-AC2E-0F14-35CBA8B2343C}"/>
              </a:ext>
            </a:extLst>
          </p:cNvPr>
          <p:cNvSpPr/>
          <p:nvPr/>
        </p:nvSpPr>
        <p:spPr>
          <a:xfrm>
            <a:off x="1897310" y="3340215"/>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D1CCC45-057F-BF3C-FC96-9820802DE890}"/>
              </a:ext>
            </a:extLst>
          </p:cNvPr>
          <p:cNvCxnSpPr>
            <a:cxnSpLocks/>
          </p:cNvCxnSpPr>
          <p:nvPr/>
        </p:nvCxnSpPr>
        <p:spPr>
          <a:xfrm>
            <a:off x="1826702" y="2954248"/>
            <a:ext cx="362825" cy="13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B259F0-4A45-0854-D8BC-0B8ACB7261FE}"/>
              </a:ext>
            </a:extLst>
          </p:cNvPr>
          <p:cNvCxnSpPr>
            <a:cxnSpLocks/>
          </p:cNvCxnSpPr>
          <p:nvPr/>
        </p:nvCxnSpPr>
        <p:spPr>
          <a:xfrm flipV="1">
            <a:off x="1855364" y="3084884"/>
            <a:ext cx="334163" cy="119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800" dirty="0"/>
              <a:t>The form only becomes visible and available for data entry when “</a:t>
            </a:r>
            <a:r>
              <a:rPr lang="en-US" sz="1800" b="0" i="0" dirty="0">
                <a:effectLst/>
              </a:rPr>
              <a:t>Has the patient received any doses of a novel FDA-approved AD therapy prior to their enrollment in the registry?”</a:t>
            </a:r>
            <a:r>
              <a:rPr lang="en-US" sz="1800" dirty="0"/>
              <a:t> on the </a:t>
            </a:r>
            <a:r>
              <a:rPr lang="en-US" sz="1800" i="0" u="sng" dirty="0">
                <a:effectLst/>
              </a:rPr>
              <a:t>Baseline Novel Therapy Administration YN</a:t>
            </a:r>
            <a:r>
              <a:rPr lang="en-US" sz="1800" i="0" dirty="0">
                <a:effectLst/>
              </a:rPr>
              <a:t> has been answered Yes.</a:t>
            </a:r>
          </a:p>
          <a:p>
            <a:pPr>
              <a:spcAft>
                <a:spcPts val="1200"/>
              </a:spcAft>
            </a:pPr>
            <a:r>
              <a:rPr lang="en-US" sz="1800" dirty="0"/>
              <a:t>Note that hospitalization constitutes an SAE and must be reported as such.</a:t>
            </a:r>
          </a:p>
        </p:txBody>
      </p:sp>
      <p:pic>
        <p:nvPicPr>
          <p:cNvPr id="10" name="Picture 9">
            <a:extLst>
              <a:ext uri="{FF2B5EF4-FFF2-40B4-BE49-F238E27FC236}">
                <a16:creationId xmlns:a16="http://schemas.microsoft.com/office/drawing/2014/main" id="{56510FD4-8EF1-3E06-8378-D50BB5D8C541}"/>
              </a:ext>
            </a:extLst>
          </p:cNvPr>
          <p:cNvPicPr>
            <a:picLocks noChangeAspect="1"/>
          </p:cNvPicPr>
          <p:nvPr/>
        </p:nvPicPr>
        <p:blipFill>
          <a:blip r:embed="rId2"/>
          <a:stretch>
            <a:fillRect/>
          </a:stretch>
        </p:blipFill>
        <p:spPr>
          <a:xfrm>
            <a:off x="5122069" y="526211"/>
            <a:ext cx="3476123" cy="2654038"/>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r>
              <a:rPr lang="en-US" sz="1800" dirty="0">
                <a:latin typeface="+mj-lt"/>
              </a:rPr>
              <a:t>For both onset of cognitive symptoms and diagnosis of cognitive impairment –</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a:t>
            </a:r>
            <a:r>
              <a:rPr lang="en-US" sz="1800" i="1" kern="100" dirty="0">
                <a:effectLst/>
                <a:latin typeface="+mj-lt"/>
                <a:ea typeface="Aptos" panose="020B0004020202020204" pitchFamily="34" charset="0"/>
                <a:cs typeface="Times New Roman" panose="02020603050405020304" pitchFamily="18" charset="0"/>
              </a:rPr>
              <a:t>either</a:t>
            </a:r>
            <a:r>
              <a:rPr lang="en-US" sz="1800" kern="100" dirty="0">
                <a:effectLst/>
                <a:latin typeface="+mj-lt"/>
                <a:ea typeface="Aptos" panose="020B0004020202020204" pitchFamily="34" charset="0"/>
                <a:cs typeface="Times New Roman" panose="02020603050405020304" pitchFamily="18" charset="0"/>
              </a:rPr>
              <a:t> the actual age </a:t>
            </a:r>
            <a:r>
              <a:rPr lang="en-US" sz="1800" i="1" kern="100" dirty="0">
                <a:effectLst/>
                <a:latin typeface="+mj-lt"/>
                <a:ea typeface="Aptos" panose="020B0004020202020204" pitchFamily="34" charset="0"/>
                <a:cs typeface="Times New Roman" panose="02020603050405020304" pitchFamily="18" charset="0"/>
              </a:rPr>
              <a:t>or </a:t>
            </a:r>
            <a:r>
              <a:rPr lang="en-US" sz="1800" kern="100" dirty="0">
                <a:effectLst/>
                <a:latin typeface="+mj-lt"/>
                <a:ea typeface="Aptos" panose="020B0004020202020204" pitchFamily="34" charset="0"/>
                <a:cs typeface="Times New Roman" panose="02020603050405020304" pitchFamily="18" charset="0"/>
              </a:rPr>
              <a:t>check the age unknown checkbox</a:t>
            </a:r>
          </a:p>
          <a:p>
            <a:r>
              <a:rPr lang="en-US" sz="1800" kern="100" dirty="0">
                <a:effectLst/>
                <a:latin typeface="+mj-lt"/>
                <a:ea typeface="Aptos" panose="020B0004020202020204" pitchFamily="34" charset="0"/>
                <a:cs typeface="Times New Roman" panose="02020603050405020304" pitchFamily="18" charset="0"/>
              </a:rPr>
              <a:t>AND</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either the actual year or check the year unknown checkbox.</a:t>
            </a:r>
          </a:p>
          <a:p>
            <a:endParaRPr lang="en-US" sz="1800" dirty="0"/>
          </a:p>
        </p:txBody>
      </p:sp>
      <p:pic>
        <p:nvPicPr>
          <p:cNvPr id="6" name="Picture 5">
            <a:extLst>
              <a:ext uri="{FF2B5EF4-FFF2-40B4-BE49-F238E27FC236}">
                <a16:creationId xmlns:a16="http://schemas.microsoft.com/office/drawing/2014/main" id="{0591E95D-6429-CECC-3AA1-8B58D3C06846}"/>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sp>
        <p:nvSpPr>
          <p:cNvPr id="5" name="Rectangle: Rounded Corners 4">
            <a:extLst>
              <a:ext uri="{FF2B5EF4-FFF2-40B4-BE49-F238E27FC236}">
                <a16:creationId xmlns:a16="http://schemas.microsoft.com/office/drawing/2014/main" id="{8FCB9DDE-A595-242E-966D-C66425B319DD}"/>
              </a:ext>
            </a:extLst>
          </p:cNvPr>
          <p:cNvSpPr/>
          <p:nvPr/>
        </p:nvSpPr>
        <p:spPr>
          <a:xfrm>
            <a:off x="7897827" y="1254265"/>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E5923F-2704-71D0-CEB3-BFE64DC1856A}"/>
              </a:ext>
            </a:extLst>
          </p:cNvPr>
          <p:cNvSpPr/>
          <p:nvPr/>
        </p:nvSpPr>
        <p:spPr>
          <a:xfrm>
            <a:off x="7897827" y="1683862"/>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0289D5-5C3D-8C1D-6F96-A8B10E9202CC}"/>
              </a:ext>
            </a:extLst>
          </p:cNvPr>
          <p:cNvSpPr/>
          <p:nvPr/>
        </p:nvSpPr>
        <p:spPr>
          <a:xfrm>
            <a:off x="7897827" y="2105368"/>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C8265A-D19E-D952-C9EE-5E54AB47BBF8}"/>
              </a:ext>
            </a:extLst>
          </p:cNvPr>
          <p:cNvSpPr/>
          <p:nvPr/>
        </p:nvSpPr>
        <p:spPr>
          <a:xfrm>
            <a:off x="7897827" y="2531641"/>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2E88-85ED-1260-6373-16277C2346F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B1ED2B-199B-4D73-9899-DD953CCC0D95}"/>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8B21B8E-466B-D88C-EE01-2633E51A46D9}"/>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EED3F8DA-C851-4615-1749-B5024A783D52}"/>
              </a:ext>
            </a:extLst>
          </p:cNvPr>
          <p:cNvSpPr>
            <a:spLocks noGrp="1"/>
          </p:cNvSpPr>
          <p:nvPr>
            <p:ph type="body" sz="quarter" idx="14"/>
          </p:nvPr>
        </p:nvSpPr>
        <p:spPr/>
        <p:txBody>
          <a:bodyPr/>
          <a:lstStyle/>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a:t>
            </a:r>
            <a:r>
              <a:rPr lang="en-US" sz="1600" u="sng" dirty="0">
                <a:solidFill>
                  <a:schemeClr val="accent1"/>
                </a:solidFill>
              </a:rPr>
              <a:t>Diagnostic Testing</a:t>
            </a:r>
            <a:r>
              <a:rPr lang="en-US" sz="1600" dirty="0">
                <a:solidFill>
                  <a:schemeClr val="accent1"/>
                </a:solidFill>
              </a:rPr>
              <a:t> form located at the Subject level.</a:t>
            </a:r>
            <a:endParaRPr lang="en-US" sz="1800" dirty="0"/>
          </a:p>
        </p:txBody>
      </p:sp>
      <p:pic>
        <p:nvPicPr>
          <p:cNvPr id="6" name="Picture 5">
            <a:extLst>
              <a:ext uri="{FF2B5EF4-FFF2-40B4-BE49-F238E27FC236}">
                <a16:creationId xmlns:a16="http://schemas.microsoft.com/office/drawing/2014/main" id="{57C7BA36-A87D-D218-63E5-FCE2AF670329}"/>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pic>
        <p:nvPicPr>
          <p:cNvPr id="10" name="Picture 9">
            <a:extLst>
              <a:ext uri="{FF2B5EF4-FFF2-40B4-BE49-F238E27FC236}">
                <a16:creationId xmlns:a16="http://schemas.microsoft.com/office/drawing/2014/main" id="{F4FDF1FB-95C7-265E-DC79-CBB6D8866A85}"/>
              </a:ext>
            </a:extLst>
          </p:cNvPr>
          <p:cNvPicPr>
            <a:picLocks noChangeAspect="1"/>
          </p:cNvPicPr>
          <p:nvPr/>
        </p:nvPicPr>
        <p:blipFill>
          <a:blip r:embed="rId3"/>
          <a:stretch>
            <a:fillRect/>
          </a:stretch>
        </p:blipFill>
        <p:spPr>
          <a:xfrm>
            <a:off x="5003608" y="3372028"/>
            <a:ext cx="3629378" cy="889730"/>
          </a:xfrm>
          <a:prstGeom prst="rect">
            <a:avLst/>
          </a:prstGeom>
          <a:ln w="12700">
            <a:solidFill>
              <a:srgbClr val="FF0000"/>
            </a:solidFill>
          </a:ln>
        </p:spPr>
      </p:pic>
      <p:cxnSp>
        <p:nvCxnSpPr>
          <p:cNvPr id="12" name="Connector: Elbow 11">
            <a:extLst>
              <a:ext uri="{FF2B5EF4-FFF2-40B4-BE49-F238E27FC236}">
                <a16:creationId xmlns:a16="http://schemas.microsoft.com/office/drawing/2014/main" id="{E796E3C0-547E-4C0B-64A2-4C4A3B3B0700}"/>
              </a:ext>
            </a:extLst>
          </p:cNvPr>
          <p:cNvCxnSpPr>
            <a:cxnSpLocks/>
          </p:cNvCxnSpPr>
          <p:nvPr/>
        </p:nvCxnSpPr>
        <p:spPr>
          <a:xfrm rot="16200000" flipH="1">
            <a:off x="3692030" y="1820937"/>
            <a:ext cx="1600552" cy="1501626"/>
          </a:xfrm>
          <a:prstGeom prst="bentConnector3">
            <a:avLst>
              <a:gd name="adj1" fmla="val 208"/>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7B1F4E31-C5F9-7C94-3BB7-AE785742EF1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patient is on novel therapy, answer Yes, check the checkbox of the novel therapy taken, and hit Save.</a:t>
            </a:r>
          </a:p>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sp>
        <p:nvSpPr>
          <p:cNvPr id="6" name="Oval 5">
            <a:extLst>
              <a:ext uri="{FF2B5EF4-FFF2-40B4-BE49-F238E27FC236}">
                <a16:creationId xmlns:a16="http://schemas.microsoft.com/office/drawing/2014/main" id="{9B6A0C32-DF12-5273-1344-3DA7B88F43B2}"/>
              </a:ext>
            </a:extLst>
          </p:cNvPr>
          <p:cNvSpPr/>
          <p:nvPr/>
        </p:nvSpPr>
        <p:spPr>
          <a:xfrm>
            <a:off x="8090572" y="629572"/>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Connector 6">
            <a:extLst>
              <a:ext uri="{FF2B5EF4-FFF2-40B4-BE49-F238E27FC236}">
                <a16:creationId xmlns:a16="http://schemas.microsoft.com/office/drawing/2014/main" id="{F63D0C3E-870D-9B90-9A89-B3B6286F859C}"/>
              </a:ext>
            </a:extLst>
          </p:cNvPr>
          <p:cNvCxnSpPr>
            <a:cxnSpLocks/>
          </p:cNvCxnSpPr>
          <p:nvPr/>
        </p:nvCxnSpPr>
        <p:spPr>
          <a:xfrm>
            <a:off x="6002867" y="1158766"/>
            <a:ext cx="8393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368A09A-C89F-FEAC-DE85-7F6A22930E3F}"/>
              </a:ext>
            </a:extLst>
          </p:cNvPr>
          <p:cNvSpPr/>
          <p:nvPr/>
        </p:nvSpPr>
        <p:spPr>
          <a:xfrm>
            <a:off x="8443783" y="1095632"/>
            <a:ext cx="226540" cy="94734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CA80D37C-67BD-B560-F82D-0BF6917BED33}"/>
              </a:ext>
            </a:extLst>
          </p:cNvPr>
          <p:cNvCxnSpPr>
            <a:cxnSpLocks/>
          </p:cNvCxnSpPr>
          <p:nvPr/>
        </p:nvCxnSpPr>
        <p:spPr>
          <a:xfrm rot="16200000" flipH="1">
            <a:off x="7841299" y="983297"/>
            <a:ext cx="818804" cy="35321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74AC8-3060-5965-1229-62D35F076266}"/>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Complete ALL forms within the data collection timepoint folder within 30 days of reporting period end date.</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Pay attention to the reporting period start and stop dates and only report on what occurred during that time period.</a:t>
            </a:r>
            <a:endParaRPr lang="en-US" sz="1800" kern="100" dirty="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Answer ALL </a:t>
            </a:r>
            <a:r>
              <a:rPr lang="en-US" sz="1800" kern="100" dirty="0">
                <a:effectLst/>
                <a:ea typeface="Aptos" panose="020B0004020202020204" pitchFamily="34" charset="0"/>
                <a:cs typeface="Times New Roman" panose="02020603050405020304" pitchFamily="18" charset="0"/>
              </a:rPr>
              <a:t>questions on a form. </a:t>
            </a:r>
          </a:p>
          <a:p>
            <a:pPr marL="800100" lvl="1" indent="-342900">
              <a:lnSpc>
                <a:spcPct val="115000"/>
              </a:lnSpc>
              <a:spcBef>
                <a:spcPts val="0"/>
              </a:spcBef>
              <a:buFont typeface="Arial" panose="020B0604020202020204" pitchFamily="34" charset="0"/>
              <a:buChar char="•"/>
            </a:pPr>
            <a:r>
              <a:rPr lang="en-US" sz="1800" kern="100" dirty="0">
                <a:solidFill>
                  <a:schemeClr val="accent1"/>
                </a:solidFill>
                <a:effectLst/>
                <a:ea typeface="Aptos" panose="020B0004020202020204" pitchFamily="34" charset="0"/>
                <a:cs typeface="Times New Roman" panose="02020603050405020304" pitchFamily="18" charset="0"/>
              </a:rPr>
              <a:t>Note: a response of “unknown” may be queried for clarification.</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Read instructions at the top of the page.</a:t>
            </a: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Click on ? Icon for </a:t>
            </a:r>
            <a:r>
              <a:rPr lang="en-US" sz="1800" kern="100" dirty="0" err="1">
                <a:effectLst/>
                <a:ea typeface="Aptos" panose="020B0004020202020204" pitchFamily="34" charset="0"/>
                <a:cs typeface="Times New Roman" panose="02020603050405020304" pitchFamily="18" charset="0"/>
              </a:rPr>
              <a:t>HelpText</a:t>
            </a:r>
            <a:r>
              <a:rPr lang="en-US" sz="1800" kern="100" dirty="0">
                <a:effectLst/>
                <a:ea typeface="Aptos" panose="020B0004020202020204" pitchFamily="34" charset="0"/>
                <a:cs typeface="Times New Roman" panose="02020603050405020304" pitchFamily="18" charset="0"/>
              </a:rPr>
              <a:t>.</a:t>
            </a:r>
          </a:p>
          <a:p>
            <a:pPr marL="342900" indent="-342900">
              <a:lnSpc>
                <a:spcPct val="115000"/>
              </a:lnSpc>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Always </a:t>
            </a:r>
            <a:r>
              <a:rPr lang="en-US" sz="1800" b="1" kern="100" dirty="0">
                <a:ea typeface="Aptos" panose="020B0004020202020204" pitchFamily="34" charset="0"/>
                <a:cs typeface="Times New Roman" panose="02020603050405020304" pitchFamily="18" charset="0"/>
              </a:rPr>
              <a:t>fully </a:t>
            </a:r>
            <a:r>
              <a:rPr lang="en-US" sz="1800" kern="100" dirty="0">
                <a:ea typeface="Aptos" panose="020B0004020202020204" pitchFamily="34" charset="0"/>
                <a:cs typeface="Times New Roman" panose="02020603050405020304" pitchFamily="18" charset="0"/>
              </a:rPr>
              <a:t>answer the query (i.e., providing any necessary explanation) </a:t>
            </a:r>
            <a:r>
              <a:rPr lang="en-US" sz="1800" b="1" u="sng"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update the corresponding field on the form.</a:t>
            </a:r>
          </a:p>
          <a:p>
            <a:pPr marL="342900" marR="0" lvl="0" indent="-342900">
              <a:lnSpc>
                <a:spcPct val="115000"/>
              </a:lnSpc>
              <a:spcBef>
                <a:spcPts val="0"/>
              </a:spcBef>
              <a:spcAft>
                <a:spcPts val="0"/>
              </a:spcAft>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8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first question is answered No, indicate if the patient has completed the initial evaluation for treatment.</a:t>
            </a:r>
          </a:p>
          <a:p>
            <a:pPr>
              <a:spcAft>
                <a:spcPts val="1200"/>
              </a:spcAft>
            </a:pPr>
            <a:r>
              <a:rPr lang="en-US" sz="1800" dirty="0"/>
              <a:t>If the initial evaluation </a:t>
            </a:r>
            <a:r>
              <a:rPr lang="en-US" sz="1800" b="1" dirty="0"/>
              <a:t>has not</a:t>
            </a:r>
            <a:r>
              <a:rPr lang="en-US" sz="1800" dirty="0"/>
              <a:t> been completed, select No and hit Save.</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2" name="Picture 1">
            <a:extLst>
              <a:ext uri="{FF2B5EF4-FFF2-40B4-BE49-F238E27FC236}">
                <a16:creationId xmlns:a16="http://schemas.microsoft.com/office/drawing/2014/main" id="{F23A8DDA-E550-F06E-77F2-2BF087B8EBF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8" name="Oval 7">
            <a:extLst>
              <a:ext uri="{FF2B5EF4-FFF2-40B4-BE49-F238E27FC236}">
                <a16:creationId xmlns:a16="http://schemas.microsoft.com/office/drawing/2014/main" id="{F7C255B6-B7D6-F1AA-0A6A-FC5922F000A8}"/>
              </a:ext>
            </a:extLst>
          </p:cNvPr>
          <p:cNvSpPr/>
          <p:nvPr/>
        </p:nvSpPr>
        <p:spPr>
          <a:xfrm>
            <a:off x="8072839" y="772064"/>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2FCEB6E-A436-DA20-59D3-ED8D037C9527}"/>
              </a:ext>
            </a:extLst>
          </p:cNvPr>
          <p:cNvCxnSpPr>
            <a:cxnSpLocks/>
          </p:cNvCxnSpPr>
          <p:nvPr/>
        </p:nvCxnSpPr>
        <p:spPr>
          <a:xfrm flipH="1">
            <a:off x="7069930" y="926068"/>
            <a:ext cx="1002909" cy="11783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initial evaluation </a:t>
            </a:r>
            <a:r>
              <a:rPr lang="en-US" sz="1800" b="1" dirty="0"/>
              <a:t>has</a:t>
            </a:r>
            <a:r>
              <a:rPr lang="en-US" sz="18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8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8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73D1E7D5-BB56-5952-2655-C79EABA4715E}"/>
              </a:ext>
            </a:extLst>
          </p:cNvPr>
          <p:cNvPicPr>
            <a:picLocks noChangeAspect="1"/>
          </p:cNvPicPr>
          <p:nvPr/>
        </p:nvPicPr>
        <p:blipFill>
          <a:blip r:embed="rId2"/>
          <a:stretch>
            <a:fillRect/>
          </a:stretch>
        </p:blipFill>
        <p:spPr>
          <a:xfrm>
            <a:off x="5057421" y="307976"/>
            <a:ext cx="3629379" cy="3219781"/>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sz="1800" dirty="0"/>
              <a:t>This form only becomes visible and available for data entry when Aducanumab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p:txBody>
      </p:sp>
      <p:sp>
        <p:nvSpPr>
          <p:cNvPr id="6" name="Rectangle: Rounded Corners 5">
            <a:extLst>
              <a:ext uri="{FF2B5EF4-FFF2-40B4-BE49-F238E27FC236}">
                <a16:creationId xmlns:a16="http://schemas.microsoft.com/office/drawing/2014/main" id="{15CB654B-D6B6-96AB-5797-F735753560F1}"/>
              </a:ext>
            </a:extLst>
          </p:cNvPr>
          <p:cNvSpPr/>
          <p:nvPr/>
        </p:nvSpPr>
        <p:spPr>
          <a:xfrm>
            <a:off x="5131801" y="840001"/>
            <a:ext cx="2888074" cy="15035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096CDAD3-D01E-812C-34CE-78D42F0BE10E}"/>
              </a:ext>
            </a:extLst>
          </p:cNvPr>
          <p:cNvPicPr>
            <a:picLocks noChangeAspect="1"/>
          </p:cNvPicPr>
          <p:nvPr/>
        </p:nvPicPr>
        <p:blipFill>
          <a:blip r:embed="rId3"/>
          <a:stretch>
            <a:fillRect/>
          </a:stretch>
        </p:blipFill>
        <p:spPr>
          <a:xfrm>
            <a:off x="5064320" y="366743"/>
            <a:ext cx="3608679" cy="3299095"/>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1800" dirty="0"/>
          </a:p>
          <a:p>
            <a:pPr>
              <a:spcAft>
                <a:spcPts val="1200"/>
              </a:spcAft>
            </a:pPr>
            <a:endParaRPr lang="en-US" dirty="0"/>
          </a:p>
        </p:txBody>
      </p:sp>
      <p:sp>
        <p:nvSpPr>
          <p:cNvPr id="7" name="Star: 5 Points 6">
            <a:extLst>
              <a:ext uri="{FF2B5EF4-FFF2-40B4-BE49-F238E27FC236}">
                <a16:creationId xmlns:a16="http://schemas.microsoft.com/office/drawing/2014/main" id="{335DB01E-FC42-F3A0-E318-67B31793347F}"/>
              </a:ext>
            </a:extLst>
          </p:cNvPr>
          <p:cNvSpPr/>
          <p:nvPr/>
        </p:nvSpPr>
        <p:spPr>
          <a:xfrm>
            <a:off x="4954448" y="2328964"/>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713249-2A15-9ED0-0522-548B8B91DDEB}"/>
              </a:ext>
            </a:extLst>
          </p:cNvPr>
          <p:cNvSpPr/>
          <p:nvPr/>
        </p:nvSpPr>
        <p:spPr>
          <a:xfrm>
            <a:off x="4953838" y="304438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000DD62-2D98-33E8-65B6-EE31A3EB9C2D}"/>
              </a:ext>
            </a:extLst>
          </p:cNvPr>
          <p:cNvSpPr/>
          <p:nvPr/>
        </p:nvSpPr>
        <p:spPr>
          <a:xfrm>
            <a:off x="4955050" y="277219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0191FC5-DC33-5745-71BF-EFCBD0296455}"/>
              </a:ext>
            </a:extLst>
          </p:cNvPr>
          <p:cNvSpPr/>
          <p:nvPr/>
        </p:nvSpPr>
        <p:spPr>
          <a:xfrm>
            <a:off x="5064320" y="1033152"/>
            <a:ext cx="3622479" cy="54475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10AA7A41-82C7-0A8D-663B-4C95B64375A3}"/>
              </a:ext>
            </a:extLst>
          </p:cNvPr>
          <p:cNvPicPr>
            <a:picLocks noChangeAspect="1"/>
          </p:cNvPicPr>
          <p:nvPr/>
        </p:nvPicPr>
        <p:blipFill>
          <a:blip r:embed="rId3"/>
          <a:stretch>
            <a:fillRect/>
          </a:stretch>
        </p:blipFill>
        <p:spPr>
          <a:xfrm>
            <a:off x="5068073" y="345150"/>
            <a:ext cx="3629378" cy="3295973"/>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a:t>
            </a:r>
            <a:r>
              <a:rPr lang="en-US" sz="1600" b="1" dirty="0"/>
              <a:t>not</a:t>
            </a:r>
            <a:r>
              <a:rPr lang="en-US" sz="1600" dirty="0"/>
              <a: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pPr>
              <a:spcAft>
                <a:spcPts val="1200"/>
              </a:spcAft>
            </a:pPr>
            <a:endParaRPr lang="en-US" sz="1800" dirty="0"/>
          </a:p>
          <a:p>
            <a:pPr>
              <a:spcAft>
                <a:spcPts val="1200"/>
              </a:spcAft>
            </a:pPr>
            <a:endParaRPr lang="en-US" dirty="0"/>
          </a:p>
        </p:txBody>
      </p:sp>
      <p:sp>
        <p:nvSpPr>
          <p:cNvPr id="6" name="Oval 5">
            <a:extLst>
              <a:ext uri="{FF2B5EF4-FFF2-40B4-BE49-F238E27FC236}">
                <a16:creationId xmlns:a16="http://schemas.microsoft.com/office/drawing/2014/main" id="{53AF2553-CE3E-817E-1180-807DA84B9F75}"/>
              </a:ext>
            </a:extLst>
          </p:cNvPr>
          <p:cNvSpPr/>
          <p:nvPr/>
        </p:nvSpPr>
        <p:spPr>
          <a:xfrm>
            <a:off x="5905747" y="1701333"/>
            <a:ext cx="590259" cy="206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5630A31-B982-CEAD-7931-E0F8C5B8C260}"/>
              </a:ext>
            </a:extLst>
          </p:cNvPr>
          <p:cNvPicPr>
            <a:picLocks noChangeAspect="1"/>
          </p:cNvPicPr>
          <p:nvPr/>
        </p:nvPicPr>
        <p:blipFill>
          <a:blip r:embed="rId4"/>
          <a:stretch>
            <a:fillRect/>
          </a:stretch>
        </p:blipFill>
        <p:spPr>
          <a:xfrm>
            <a:off x="5740668" y="2961225"/>
            <a:ext cx="2564437" cy="579839"/>
          </a:xfrm>
          <a:prstGeom prst="rect">
            <a:avLst/>
          </a:prstGeom>
          <a:ln>
            <a:solidFill>
              <a:schemeClr val="accent1"/>
            </a:solidFill>
          </a:ln>
        </p:spPr>
      </p:pic>
      <p:sp>
        <p:nvSpPr>
          <p:cNvPr id="19" name="Oval 18">
            <a:extLst>
              <a:ext uri="{FF2B5EF4-FFF2-40B4-BE49-F238E27FC236}">
                <a16:creationId xmlns:a16="http://schemas.microsoft.com/office/drawing/2014/main" id="{0E135620-EF20-9C36-3618-A149446A6233}"/>
              </a:ext>
            </a:extLst>
          </p:cNvPr>
          <p:cNvSpPr/>
          <p:nvPr/>
        </p:nvSpPr>
        <p:spPr>
          <a:xfrm>
            <a:off x="5551494" y="2868696"/>
            <a:ext cx="144379" cy="16790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A5484AFF-1994-2762-C063-B5D0D71730AE}"/>
              </a:ext>
            </a:extLst>
          </p:cNvPr>
          <p:cNvCxnSpPr>
            <a:cxnSpLocks/>
            <a:endCxn id="18" idx="1"/>
          </p:cNvCxnSpPr>
          <p:nvPr/>
        </p:nvCxnSpPr>
        <p:spPr>
          <a:xfrm rot="16200000" flipH="1">
            <a:off x="5574903" y="3085379"/>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pic>
        <p:nvPicPr>
          <p:cNvPr id="10" name="Picture 9">
            <a:extLst>
              <a:ext uri="{FF2B5EF4-FFF2-40B4-BE49-F238E27FC236}">
                <a16:creationId xmlns:a16="http://schemas.microsoft.com/office/drawing/2014/main" id="{BDCCCFB4-BCBF-3AF5-307C-BDF1B08CC434}"/>
              </a:ext>
            </a:extLst>
          </p:cNvPr>
          <p:cNvPicPr>
            <a:picLocks noChangeAspect="1"/>
          </p:cNvPicPr>
          <p:nvPr/>
        </p:nvPicPr>
        <p:blipFill>
          <a:blip r:embed="rId2"/>
          <a:stretch>
            <a:fillRect/>
          </a:stretch>
        </p:blipFill>
        <p:spPr>
          <a:xfrm>
            <a:off x="5057422" y="321276"/>
            <a:ext cx="3629378" cy="3501080"/>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600" dirty="0"/>
          </a:p>
          <a:p>
            <a:endParaRPr lang="en-US" dirty="0"/>
          </a:p>
          <a:p>
            <a:endParaRPr lang="en-US" dirty="0"/>
          </a:p>
        </p:txBody>
      </p:sp>
      <p:sp>
        <p:nvSpPr>
          <p:cNvPr id="6" name="Rectangle: Rounded Corners 5">
            <a:extLst>
              <a:ext uri="{FF2B5EF4-FFF2-40B4-BE49-F238E27FC236}">
                <a16:creationId xmlns:a16="http://schemas.microsoft.com/office/drawing/2014/main" id="{6EEE828B-D082-AC6D-ABED-990A9817D61F}"/>
              </a:ext>
            </a:extLst>
          </p:cNvPr>
          <p:cNvSpPr/>
          <p:nvPr/>
        </p:nvSpPr>
        <p:spPr>
          <a:xfrm>
            <a:off x="5142417" y="856398"/>
            <a:ext cx="2978958" cy="18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FE0E2DD3-B1E4-1C58-0304-D176126F06A4}"/>
              </a:ext>
            </a:extLst>
          </p:cNvPr>
          <p:cNvPicPr>
            <a:picLocks noChangeAspect="1"/>
          </p:cNvPicPr>
          <p:nvPr/>
        </p:nvPicPr>
        <p:blipFill>
          <a:blip r:embed="rId2"/>
          <a:stretch>
            <a:fillRect/>
          </a:stretch>
        </p:blipFill>
        <p:spPr>
          <a:xfrm>
            <a:off x="5051206" y="349165"/>
            <a:ext cx="3629378" cy="3315079"/>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sp>
        <p:nvSpPr>
          <p:cNvPr id="5" name="Rectangle: Rounded Corners 4">
            <a:extLst>
              <a:ext uri="{FF2B5EF4-FFF2-40B4-BE49-F238E27FC236}">
                <a16:creationId xmlns:a16="http://schemas.microsoft.com/office/drawing/2014/main" id="{D991CBF3-4915-BC41-6EC6-F64A30B306DE}"/>
              </a:ext>
            </a:extLst>
          </p:cNvPr>
          <p:cNvSpPr/>
          <p:nvPr/>
        </p:nvSpPr>
        <p:spPr>
          <a:xfrm>
            <a:off x="5057422" y="991081"/>
            <a:ext cx="3623162" cy="531187"/>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8D4785A-EAB8-58FD-5641-61C90531236C}"/>
              </a:ext>
            </a:extLst>
          </p:cNvPr>
          <p:cNvSpPr/>
          <p:nvPr/>
        </p:nvSpPr>
        <p:spPr>
          <a:xfrm>
            <a:off x="4962598" y="2398755"/>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86F3918-CD2E-EBEF-A23F-8D54BE69FAB2}"/>
              </a:ext>
            </a:extLst>
          </p:cNvPr>
          <p:cNvSpPr/>
          <p:nvPr/>
        </p:nvSpPr>
        <p:spPr>
          <a:xfrm>
            <a:off x="4970854" y="2828874"/>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B05109D-E4C1-6483-93B4-954405BB1E4A}"/>
              </a:ext>
            </a:extLst>
          </p:cNvPr>
          <p:cNvSpPr/>
          <p:nvPr/>
        </p:nvSpPr>
        <p:spPr>
          <a:xfrm>
            <a:off x="4951782" y="3092656"/>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833F1734-945B-B426-67AD-F591E391C9B7}"/>
              </a:ext>
            </a:extLst>
          </p:cNvPr>
          <p:cNvPicPr>
            <a:picLocks noChangeAspect="1"/>
          </p:cNvPicPr>
          <p:nvPr/>
        </p:nvPicPr>
        <p:blipFill>
          <a:blip r:embed="rId2"/>
          <a:stretch>
            <a:fillRect/>
          </a:stretch>
        </p:blipFill>
        <p:spPr>
          <a:xfrm>
            <a:off x="5057422" y="354227"/>
            <a:ext cx="3629378" cy="3316615"/>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not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endParaRPr lang="en-US" dirty="0"/>
          </a:p>
        </p:txBody>
      </p:sp>
      <p:sp>
        <p:nvSpPr>
          <p:cNvPr id="11" name="Oval 10">
            <a:extLst>
              <a:ext uri="{FF2B5EF4-FFF2-40B4-BE49-F238E27FC236}">
                <a16:creationId xmlns:a16="http://schemas.microsoft.com/office/drawing/2014/main" id="{60F76808-33F8-08B2-F415-83802B1180D1}"/>
              </a:ext>
            </a:extLst>
          </p:cNvPr>
          <p:cNvSpPr/>
          <p:nvPr/>
        </p:nvSpPr>
        <p:spPr>
          <a:xfrm>
            <a:off x="5903206" y="1753437"/>
            <a:ext cx="563831" cy="12321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F0F35A4-1770-FD43-A053-A4AA63FEFDF3}"/>
              </a:ext>
            </a:extLst>
          </p:cNvPr>
          <p:cNvPicPr>
            <a:picLocks noChangeAspect="1"/>
          </p:cNvPicPr>
          <p:nvPr/>
        </p:nvPicPr>
        <p:blipFill>
          <a:blip r:embed="rId3"/>
          <a:stretch>
            <a:fillRect/>
          </a:stretch>
        </p:blipFill>
        <p:spPr>
          <a:xfrm>
            <a:off x="5740668" y="3146665"/>
            <a:ext cx="2477532" cy="497677"/>
          </a:xfrm>
          <a:prstGeom prst="rect">
            <a:avLst/>
          </a:prstGeom>
          <a:ln>
            <a:solidFill>
              <a:schemeClr val="accent1"/>
            </a:solidFill>
          </a:ln>
        </p:spPr>
      </p:pic>
      <p:sp>
        <p:nvSpPr>
          <p:cNvPr id="18" name="Oval 17">
            <a:extLst>
              <a:ext uri="{FF2B5EF4-FFF2-40B4-BE49-F238E27FC236}">
                <a16:creationId xmlns:a16="http://schemas.microsoft.com/office/drawing/2014/main" id="{FDCF3820-ACD4-07DF-CC8C-34C5762930D8}"/>
              </a:ext>
            </a:extLst>
          </p:cNvPr>
          <p:cNvSpPr/>
          <p:nvPr/>
        </p:nvSpPr>
        <p:spPr>
          <a:xfrm>
            <a:off x="5521630" y="2940408"/>
            <a:ext cx="177501" cy="175478"/>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192A477A-E623-A1C9-CC83-F9D6F7B9DD1F}"/>
              </a:ext>
            </a:extLst>
          </p:cNvPr>
          <p:cNvCxnSpPr>
            <a:cxnSpLocks/>
          </p:cNvCxnSpPr>
          <p:nvPr/>
        </p:nvCxnSpPr>
        <p:spPr>
          <a:xfrm rot="16200000" flipH="1">
            <a:off x="5574903" y="3178970"/>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3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pic>
        <p:nvPicPr>
          <p:cNvPr id="11" name="Picture 10">
            <a:extLst>
              <a:ext uri="{FF2B5EF4-FFF2-40B4-BE49-F238E27FC236}">
                <a16:creationId xmlns:a16="http://schemas.microsoft.com/office/drawing/2014/main" id="{E5E59C65-1F53-4417-A0B3-5FF28B10D63E}"/>
              </a:ext>
            </a:extLst>
          </p:cNvPr>
          <p:cNvPicPr>
            <a:picLocks noChangeAspect="1"/>
          </p:cNvPicPr>
          <p:nvPr/>
        </p:nvPicPr>
        <p:blipFill>
          <a:blip r:embed="rId2"/>
          <a:stretch>
            <a:fillRect/>
          </a:stretch>
        </p:blipFill>
        <p:spPr>
          <a:xfrm>
            <a:off x="5057422" y="334407"/>
            <a:ext cx="3613682" cy="2658504"/>
          </a:xfrm>
          <a:prstGeom prst="rect">
            <a:avLst/>
          </a:prstGeom>
        </p:spPr>
      </p:pic>
      <p:pic>
        <p:nvPicPr>
          <p:cNvPr id="12" name="Picture 11">
            <a:extLst>
              <a:ext uri="{FF2B5EF4-FFF2-40B4-BE49-F238E27FC236}">
                <a16:creationId xmlns:a16="http://schemas.microsoft.com/office/drawing/2014/main" id="{1E6C4E2A-867A-98C2-CA76-3C2AA71B5BF5}"/>
              </a:ext>
            </a:extLst>
          </p:cNvPr>
          <p:cNvPicPr>
            <a:picLocks noChangeAspect="1"/>
          </p:cNvPicPr>
          <p:nvPr/>
        </p:nvPicPr>
        <p:blipFill>
          <a:blip r:embed="rId3"/>
          <a:stretch>
            <a:fillRect/>
          </a:stretch>
        </p:blipFill>
        <p:spPr>
          <a:xfrm>
            <a:off x="5057422" y="2992910"/>
            <a:ext cx="3629378" cy="864715"/>
          </a:xfrm>
          <a:prstGeom prst="rect">
            <a:avLst/>
          </a:prstGeom>
        </p:spPr>
      </p:pic>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a:ln>
            <a:solidFill>
              <a:schemeClr val="tx2">
                <a:lumMod val="20000"/>
                <a:lumOff val="80000"/>
              </a:schemeClr>
            </a:solidFill>
          </a:ln>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26820" y="852427"/>
            <a:ext cx="3500714" cy="5381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07A2735-BE8C-57D1-DF21-11C986C830FE}"/>
              </a:ext>
            </a:extLst>
          </p:cNvPr>
          <p:cNvSpPr/>
          <p:nvPr/>
        </p:nvSpPr>
        <p:spPr>
          <a:xfrm>
            <a:off x="5884751" y="1578823"/>
            <a:ext cx="545431" cy="13032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3598FF8-6848-02DE-9935-CDABA3E086A8}"/>
              </a:ext>
            </a:extLst>
          </p:cNvPr>
          <p:cNvSpPr/>
          <p:nvPr/>
        </p:nvSpPr>
        <p:spPr>
          <a:xfrm>
            <a:off x="5126820" y="1935332"/>
            <a:ext cx="3500714" cy="215258"/>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9083D2D7-F4FD-347A-EEE4-8AE0ADE3FAD1}"/>
              </a:ext>
            </a:extLst>
          </p:cNvPr>
          <p:cNvPicPr>
            <a:picLocks noChangeAspect="1"/>
          </p:cNvPicPr>
          <p:nvPr/>
        </p:nvPicPr>
        <p:blipFill>
          <a:blip r:embed="rId2"/>
          <a:stretch>
            <a:fillRect/>
          </a:stretch>
        </p:blipFill>
        <p:spPr>
          <a:xfrm>
            <a:off x="5081976" y="307975"/>
            <a:ext cx="3604824" cy="348966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37104"/>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36964"/>
            <a:ext cx="4419601" cy="2498499"/>
          </a:xfrm>
        </p:spPr>
        <p:txBody>
          <a:bodyPr/>
          <a:lstStyle/>
          <a:p>
            <a:pPr>
              <a:spcAft>
                <a:spcPts val="1200"/>
              </a:spcAft>
            </a:pPr>
            <a:r>
              <a:rPr lang="en-US" sz="1800" dirty="0"/>
              <a:t>This form only becomes visible and available for data entry when Donanemab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800" dirty="0"/>
          </a:p>
          <a:p>
            <a:pPr>
              <a:spcAft>
                <a:spcPts val="1200"/>
              </a:spcAft>
            </a:pPr>
            <a:endParaRPr lang="en-US" sz="2000" dirty="0"/>
          </a:p>
        </p:txBody>
      </p:sp>
      <p:sp>
        <p:nvSpPr>
          <p:cNvPr id="7" name="Rectangle: Rounded Corners 6">
            <a:extLst>
              <a:ext uri="{FF2B5EF4-FFF2-40B4-BE49-F238E27FC236}">
                <a16:creationId xmlns:a16="http://schemas.microsoft.com/office/drawing/2014/main" id="{5A64542F-20C4-B213-6A17-ABEADE50B218}"/>
              </a:ext>
            </a:extLst>
          </p:cNvPr>
          <p:cNvSpPr/>
          <p:nvPr/>
        </p:nvSpPr>
        <p:spPr>
          <a:xfrm>
            <a:off x="5147611" y="876527"/>
            <a:ext cx="2963456"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Fields are generally flagged as nonconformant (red triangle) because the date is in the incorrect format or there are too many characters entered into a specify line.</a:t>
            </a:r>
            <a:endParaRPr lang="en-US" sz="1800" kern="100" dirty="0">
              <a:effectLst/>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1800" dirty="0"/>
              <a:t>Prior to the initiation of Aducanumab, Lecanemab and Donanemab, an MRI and either an Amyloid PET/CT or CSF collection is expected.</a:t>
            </a:r>
          </a:p>
          <a:p>
            <a:pPr marL="742950" lvl="1" indent="-285750">
              <a:spcBef>
                <a:spcPts val="0"/>
              </a:spcBef>
              <a:spcAft>
                <a:spcPts val="600"/>
              </a:spcAft>
              <a:buFont typeface="Arial" panose="020B0604020202020204" pitchFamily="34" charset="0"/>
              <a:buChar char="•"/>
            </a:pPr>
            <a:r>
              <a:rPr lang="en-US" sz="1800" dirty="0">
                <a:solidFill>
                  <a:schemeClr val="accent1"/>
                </a:solidFill>
              </a:rPr>
              <a:t>Please report imaging on the </a:t>
            </a:r>
            <a:r>
              <a:rPr lang="en-US" sz="1800" u="sng" dirty="0">
                <a:solidFill>
                  <a:schemeClr val="accent1"/>
                </a:solidFill>
              </a:rPr>
              <a:t>Diagnostic Testing</a:t>
            </a:r>
            <a:r>
              <a:rPr lang="en-US" sz="1800" dirty="0">
                <a:solidFill>
                  <a:schemeClr val="accent1"/>
                </a:solidFill>
              </a:rPr>
              <a:t> form and the </a:t>
            </a:r>
            <a:r>
              <a:rPr lang="en-US" sz="1800" u="sng" dirty="0">
                <a:solidFill>
                  <a:schemeClr val="accent1"/>
                </a:solidFill>
              </a:rPr>
              <a:t>Clinical Imaging Submission</a:t>
            </a:r>
            <a:r>
              <a:rPr lang="en-US" sz="1800" dirty="0">
                <a:solidFill>
                  <a:schemeClr val="accent1"/>
                </a:solidFill>
              </a:rPr>
              <a:t> form as appropriate.</a:t>
            </a:r>
          </a:p>
          <a:p>
            <a:pPr marL="742950" lvl="1" indent="-285750">
              <a:spcBef>
                <a:spcPts val="0"/>
              </a:spcBef>
              <a:spcAft>
                <a:spcPts val="600"/>
              </a:spcAft>
              <a:buFont typeface="Arial" panose="020B0604020202020204" pitchFamily="34" charset="0"/>
              <a:buChar char="•"/>
            </a:pPr>
            <a:r>
              <a:rPr lang="en-US" sz="1800" dirty="0">
                <a:solidFill>
                  <a:schemeClr val="accent1"/>
                </a:solidFill>
              </a:rPr>
              <a:t>Please report CSF collection </a:t>
            </a:r>
            <a:r>
              <a:rPr lang="en-US" sz="1800" u="sng" dirty="0">
                <a:solidFill>
                  <a:schemeClr val="accent1"/>
                </a:solidFill>
              </a:rPr>
              <a:t>Diagnostic Testing</a:t>
            </a:r>
            <a:r>
              <a:rPr lang="en-US" sz="1800" dirty="0">
                <a:solidFill>
                  <a:schemeClr val="accent1"/>
                </a:solidFill>
              </a:rPr>
              <a:t> form as appropriate.</a:t>
            </a:r>
          </a:p>
        </p:txBody>
      </p:sp>
    </p:spTree>
    <p:extLst>
      <p:ext uri="{BB962C8B-B14F-4D97-AF65-F5344CB8AC3E}">
        <p14:creationId xmlns:p14="http://schemas.microsoft.com/office/powerpoint/2010/main" val="38143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180198AF-EC5A-BAD9-C512-F6C8303B73DE}"/>
              </a:ext>
            </a:extLst>
          </p:cNvPr>
          <p:cNvPicPr>
            <a:picLocks noChangeAspect="1"/>
          </p:cNvPicPr>
          <p:nvPr/>
        </p:nvPicPr>
        <p:blipFill>
          <a:blip r:embed="rId2"/>
          <a:stretch>
            <a:fillRect/>
          </a:stretch>
        </p:blipFill>
        <p:spPr>
          <a:xfrm>
            <a:off x="5057422" y="366144"/>
            <a:ext cx="3629378" cy="345621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12611"/>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sp>
        <p:nvSpPr>
          <p:cNvPr id="5" name="Rectangle: Rounded Corners 4">
            <a:extLst>
              <a:ext uri="{FF2B5EF4-FFF2-40B4-BE49-F238E27FC236}">
                <a16:creationId xmlns:a16="http://schemas.microsoft.com/office/drawing/2014/main" id="{04458A7B-1D9D-3F86-9952-59AF76DC0CE9}"/>
              </a:ext>
            </a:extLst>
          </p:cNvPr>
          <p:cNvSpPr/>
          <p:nvPr/>
        </p:nvSpPr>
        <p:spPr>
          <a:xfrm>
            <a:off x="5089282" y="1080295"/>
            <a:ext cx="3565657" cy="6105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2379A5F-BCBA-B0DB-8EB1-6D132072184B}"/>
              </a:ext>
            </a:extLst>
          </p:cNvPr>
          <p:cNvSpPr/>
          <p:nvPr/>
        </p:nvSpPr>
        <p:spPr>
          <a:xfrm>
            <a:off x="4940852" y="242566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22AEA96-BE3F-A745-906C-85ACCBA10B67}"/>
              </a:ext>
            </a:extLst>
          </p:cNvPr>
          <p:cNvSpPr/>
          <p:nvPr/>
        </p:nvSpPr>
        <p:spPr>
          <a:xfrm>
            <a:off x="4932385" y="2908835"/>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C1CDEE1-B26A-991B-E0F7-1FCC93886224}"/>
              </a:ext>
            </a:extLst>
          </p:cNvPr>
          <p:cNvSpPr/>
          <p:nvPr/>
        </p:nvSpPr>
        <p:spPr>
          <a:xfrm>
            <a:off x="4932385" y="319295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84568031-003D-1A81-3694-02127FE5E1FC}"/>
              </a:ext>
            </a:extLst>
          </p:cNvPr>
          <p:cNvPicPr>
            <a:picLocks noChangeAspect="1"/>
          </p:cNvPicPr>
          <p:nvPr/>
        </p:nvPicPr>
        <p:blipFill>
          <a:blip r:embed="rId2"/>
          <a:stretch>
            <a:fillRect/>
          </a:stretch>
        </p:blipFill>
        <p:spPr>
          <a:xfrm>
            <a:off x="5057422" y="383867"/>
            <a:ext cx="3629378" cy="355948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92796"/>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This form is a “portrait log” style. It can be opened by clicking on the header in the log line and closed by clicking on “Complete View”.</a:t>
            </a:r>
          </a:p>
          <a:p>
            <a:pPr>
              <a:spcAft>
                <a:spcPts val="1200"/>
              </a:spcAft>
            </a:pPr>
            <a:r>
              <a:rPr lang="en-US" sz="1800" dirty="0"/>
              <a:t>See </a:t>
            </a:r>
            <a:r>
              <a:rPr lang="en-US" sz="1800" dirty="0" err="1"/>
              <a:t>HelpText</a:t>
            </a:r>
            <a:r>
              <a:rPr lang="en-US" sz="1800" dirty="0"/>
              <a:t> for clarification on when to use Not Applicable. </a:t>
            </a:r>
          </a:p>
          <a:p>
            <a:pPr>
              <a:spcAft>
                <a:spcPts val="1200"/>
              </a:spcAft>
            </a:pPr>
            <a:endParaRPr lang="en-US" sz="2000" dirty="0"/>
          </a:p>
        </p:txBody>
      </p:sp>
      <p:pic>
        <p:nvPicPr>
          <p:cNvPr id="7" name="Picture 6">
            <a:extLst>
              <a:ext uri="{FF2B5EF4-FFF2-40B4-BE49-F238E27FC236}">
                <a16:creationId xmlns:a16="http://schemas.microsoft.com/office/drawing/2014/main" id="{1248791C-26AA-A349-7D7B-BDE4B7873E0A}"/>
              </a:ext>
            </a:extLst>
          </p:cNvPr>
          <p:cNvPicPr>
            <a:picLocks noChangeAspect="1"/>
          </p:cNvPicPr>
          <p:nvPr/>
        </p:nvPicPr>
        <p:blipFill>
          <a:blip r:embed="rId3"/>
          <a:stretch>
            <a:fillRect/>
          </a:stretch>
        </p:blipFill>
        <p:spPr>
          <a:xfrm>
            <a:off x="3856915" y="3496065"/>
            <a:ext cx="2895009" cy="635355"/>
          </a:xfrm>
          <a:prstGeom prst="rect">
            <a:avLst/>
          </a:prstGeom>
          <a:ln>
            <a:solidFill>
              <a:schemeClr val="accent1"/>
            </a:solidFill>
          </a:ln>
        </p:spPr>
      </p:pic>
      <p:sp>
        <p:nvSpPr>
          <p:cNvPr id="8" name="Oval 7">
            <a:extLst>
              <a:ext uri="{FF2B5EF4-FFF2-40B4-BE49-F238E27FC236}">
                <a16:creationId xmlns:a16="http://schemas.microsoft.com/office/drawing/2014/main" id="{BC29E67F-D3AA-6F5A-CB43-83B99A03D19A}"/>
              </a:ext>
            </a:extLst>
          </p:cNvPr>
          <p:cNvSpPr/>
          <p:nvPr/>
        </p:nvSpPr>
        <p:spPr>
          <a:xfrm>
            <a:off x="5546655" y="3104265"/>
            <a:ext cx="102884"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D632D43-2D2B-4036-C3B2-A8F8DCBC1E51}"/>
              </a:ext>
            </a:extLst>
          </p:cNvPr>
          <p:cNvCxnSpPr>
            <a:cxnSpLocks/>
            <a:stCxn id="8" idx="2"/>
          </p:cNvCxnSpPr>
          <p:nvPr/>
        </p:nvCxnSpPr>
        <p:spPr>
          <a:xfrm flipH="1">
            <a:off x="4946204" y="3169580"/>
            <a:ext cx="600451" cy="3264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6CD67E0-3B20-3778-C676-5EFF8EF2312A}"/>
              </a:ext>
            </a:extLst>
          </p:cNvPr>
          <p:cNvSpPr/>
          <p:nvPr/>
        </p:nvSpPr>
        <p:spPr>
          <a:xfrm>
            <a:off x="7576383" y="3104265"/>
            <a:ext cx="487139"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905245-5A57-187E-8033-E971A52FA20E}"/>
              </a:ext>
            </a:extLst>
          </p:cNvPr>
          <p:cNvSpPr/>
          <p:nvPr/>
        </p:nvSpPr>
        <p:spPr>
          <a:xfrm>
            <a:off x="5890052" y="1921110"/>
            <a:ext cx="502509" cy="179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spcAft>
                <a:spcPts val="1200"/>
              </a:spcAft>
            </a:pPr>
            <a:r>
              <a:rPr lang="en-US" sz="1700" u="sng" dirty="0"/>
              <a:t>Baseline</a:t>
            </a:r>
            <a:r>
              <a:rPr lang="en-US" sz="1700" dirty="0"/>
              <a:t>: Report the most recent imaging performed </a:t>
            </a:r>
            <a:r>
              <a:rPr lang="en-US" sz="1700" i="1" dirty="0"/>
              <a:t>prior to </a:t>
            </a:r>
            <a:r>
              <a:rPr lang="en-US" sz="1700" dirty="0"/>
              <a:t>the initiation of novel therapy and/or with the 12 months prior to the enrollment to the registry.</a:t>
            </a:r>
          </a:p>
          <a:p>
            <a:r>
              <a:rPr lang="en-US" sz="1700" u="sng" dirty="0"/>
              <a:t>Follow-up</a:t>
            </a:r>
            <a:r>
              <a:rPr lang="en-US" sz="1700" dirty="0"/>
              <a:t>: Report all imaging performed (within the corresponding date collection window).</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spTree>
    <p:extLst>
      <p:ext uri="{BB962C8B-B14F-4D97-AF65-F5344CB8AC3E}">
        <p14:creationId xmlns:p14="http://schemas.microsoft.com/office/powerpoint/2010/main" val="4245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1"/>
            <a:ext cx="8298612" cy="905061"/>
          </a:xfrm>
        </p:spPr>
        <p:txBody>
          <a:bodyPr/>
          <a:lstStyle/>
          <a:p>
            <a:r>
              <a:rPr lang="en-US" sz="1700" dirty="0"/>
              <a:t>Enter a log line for </a:t>
            </a:r>
            <a:r>
              <a:rPr lang="en-US" sz="1700" i="1" dirty="0"/>
              <a:t>each</a:t>
            </a:r>
            <a:r>
              <a:rPr lang="en-US" sz="1700" dirty="0"/>
              <a:t> image submitted.</a:t>
            </a:r>
          </a:p>
          <a:p>
            <a:r>
              <a:rPr lang="en-US" sz="1700" dirty="0"/>
              <a:t>If the modality is MRI, select Not Applicable for Type of PET Performed.</a:t>
            </a:r>
          </a:p>
          <a:p>
            <a:r>
              <a:rPr lang="en-US" sz="1700"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3"/>
          <a:stretch>
            <a:fillRect/>
          </a:stretch>
        </p:blipFill>
        <p:spPr>
          <a:xfrm>
            <a:off x="470062" y="2042038"/>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4"/>
          <a:stretch>
            <a:fillRect/>
          </a:stretch>
        </p:blipFill>
        <p:spPr>
          <a:xfrm>
            <a:off x="609601" y="3498850"/>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4BB999-8385-ABB4-5037-769C85B43F18}"/>
              </a:ext>
            </a:extLst>
          </p:cNvPr>
          <p:cNvCxnSpPr>
            <a:cxnSpLocks/>
          </p:cNvCxnSpPr>
          <p:nvPr/>
        </p:nvCxnSpPr>
        <p:spPr>
          <a:xfrm>
            <a:off x="3142735" y="3834714"/>
            <a:ext cx="94323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lnSpc>
                <a:spcPct val="115000"/>
              </a:lnSpc>
              <a:spcAft>
                <a:spcPts val="0"/>
              </a:spcAft>
            </a:pPr>
            <a:r>
              <a:rPr lang="en-US" sz="1700" dirty="0"/>
              <a:t>Imaging is an important part of ALZ-NET. Please report each image performed and submit both imaging and reports to TRIAD. </a:t>
            </a:r>
            <a:r>
              <a:rPr lang="en-US" sz="1700" kern="100" dirty="0">
                <a:ea typeface="Aptos" panose="020B0004020202020204" pitchFamily="34" charset="0"/>
                <a:cs typeface="Times New Roman" panose="02020603050405020304" pitchFamily="18" charset="0"/>
              </a:rPr>
              <a:t>When queried for image submission, respond with why the image was not submitted (e.g., site does not have access to TRIAD, site can submit reports only, etc.).</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49FF61-D45B-B1A3-C4F8-C04DD8113A77}"/>
              </a:ext>
            </a:extLst>
          </p:cNvPr>
          <p:cNvPicPr>
            <a:picLocks noChangeAspect="1"/>
          </p:cNvPicPr>
          <p:nvPr/>
        </p:nvPicPr>
        <p:blipFill>
          <a:blip r:embed="rId2"/>
          <a:stretch>
            <a:fillRect/>
          </a:stretch>
        </p:blipFill>
        <p:spPr>
          <a:xfrm>
            <a:off x="4757604" y="2571750"/>
            <a:ext cx="1157486" cy="1937712"/>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sp>
        <p:nvSpPr>
          <p:cNvPr id="8" name="Rectangle: Rounded Corners 7">
            <a:extLst>
              <a:ext uri="{FF2B5EF4-FFF2-40B4-BE49-F238E27FC236}">
                <a16:creationId xmlns:a16="http://schemas.microsoft.com/office/drawing/2014/main" id="{ECE0388F-5FB4-5993-F191-0268932FFD32}"/>
              </a:ext>
            </a:extLst>
          </p:cNvPr>
          <p:cNvSpPr/>
          <p:nvPr/>
        </p:nvSpPr>
        <p:spPr>
          <a:xfrm>
            <a:off x="4757604" y="2986481"/>
            <a:ext cx="1146176" cy="89762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653056"/>
      </p:ext>
    </p:extLst>
  </p:cSld>
  <p:clrMapOvr>
    <a:masterClrMapping/>
  </p:clrMapOvr>
  <mc:AlternateContent xmlns:mc="http://schemas.openxmlformats.org/markup-compatibility/2006" xmlns:p14="http://schemas.microsoft.com/office/powerpoint/2010/main">
    <mc:Choice Requires="p14">
      <p:transition spd="med" p14:dur="700" advTm="12933">
        <p:fade/>
      </p:transition>
    </mc:Choice>
    <mc:Fallback xmlns="">
      <p:transition spd="med" advTm="12933">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BD2129-3B2F-B0A6-6A96-7BC9A4C33D52}"/>
              </a:ext>
            </a:extLst>
          </p:cNvPr>
          <p:cNvPicPr>
            <a:picLocks noChangeAspect="1"/>
          </p:cNvPicPr>
          <p:nvPr/>
        </p:nvPicPr>
        <p:blipFill>
          <a:blip r:embed="rId2"/>
          <a:stretch>
            <a:fillRect/>
          </a:stretch>
        </p:blipFill>
        <p:spPr>
          <a:xfrm>
            <a:off x="996373" y="1472340"/>
            <a:ext cx="1500792" cy="2512431"/>
          </a:xfrm>
          <a:prstGeom prst="rect">
            <a:avLst/>
          </a:prstGeom>
          <a:ln>
            <a:solidFill>
              <a:schemeClr val="accent1"/>
            </a:solidFill>
          </a:ln>
        </p:spPr>
      </p:pic>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Follow-Up folders</a:t>
            </a:r>
          </a:p>
        </p:txBody>
      </p:sp>
      <p:cxnSp>
        <p:nvCxnSpPr>
          <p:cNvPr id="12" name="Connector: Elbow 11">
            <a:extLst>
              <a:ext uri="{FF2B5EF4-FFF2-40B4-BE49-F238E27FC236}">
                <a16:creationId xmlns:a16="http://schemas.microsoft.com/office/drawing/2014/main" id="{3AF54619-FC5C-6E69-1807-CB181EA01CB8}"/>
              </a:ext>
            </a:extLst>
          </p:cNvPr>
          <p:cNvCxnSpPr>
            <a:cxnSpLocks/>
            <a:endCxn id="7" idx="1"/>
          </p:cNvCxnSpPr>
          <p:nvPr/>
        </p:nvCxnSpPr>
        <p:spPr>
          <a:xfrm flipV="1">
            <a:off x="2494759"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p:pic>
        <p:nvPicPr>
          <p:cNvPr id="7" name="Picture 6">
            <a:extLst>
              <a:ext uri="{FF2B5EF4-FFF2-40B4-BE49-F238E27FC236}">
                <a16:creationId xmlns:a16="http://schemas.microsoft.com/office/drawing/2014/main" id="{2C8E53D8-E2BC-0BA0-4407-1B5E773860F4}"/>
              </a:ext>
            </a:extLst>
          </p:cNvPr>
          <p:cNvPicPr>
            <a:picLocks noChangeAspect="1"/>
          </p:cNvPicPr>
          <p:nvPr/>
        </p:nvPicPr>
        <p:blipFill>
          <a:blip r:embed="rId5"/>
          <a:stretch>
            <a:fillRect/>
          </a:stretch>
        </p:blipFill>
        <p:spPr>
          <a:xfrm>
            <a:off x="3751831" y="1752052"/>
            <a:ext cx="1762371" cy="895475"/>
          </a:xfrm>
          <a:prstGeom prst="rect">
            <a:avLst/>
          </a:prstGeom>
        </p:spPr>
      </p:pic>
      <p:sp>
        <p:nvSpPr>
          <p:cNvPr id="9" name="TextBox 8">
            <a:extLst>
              <a:ext uri="{FF2B5EF4-FFF2-40B4-BE49-F238E27FC236}">
                <a16:creationId xmlns:a16="http://schemas.microsoft.com/office/drawing/2014/main" id="{37368BE0-CCC4-065A-E94E-BB7D9EFCDEC3}"/>
              </a:ext>
            </a:extLst>
          </p:cNvPr>
          <p:cNvSpPr txBox="1"/>
          <p:nvPr/>
        </p:nvSpPr>
        <p:spPr>
          <a:xfrm>
            <a:off x="5515276" y="1068404"/>
            <a:ext cx="3185972" cy="3693319"/>
          </a:xfrm>
          <a:prstGeom prst="rect">
            <a:avLst/>
          </a:prstGeom>
          <a:noFill/>
        </p:spPr>
        <p:txBody>
          <a:bodyPr wrap="square" rtlCol="0">
            <a:spAutoFit/>
          </a:bodyPr>
          <a:lstStyle/>
          <a:p>
            <a:r>
              <a:rPr lang="en-US" dirty="0">
                <a:solidFill>
                  <a:schemeClr val="accent1"/>
                </a:solidFill>
              </a:rPr>
              <a:t>Complete the </a:t>
            </a:r>
            <a:r>
              <a:rPr lang="en-US" u="sng" dirty="0">
                <a:solidFill>
                  <a:schemeClr val="accent1"/>
                </a:solidFill>
              </a:rPr>
              <a:t>Follow-up Reporting Period and Patient Status</a:t>
            </a:r>
            <a:r>
              <a:rPr lang="en-US" dirty="0">
                <a:solidFill>
                  <a:schemeClr val="accent1"/>
                </a:solidFill>
              </a:rPr>
              <a:t> form to roll-out the remaining follow-up forms.</a:t>
            </a:r>
          </a:p>
          <a:p>
            <a:endParaRPr lang="en-US" b="1" dirty="0">
              <a:solidFill>
                <a:schemeClr val="accent1"/>
              </a:solidFill>
            </a:endParaRPr>
          </a:p>
          <a:p>
            <a:endParaRPr lang="en-US" b="1" dirty="0">
              <a:solidFill>
                <a:schemeClr val="accent1"/>
              </a:solidFill>
            </a:endParaRPr>
          </a:p>
          <a:p>
            <a:r>
              <a:rPr lang="en-US" b="1" i="1" dirty="0">
                <a:solidFill>
                  <a:schemeClr val="accent1"/>
                </a:solidFill>
              </a:rPr>
              <a:t>NOTE:</a:t>
            </a:r>
            <a:endParaRPr lang="en-US" i="1" dirty="0">
              <a:solidFill>
                <a:schemeClr val="accent1"/>
              </a:solidFill>
            </a:endParaRPr>
          </a:p>
          <a:p>
            <a:r>
              <a:rPr lang="en-US" i="1" dirty="0">
                <a:solidFill>
                  <a:schemeClr val="accent1"/>
                </a:solidFill>
              </a:rPr>
              <a:t>You may see an inactivated </a:t>
            </a:r>
            <a:r>
              <a:rPr lang="en-US" i="1" u="sng" dirty="0">
                <a:solidFill>
                  <a:schemeClr val="accent1"/>
                </a:solidFill>
              </a:rPr>
              <a:t>Baseline Reporting Period and Patient Status</a:t>
            </a:r>
            <a:r>
              <a:rPr lang="en-US" i="1" dirty="0">
                <a:solidFill>
                  <a:schemeClr val="accent1"/>
                </a:solidFill>
              </a:rPr>
              <a:t> form as the first form in the follow-up folders. Ignore this form!</a:t>
            </a:r>
          </a:p>
          <a:p>
            <a:endParaRPr lang="en-US" dirty="0">
              <a:solidFill>
                <a:schemeClr val="accent1"/>
              </a:solidFill>
            </a:endParaRPr>
          </a:p>
        </p:txBody>
      </p:sp>
      <p:sp>
        <p:nvSpPr>
          <p:cNvPr id="8" name="Rectangle: Rounded Corners 7">
            <a:extLst>
              <a:ext uri="{FF2B5EF4-FFF2-40B4-BE49-F238E27FC236}">
                <a16:creationId xmlns:a16="http://schemas.microsoft.com/office/drawing/2014/main" id="{28A63ACF-75B1-FED5-E2D5-1B01FE4BEC37}"/>
              </a:ext>
            </a:extLst>
          </p:cNvPr>
          <p:cNvSpPr/>
          <p:nvPr/>
        </p:nvSpPr>
        <p:spPr>
          <a:xfrm>
            <a:off x="1040235" y="2013358"/>
            <a:ext cx="1392763" cy="11660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436528"/>
      </p:ext>
    </p:extLst>
  </p:cSld>
  <p:clrMapOvr>
    <a:masterClrMapping/>
  </p:clrMapOvr>
  <mc:AlternateContent xmlns:mc="http://schemas.openxmlformats.org/markup-compatibility/2006" xmlns:p14="http://schemas.microsoft.com/office/powerpoint/2010/main">
    <mc:Choice Requires="p14">
      <p:transition spd="med" p14:dur="700" advTm="8762">
        <p:fade/>
      </p:transition>
    </mc:Choice>
    <mc:Fallback xmlns="">
      <p:transition spd="med" advTm="8762">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All Follow-Up folders become visible as soon as the patient is enrolled to the registry.</a:t>
            </a:r>
          </a:p>
          <a:p>
            <a:pPr>
              <a:spcAft>
                <a:spcPts val="1200"/>
              </a:spcAft>
            </a:pPr>
            <a:r>
              <a:rPr lang="en-US" sz="1800" dirty="0"/>
              <a:t>However, each Follow-Up folder only becomes </a:t>
            </a:r>
            <a:r>
              <a:rPr lang="en-US" sz="1800" u="sng" dirty="0"/>
              <a:t>accessible for data entry</a:t>
            </a:r>
            <a:r>
              <a:rPr lang="en-US" sz="18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6" name="Oval 15">
            <a:extLst>
              <a:ext uri="{FF2B5EF4-FFF2-40B4-BE49-F238E27FC236}">
                <a16:creationId xmlns:a16="http://schemas.microsoft.com/office/drawing/2014/main" id="{12DA4D8A-5BA2-7E67-91BE-70DDBE1D335F}"/>
              </a:ext>
            </a:extLst>
          </p:cNvPr>
          <p:cNvSpPr/>
          <p:nvPr/>
        </p:nvSpPr>
        <p:spPr>
          <a:xfrm>
            <a:off x="6266045" y="1711240"/>
            <a:ext cx="760397" cy="1656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53FAB8A2-C7F1-A2E3-EE6E-149DA191C7B4}"/>
              </a:ext>
            </a:extLst>
          </p:cNvPr>
          <p:cNvPicPr>
            <a:picLocks noChangeAspect="1"/>
          </p:cNvPicPr>
          <p:nvPr/>
        </p:nvPicPr>
        <p:blipFill>
          <a:blip r:embed="rId2"/>
          <a:stretch>
            <a:fillRect/>
          </a:stretch>
        </p:blipFill>
        <p:spPr>
          <a:xfrm>
            <a:off x="5667028" y="424535"/>
            <a:ext cx="2314565" cy="3794370"/>
          </a:xfrm>
          <a:prstGeom prst="rect">
            <a:avLst/>
          </a:prstGeom>
        </p:spPr>
      </p:pic>
      <p:sp>
        <p:nvSpPr>
          <p:cNvPr id="10" name="Rectangle: Rounded Corners 9">
            <a:extLst>
              <a:ext uri="{FF2B5EF4-FFF2-40B4-BE49-F238E27FC236}">
                <a16:creationId xmlns:a16="http://schemas.microsoft.com/office/drawing/2014/main" id="{CFABC958-2866-C059-EC9F-0E14262EC6CE}"/>
              </a:ext>
            </a:extLst>
          </p:cNvPr>
          <p:cNvSpPr/>
          <p:nvPr/>
        </p:nvSpPr>
        <p:spPr>
          <a:xfrm>
            <a:off x="5667028" y="1291904"/>
            <a:ext cx="2243790" cy="2315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4514A6B-CC1B-72F0-2BA4-AB40960A5531}"/>
              </a:ext>
            </a:extLst>
          </p:cNvPr>
          <p:cNvPicPr>
            <a:picLocks noChangeAspect="1"/>
          </p:cNvPicPr>
          <p:nvPr/>
        </p:nvPicPr>
        <p:blipFill>
          <a:blip r:embed="rId2"/>
          <a:stretch>
            <a:fillRect/>
          </a:stretch>
        </p:blipFill>
        <p:spPr>
          <a:xfrm>
            <a:off x="2608511" y="2566578"/>
            <a:ext cx="1157486" cy="1937712"/>
          </a:xfrm>
          <a:prstGeom prst="rect">
            <a:avLst/>
          </a:prstGeom>
          <a:ln>
            <a:solidFill>
              <a:schemeClr val="accent1"/>
            </a:solidFill>
          </a:ln>
        </p:spPr>
      </p:pic>
      <p:pic>
        <p:nvPicPr>
          <p:cNvPr id="47" name="Picture 46">
            <a:extLst>
              <a:ext uri="{FF2B5EF4-FFF2-40B4-BE49-F238E27FC236}">
                <a16:creationId xmlns:a16="http://schemas.microsoft.com/office/drawing/2014/main" id="{9C88E38C-07AC-8F29-3D7C-7EA27018496B}"/>
              </a:ext>
            </a:extLst>
          </p:cNvPr>
          <p:cNvPicPr>
            <a:picLocks noChangeAspect="1"/>
          </p:cNvPicPr>
          <p:nvPr/>
        </p:nvPicPr>
        <p:blipFill>
          <a:blip r:embed="rId2"/>
          <a:stretch>
            <a:fillRect/>
          </a:stretch>
        </p:blipFill>
        <p:spPr>
          <a:xfrm>
            <a:off x="4765609" y="2566578"/>
            <a:ext cx="1157486" cy="1937712"/>
          </a:xfrm>
          <a:prstGeom prst="rect">
            <a:avLst/>
          </a:prstGeom>
          <a:ln>
            <a:solidFill>
              <a:schemeClr val="accent1"/>
            </a:solidFill>
          </a:ln>
        </p:spPr>
      </p:pic>
      <p:pic>
        <p:nvPicPr>
          <p:cNvPr id="48" name="Picture 47">
            <a:extLst>
              <a:ext uri="{FF2B5EF4-FFF2-40B4-BE49-F238E27FC236}">
                <a16:creationId xmlns:a16="http://schemas.microsoft.com/office/drawing/2014/main" id="{E1762CD6-7F72-9CD9-75EC-CC6E1877045B}"/>
              </a:ext>
            </a:extLst>
          </p:cNvPr>
          <p:cNvPicPr>
            <a:picLocks noChangeAspect="1"/>
          </p:cNvPicPr>
          <p:nvPr/>
        </p:nvPicPr>
        <p:blipFill>
          <a:blip r:embed="rId2"/>
          <a:stretch>
            <a:fillRect/>
          </a:stretch>
        </p:blipFill>
        <p:spPr>
          <a:xfrm>
            <a:off x="6901503" y="2566578"/>
            <a:ext cx="1157486" cy="1937712"/>
          </a:xfrm>
          <a:prstGeom prst="rect">
            <a:avLst/>
          </a:prstGeom>
          <a:ln>
            <a:solidFill>
              <a:schemeClr val="accent1"/>
            </a:solidFill>
          </a:ln>
        </p:spPr>
      </p:pic>
      <p:pic>
        <p:nvPicPr>
          <p:cNvPr id="45" name="Picture 44">
            <a:extLst>
              <a:ext uri="{FF2B5EF4-FFF2-40B4-BE49-F238E27FC236}">
                <a16:creationId xmlns:a16="http://schemas.microsoft.com/office/drawing/2014/main" id="{42A75074-12C8-C48B-3D4C-E965C8476617}"/>
              </a:ext>
            </a:extLst>
          </p:cNvPr>
          <p:cNvPicPr>
            <a:picLocks noChangeAspect="1"/>
          </p:cNvPicPr>
          <p:nvPr/>
        </p:nvPicPr>
        <p:blipFill>
          <a:blip r:embed="rId2"/>
          <a:stretch>
            <a:fillRect/>
          </a:stretch>
        </p:blipFill>
        <p:spPr>
          <a:xfrm>
            <a:off x="501215" y="2566578"/>
            <a:ext cx="1157486" cy="1937712"/>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FAEF8FC3-E7E3-F4B0-C8FB-672CB430A685}"/>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3" name="Rectangle: Rounded Corners 32">
            <a:extLst>
              <a:ext uri="{FF2B5EF4-FFF2-40B4-BE49-F238E27FC236}">
                <a16:creationId xmlns:a16="http://schemas.microsoft.com/office/drawing/2014/main" id="{515BC2CB-D743-924B-0B94-6361EC469FE7}"/>
              </a:ext>
            </a:extLst>
          </p:cNvPr>
          <p:cNvSpPr/>
          <p:nvPr/>
        </p:nvSpPr>
        <p:spPr>
          <a:xfrm>
            <a:off x="511923" y="2734811"/>
            <a:ext cx="964539" cy="1291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BB2BA6D-138F-7972-0D69-7B311CBA97ED}"/>
              </a:ext>
            </a:extLst>
          </p:cNvPr>
          <p:cNvSpPr/>
          <p:nvPr/>
        </p:nvSpPr>
        <p:spPr>
          <a:xfrm>
            <a:off x="4774382" y="2975019"/>
            <a:ext cx="1064356" cy="78324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AE98323-3470-7045-D6CB-26107E65A8E6}"/>
              </a:ext>
            </a:extLst>
          </p:cNvPr>
          <p:cNvSpPr/>
          <p:nvPr/>
        </p:nvSpPr>
        <p:spPr>
          <a:xfrm>
            <a:off x="6901503" y="3867324"/>
            <a:ext cx="1157486" cy="63696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7656817-C64A-A1B2-8491-83C1DCE903A7}"/>
              </a:ext>
            </a:extLst>
          </p:cNvPr>
          <p:cNvSpPr/>
          <p:nvPr/>
        </p:nvSpPr>
        <p:spPr>
          <a:xfrm>
            <a:off x="2611867" y="2871205"/>
            <a:ext cx="964539" cy="1291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800" dirty="0"/>
              <a:t>During follow-up, this is the only form which appears when a folder is first opened.</a:t>
            </a:r>
          </a:p>
          <a:p>
            <a:pPr marL="285750" indent="-285750">
              <a:spcAft>
                <a:spcPts val="1200"/>
              </a:spcAft>
              <a:buFont typeface="Arial" panose="020B0604020202020204" pitchFamily="34" charset="0"/>
              <a:buChar char="•"/>
            </a:pPr>
            <a:r>
              <a:rPr lang="en-US" sz="1500" dirty="0"/>
              <a:t>The derived </a:t>
            </a:r>
            <a:r>
              <a:rPr lang="en-US" sz="1500" b="1" dirty="0"/>
              <a:t>start</a:t>
            </a:r>
            <a:r>
              <a:rPr lang="en-US" sz="1500" dirty="0"/>
              <a:t> date is one day </a:t>
            </a:r>
            <a:r>
              <a:rPr lang="en-US" sz="1500" i="1" dirty="0"/>
              <a:t>after</a:t>
            </a:r>
            <a:r>
              <a:rPr lang="en-US" sz="1500" dirty="0"/>
              <a:t> the end date of the previous data collection time point.</a:t>
            </a:r>
          </a:p>
          <a:p>
            <a:pPr marL="285750" indent="-285750">
              <a:spcAft>
                <a:spcPts val="1200"/>
              </a:spcAft>
              <a:buFont typeface="Arial" panose="020B0604020202020204" pitchFamily="34" charset="0"/>
              <a:buChar char="•"/>
            </a:pPr>
            <a:r>
              <a:rPr lang="en-US" sz="1500" dirty="0"/>
              <a:t>The derived </a:t>
            </a:r>
            <a:r>
              <a:rPr lang="en-US" sz="1500" b="1" dirty="0"/>
              <a:t>end</a:t>
            </a:r>
            <a:r>
              <a:rPr lang="en-US" sz="1500" dirty="0"/>
              <a:t> date is derived from the registration date plus the corresponding data collection time point (6 month, 12 month, 24 month etc.)</a:t>
            </a:r>
          </a:p>
          <a:p>
            <a:pPr marL="742950" lvl="1" indent="-285750">
              <a:spcAft>
                <a:spcPts val="1200"/>
              </a:spcAft>
              <a:buFont typeface="Arial" panose="020B0604020202020204" pitchFamily="34" charset="0"/>
              <a:buChar char="•"/>
            </a:pPr>
            <a:r>
              <a:rPr lang="en-US" sz="15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C68F03D4-A818-9794-1C7C-2D2FD37B512B}"/>
              </a:ext>
            </a:extLst>
          </p:cNvPr>
          <p:cNvPicPr>
            <a:picLocks noChangeAspect="1"/>
          </p:cNvPicPr>
          <p:nvPr/>
        </p:nvPicPr>
        <p:blipFill>
          <a:blip r:embed="rId2"/>
          <a:stretch>
            <a:fillRect/>
          </a:stretch>
        </p:blipFill>
        <p:spPr>
          <a:xfrm>
            <a:off x="5130265" y="401480"/>
            <a:ext cx="3444918" cy="3840480"/>
          </a:xfrm>
          <a:prstGeom prst="rect">
            <a:avLst/>
          </a:prstGeom>
          <a:ln>
            <a:noFill/>
          </a:ln>
        </p:spPr>
      </p:pic>
      <p:sp>
        <p:nvSpPr>
          <p:cNvPr id="7" name="Rectangle: Rounded Corners 6">
            <a:extLst>
              <a:ext uri="{FF2B5EF4-FFF2-40B4-BE49-F238E27FC236}">
                <a16:creationId xmlns:a16="http://schemas.microsoft.com/office/drawing/2014/main" id="{886BD965-C208-80D5-463A-A5E8B1244D20}"/>
              </a:ext>
            </a:extLst>
          </p:cNvPr>
          <p:cNvSpPr/>
          <p:nvPr/>
        </p:nvSpPr>
        <p:spPr>
          <a:xfrm>
            <a:off x="5130265" y="649705"/>
            <a:ext cx="2954956" cy="41709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Beginning at the 6-month data collection time point, the Treating Investigator reported at the time of registration will be derived to the Previous Treating Investigator (</a:t>
            </a:r>
            <a:r>
              <a:rPr lang="en-US" sz="1600" i="1" dirty="0"/>
              <a:t>derived)</a:t>
            </a:r>
            <a:r>
              <a:rPr lang="en-US" sz="1600"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D424D2C9-E637-9B9A-709E-0BF664DEDE61}"/>
              </a:ext>
            </a:extLst>
          </p:cNvPr>
          <p:cNvPicPr>
            <a:picLocks noChangeAspect="1"/>
          </p:cNvPicPr>
          <p:nvPr/>
        </p:nvPicPr>
        <p:blipFill>
          <a:blip r:embed="rId2"/>
          <a:stretch>
            <a:fillRect/>
          </a:stretch>
        </p:blipFill>
        <p:spPr>
          <a:xfrm>
            <a:off x="5117882" y="385748"/>
            <a:ext cx="3568917" cy="3865410"/>
          </a:xfrm>
          <a:prstGeom prst="rect">
            <a:avLst/>
          </a:prstGeom>
        </p:spPr>
      </p:pic>
      <p:sp>
        <p:nvSpPr>
          <p:cNvPr id="8" name="Rectangle: Rounded Corners 7">
            <a:extLst>
              <a:ext uri="{FF2B5EF4-FFF2-40B4-BE49-F238E27FC236}">
                <a16:creationId xmlns:a16="http://schemas.microsoft.com/office/drawing/2014/main" id="{9C584E75-A080-70DA-A2B1-59A631ED1480}"/>
              </a:ext>
            </a:extLst>
          </p:cNvPr>
          <p:cNvSpPr/>
          <p:nvPr/>
        </p:nvSpPr>
        <p:spPr>
          <a:xfrm>
            <a:off x="8269783" y="1355559"/>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a:stCxn id="9" idx="2"/>
          </p:cNvCxnSpPr>
          <p:nvPr/>
        </p:nvCxnSpPr>
        <p:spPr>
          <a:xfrm flipH="1">
            <a:off x="8053762" y="1677597"/>
            <a:ext cx="336298" cy="134881"/>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269783" y="1522268"/>
            <a:ext cx="240554" cy="1553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p:cNvCxnSpPr>
          <p:nvPr/>
        </p:nvCxnSpPr>
        <p:spPr>
          <a:xfrm rot="10800000" flipV="1">
            <a:off x="7074117" y="1441840"/>
            <a:ext cx="1087655" cy="606393"/>
          </a:xfrm>
          <a:prstGeom prst="bent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06379"/>
            <a:ext cx="4419601" cy="2850118"/>
          </a:xfrm>
        </p:spPr>
        <p:txBody>
          <a:bodyPr/>
          <a:lstStyle/>
          <a:p>
            <a:pPr>
              <a:spcAft>
                <a:spcPts val="1200"/>
              </a:spcAft>
            </a:pPr>
            <a:r>
              <a:rPr lang="en-US" sz="1600" dirty="0"/>
              <a:t>Answer “Has the site had any contact (excluding infusion-only visits) with the patient </a:t>
            </a:r>
            <a:r>
              <a:rPr lang="en-US" sz="1600" u="sng" dirty="0"/>
              <a:t>since the last </a:t>
            </a:r>
            <a:r>
              <a:rPr lang="en-US" sz="1600" dirty="0"/>
              <a:t>reporting period?</a:t>
            </a:r>
          </a:p>
          <a:p>
            <a:pPr marL="285750" indent="-285750">
              <a:spcAft>
                <a:spcPts val="1200"/>
              </a:spcAft>
              <a:buFont typeface="Arial" panose="020B0604020202020204" pitchFamily="34" charset="0"/>
              <a:buChar char="•"/>
            </a:pPr>
            <a:r>
              <a:rPr lang="en-US" sz="1600" dirty="0"/>
              <a:t>If Yes, complete a log line for </a:t>
            </a:r>
            <a:r>
              <a:rPr lang="en-US" sz="1600" i="1" dirty="0"/>
              <a:t>each</a:t>
            </a:r>
            <a:r>
              <a:rPr lang="en-US" sz="1600" dirty="0"/>
              <a:t> in-person clinic or telemedicine visit.</a:t>
            </a:r>
          </a:p>
          <a:p>
            <a:pPr marL="742950" lvl="1" indent="-285750">
              <a:spcAft>
                <a:spcPts val="1200"/>
              </a:spcAft>
              <a:buFont typeface="Arial" panose="020B0604020202020204" pitchFamily="34" charset="0"/>
              <a:buChar char="•"/>
            </a:pPr>
            <a:r>
              <a:rPr lang="en-US" sz="1600" dirty="0">
                <a:solidFill>
                  <a:schemeClr val="accent1"/>
                </a:solidFill>
              </a:rPr>
              <a:t>NOTE: Infusion-only visits do not need to be reported as a log line. Infusion visits are captured on the </a:t>
            </a:r>
            <a:r>
              <a:rPr lang="en-US" sz="1600" u="sng" dirty="0">
                <a:solidFill>
                  <a:schemeClr val="accent1"/>
                </a:solidFill>
              </a:rPr>
              <a:t>Novel Therapy</a:t>
            </a:r>
            <a:r>
              <a:rPr lang="en-US" sz="1600" dirty="0">
                <a:solidFill>
                  <a:schemeClr val="accent1"/>
                </a:solidFill>
              </a:rPr>
              <a:t> forms.</a:t>
            </a:r>
            <a:endParaRPr lang="en-US" sz="2800" dirty="0"/>
          </a:p>
          <a:p>
            <a:pPr marL="285750" indent="-285750">
              <a:spcAft>
                <a:spcPts val="1200"/>
              </a:spcAft>
              <a:buFont typeface="Arial" panose="020B0604020202020204" pitchFamily="34" charset="0"/>
              <a:buChar char="•"/>
            </a:pPr>
            <a:r>
              <a:rPr lang="en-US" sz="1600" dirty="0"/>
              <a:t>If No, indicate the reason.</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EDA417A6-D2FD-7F2F-8486-5DF41BD4AF46}"/>
              </a:ext>
            </a:extLst>
          </p:cNvPr>
          <p:cNvPicPr>
            <a:picLocks noChangeAspect="1"/>
          </p:cNvPicPr>
          <p:nvPr/>
        </p:nvPicPr>
        <p:blipFill>
          <a:blip r:embed="rId2"/>
          <a:stretch>
            <a:fillRect/>
          </a:stretch>
        </p:blipFill>
        <p:spPr>
          <a:xfrm>
            <a:off x="5140511" y="400911"/>
            <a:ext cx="3463199" cy="3208564"/>
          </a:xfrm>
          <a:prstGeom prst="rect">
            <a:avLst/>
          </a:prstGeom>
        </p:spPr>
      </p:pic>
      <p:sp>
        <p:nvSpPr>
          <p:cNvPr id="18" name="Oval 17">
            <a:extLst>
              <a:ext uri="{FF2B5EF4-FFF2-40B4-BE49-F238E27FC236}">
                <a16:creationId xmlns:a16="http://schemas.microsoft.com/office/drawing/2014/main" id="{ABCB62B1-00C6-9BAB-CB58-92FC334BA910}"/>
              </a:ext>
            </a:extLst>
          </p:cNvPr>
          <p:cNvSpPr/>
          <p:nvPr/>
        </p:nvSpPr>
        <p:spPr>
          <a:xfrm>
            <a:off x="8051659" y="543546"/>
            <a:ext cx="413886" cy="12512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AE7B3240-F22D-9CED-FD28-2335C074B5D5}"/>
              </a:ext>
            </a:extLst>
          </p:cNvPr>
          <p:cNvCxnSpPr>
            <a:cxnSpLocks/>
            <a:stCxn id="18" idx="6"/>
          </p:cNvCxnSpPr>
          <p:nvPr/>
        </p:nvCxnSpPr>
        <p:spPr>
          <a:xfrm>
            <a:off x="8465545" y="606110"/>
            <a:ext cx="151390" cy="2417827"/>
          </a:xfrm>
          <a:prstGeom prst="bentConnector2">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98959AA-544D-9265-E75D-D97A241FA731}"/>
              </a:ext>
            </a:extLst>
          </p:cNvPr>
          <p:cNvSpPr/>
          <p:nvPr/>
        </p:nvSpPr>
        <p:spPr>
          <a:xfrm>
            <a:off x="8051659" y="699045"/>
            <a:ext cx="413886" cy="125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D4E385-833F-8C20-5E13-E8C51291D385}"/>
              </a:ext>
            </a:extLst>
          </p:cNvPr>
          <p:cNvCxnSpPr>
            <a:cxnSpLocks/>
          </p:cNvCxnSpPr>
          <p:nvPr/>
        </p:nvCxnSpPr>
        <p:spPr>
          <a:xfrm flipH="1">
            <a:off x="5646821" y="739510"/>
            <a:ext cx="2404838" cy="2711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solidFill>
                  <a:schemeClr val="accent1"/>
                </a:solidFill>
              </a:rPr>
              <a:t>If the site has </a:t>
            </a:r>
            <a:r>
              <a:rPr lang="en-US" sz="1600" dirty="0"/>
              <a:t>been unable to contact the patient and the patient is considered lost to follow-up. p</a:t>
            </a:r>
            <a:r>
              <a:rPr lang="en-US" sz="1600" dirty="0">
                <a:solidFill>
                  <a:schemeClr val="accent1"/>
                </a:solidFill>
              </a:rPr>
              <a:t>lease use the Add Event feature to select and complete the </a:t>
            </a:r>
            <a:r>
              <a:rPr lang="en-US" sz="1600" u="sng" dirty="0">
                <a:solidFill>
                  <a:schemeClr val="accent1"/>
                </a:solidFill>
              </a:rPr>
              <a:t>Lost to Follow-up</a:t>
            </a:r>
            <a:r>
              <a:rPr lang="en-US" sz="1600" dirty="0">
                <a:solidFill>
                  <a:schemeClr val="accent1"/>
                </a:solidFill>
              </a:rPr>
              <a:t> form.</a:t>
            </a:r>
          </a:p>
          <a:p>
            <a:pPr>
              <a:spcAft>
                <a:spcPts val="1200"/>
              </a:spcAft>
            </a:pPr>
            <a:r>
              <a:rPr lang="en-US" sz="1600" dirty="0"/>
              <a:t>**</a:t>
            </a:r>
            <a:r>
              <a:rPr lang="en-US" sz="1600" b="1" dirty="0"/>
              <a:t>Refer to protocol section 11.8.2 for the definition of Lost to Follow-up.**</a:t>
            </a:r>
            <a:endParaRPr lang="en-US" sz="1600" dirty="0">
              <a:solidFill>
                <a:schemeClr val="accent1"/>
              </a:solidFill>
            </a:endParaRPr>
          </a:p>
          <a:p>
            <a:r>
              <a:rPr lang="en-US" sz="1600" dirty="0">
                <a:solidFill>
                  <a:schemeClr val="accent1"/>
                </a:solidFill>
              </a:rPr>
              <a:t>If it’s reported that there has been no contact and the Reason is “death/obituary notice”, the </a:t>
            </a:r>
            <a:r>
              <a:rPr lang="en-US" sz="1600" u="sng" dirty="0">
                <a:solidFill>
                  <a:schemeClr val="accent1"/>
                </a:solidFill>
              </a:rPr>
              <a:t>Death Detail</a:t>
            </a:r>
            <a:r>
              <a:rPr lang="en-US" sz="1600" dirty="0">
                <a:solidFill>
                  <a:schemeClr val="accent1"/>
                </a:solidFill>
              </a:rPr>
              <a:t> form will become visible and available for data entry at the Subject Level.</a:t>
            </a:r>
          </a:p>
          <a:p>
            <a:endParaRPr lang="en-US" dirty="0">
              <a:solidFill>
                <a:schemeClr val="accent1"/>
              </a:solidFill>
            </a:endParaRP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1F3FA9C1-0C89-F5BA-01E6-D8CFB262ACBD}"/>
              </a:ext>
            </a:extLst>
          </p:cNvPr>
          <p:cNvPicPr>
            <a:picLocks noChangeAspect="1"/>
          </p:cNvPicPr>
          <p:nvPr/>
        </p:nvPicPr>
        <p:blipFill>
          <a:blip r:embed="rId2"/>
          <a:stretch>
            <a:fillRect/>
          </a:stretch>
        </p:blipFill>
        <p:spPr>
          <a:xfrm>
            <a:off x="5097770" y="431632"/>
            <a:ext cx="3548681" cy="3505201"/>
          </a:xfrm>
          <a:prstGeom prst="rect">
            <a:avLst/>
          </a:prstGeom>
        </p:spPr>
      </p:pic>
      <p:sp>
        <p:nvSpPr>
          <p:cNvPr id="2" name="Rectangle 1">
            <a:extLst>
              <a:ext uri="{FF2B5EF4-FFF2-40B4-BE49-F238E27FC236}">
                <a16:creationId xmlns:a16="http://schemas.microsoft.com/office/drawing/2014/main" id="{929890B6-9F9A-1C29-1909-36B240E0F539}"/>
              </a:ext>
            </a:extLst>
          </p:cNvPr>
          <p:cNvSpPr/>
          <p:nvPr/>
        </p:nvSpPr>
        <p:spPr>
          <a:xfrm>
            <a:off x="5097770" y="1844842"/>
            <a:ext cx="3548681" cy="103170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Follow-up Conditions and Medications Assessment</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534886"/>
            <a:ext cx="4419601" cy="2800578"/>
          </a:xfrm>
        </p:spPr>
        <p:txBody>
          <a:bodyPr/>
          <a:lstStyle/>
          <a:p>
            <a:r>
              <a:rPr lang="en-US" sz="1800" dirty="0"/>
              <a:t>Complete this form in its entirety and for each Yes response, follow the instructions indicated under the question.</a:t>
            </a:r>
          </a:p>
          <a:p>
            <a:endParaRPr lang="en-US" sz="1600" dirty="0"/>
          </a:p>
        </p:txBody>
      </p:sp>
      <p:pic>
        <p:nvPicPr>
          <p:cNvPr id="6" name="Picture 5">
            <a:extLst>
              <a:ext uri="{FF2B5EF4-FFF2-40B4-BE49-F238E27FC236}">
                <a16:creationId xmlns:a16="http://schemas.microsoft.com/office/drawing/2014/main" id="{EF529B91-80D4-C21A-4189-203D53BAA8F1}"/>
              </a:ext>
            </a:extLst>
          </p:cNvPr>
          <p:cNvPicPr>
            <a:picLocks noChangeAspect="1"/>
          </p:cNvPicPr>
          <p:nvPr/>
        </p:nvPicPr>
        <p:blipFill>
          <a:blip r:embed="rId2"/>
          <a:stretch>
            <a:fillRect/>
          </a:stretch>
        </p:blipFill>
        <p:spPr>
          <a:xfrm>
            <a:off x="5057422" y="307976"/>
            <a:ext cx="3629378" cy="4027488"/>
          </a:xfrm>
          <a:prstGeom prst="rect">
            <a:avLst/>
          </a:prstGeom>
          <a:ln>
            <a:solidFill>
              <a:schemeClr val="accent1"/>
            </a:solidFill>
          </a:ln>
        </p:spPr>
      </p:pic>
      <p:sp>
        <p:nvSpPr>
          <p:cNvPr id="5" name="Star: 5 Points 4">
            <a:extLst>
              <a:ext uri="{FF2B5EF4-FFF2-40B4-BE49-F238E27FC236}">
                <a16:creationId xmlns:a16="http://schemas.microsoft.com/office/drawing/2014/main" id="{C5B0B84F-E4CB-487B-0E34-42100C857CCF}"/>
              </a:ext>
            </a:extLst>
          </p:cNvPr>
          <p:cNvSpPr/>
          <p:nvPr/>
        </p:nvSpPr>
        <p:spPr>
          <a:xfrm>
            <a:off x="5086354" y="1053194"/>
            <a:ext cx="130629" cy="13062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4E4D6B-F95E-CB32-B46E-1C24609E9DAD}"/>
              </a:ext>
            </a:extLst>
          </p:cNvPr>
          <p:cNvCxnSpPr>
            <a:cxnSpLocks/>
          </p:cNvCxnSpPr>
          <p:nvPr/>
        </p:nvCxnSpPr>
        <p:spPr>
          <a:xfrm flipH="1">
            <a:off x="7453994" y="734786"/>
            <a:ext cx="947056" cy="40005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804082"/>
          </a:xfrm>
        </p:spPr>
        <p:txBody>
          <a:bodyPr/>
          <a:lstStyle/>
          <a:p>
            <a:pPr>
              <a:spcAft>
                <a:spcPts val="1200"/>
              </a:spcAft>
            </a:pPr>
            <a:r>
              <a:rPr lang="en-US" sz="1600" dirty="0"/>
              <a:t>This form only roll outs when “</a:t>
            </a:r>
            <a:r>
              <a:rPr lang="en-US" sz="1600" dirty="0">
                <a:solidFill>
                  <a:schemeClr val="accent1"/>
                </a:solidFill>
              </a:rPr>
              <a:t>Did any </a:t>
            </a:r>
            <a:r>
              <a:rPr lang="en-US" sz="1600" u="sng" dirty="0">
                <a:solidFill>
                  <a:schemeClr val="accent1"/>
                </a:solidFill>
              </a:rPr>
              <a:t>new</a:t>
            </a:r>
            <a:r>
              <a:rPr lang="en-US" sz="1600" dirty="0">
                <a:solidFill>
                  <a:schemeClr val="accent1"/>
                </a:solidFill>
              </a:rPr>
              <a:t> Clinical Event conditions begin since the last data entry timepoint?” on the </a:t>
            </a:r>
            <a:r>
              <a:rPr lang="en-US" sz="1600" u="sng" dirty="0"/>
              <a:t>Follow-up Conditions and Medications Assessment</a:t>
            </a:r>
            <a:r>
              <a:rPr lang="en-US" sz="1600" dirty="0"/>
              <a:t> form is</a:t>
            </a:r>
            <a:r>
              <a:rPr lang="en-US" sz="1600" dirty="0">
                <a:solidFill>
                  <a:schemeClr val="accent1"/>
                </a:solidFill>
              </a:rPr>
              <a:t> answered Yes.</a:t>
            </a:r>
          </a:p>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
        <p:nvSpPr>
          <p:cNvPr id="10" name="Oval 9">
            <a:extLst>
              <a:ext uri="{FF2B5EF4-FFF2-40B4-BE49-F238E27FC236}">
                <a16:creationId xmlns:a16="http://schemas.microsoft.com/office/drawing/2014/main" id="{1C8D3579-75E8-21A3-08C5-61903AB2FC78}"/>
              </a:ext>
            </a:extLst>
          </p:cNvPr>
          <p:cNvSpPr/>
          <p:nvPr/>
        </p:nvSpPr>
        <p:spPr>
          <a:xfrm>
            <a:off x="7291137" y="657726"/>
            <a:ext cx="569495" cy="15031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2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Clinical Events</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120346"/>
            <a:ext cx="4419601" cy="3215118"/>
          </a:xfrm>
        </p:spPr>
        <p:txBody>
          <a:bodyPr/>
          <a:lstStyle/>
          <a:p>
            <a:pPr>
              <a:spcAft>
                <a:spcPts val="1200"/>
              </a:spcAft>
            </a:pPr>
            <a:r>
              <a:rPr lang="en-US" sz="1700" dirty="0">
                <a:ea typeface="Calibri" panose="020F0502020204030204" pitchFamily="34" charset="0"/>
              </a:rPr>
              <a:t>If the </a:t>
            </a:r>
            <a:r>
              <a:rPr lang="en-US" sz="1700" u="sng" dirty="0">
                <a:ea typeface="Calibri" panose="020F0502020204030204" pitchFamily="34" charset="0"/>
              </a:rPr>
              <a:t>Clinical Events</a:t>
            </a:r>
            <a:r>
              <a:rPr lang="en-US" sz="1700" dirty="0">
                <a:ea typeface="Calibri" panose="020F0502020204030204" pitchFamily="34" charset="0"/>
              </a:rPr>
              <a:t> form does not roll-out,</a:t>
            </a:r>
            <a:r>
              <a:rPr lang="en-US" sz="1700" dirty="0"/>
              <a:t> please do the following:</a:t>
            </a:r>
          </a:p>
          <a:p>
            <a:pPr>
              <a:spcAft>
                <a:spcPts val="1200"/>
              </a:spcAft>
            </a:pPr>
            <a:r>
              <a:rPr lang="en-US" sz="1700" dirty="0">
                <a:ea typeface="Calibri" panose="020F0502020204030204" pitchFamily="34" charset="0"/>
              </a:rPr>
              <a:t>On the corresponding </a:t>
            </a:r>
            <a:r>
              <a:rPr lang="en-US" sz="1700" u="sng" dirty="0">
                <a:ea typeface="Calibri" panose="020F0502020204030204" pitchFamily="34" charset="0"/>
              </a:rPr>
              <a:t>Follow-</a:t>
            </a:r>
            <a:br>
              <a:rPr lang="en-US" sz="1700" u="sng" dirty="0">
                <a:ea typeface="Calibri" panose="020F0502020204030204" pitchFamily="34" charset="0"/>
              </a:rPr>
            </a:br>
            <a:r>
              <a:rPr lang="en-US" sz="1700" u="sng" dirty="0">
                <a:ea typeface="Calibri" panose="020F0502020204030204" pitchFamily="34" charset="0"/>
              </a:rPr>
              <a:t>up Conditions and Medications Assessment</a:t>
            </a:r>
            <a:r>
              <a:rPr lang="en-US" sz="1700" dirty="0">
                <a:ea typeface="Calibri" panose="020F0502020204030204" pitchFamily="34" charset="0"/>
              </a:rPr>
              <a:t> form, ‘T</a:t>
            </a:r>
            <a:r>
              <a:rPr lang="en-US" sz="1700" dirty="0"/>
              <a:t>oggle’ the answer to this question.</a:t>
            </a:r>
          </a:p>
          <a:p>
            <a:pPr>
              <a:spcAft>
                <a:spcPts val="1200"/>
              </a:spcAft>
            </a:pPr>
            <a:r>
              <a:rPr lang="en-US" sz="1700" dirty="0"/>
              <a:t>That is, change the answer to No and hit Save. Then, change the answer back to Yes and hit Save.</a:t>
            </a:r>
          </a:p>
          <a:p>
            <a:pPr>
              <a:spcAft>
                <a:spcPts val="300"/>
              </a:spcAft>
            </a:pPr>
            <a:r>
              <a:rPr lang="en-US" sz="1700" dirty="0"/>
              <a:t>This should ‘trigger’ the programming and the </a:t>
            </a:r>
            <a:r>
              <a:rPr lang="en-US" sz="1700" u="sng" dirty="0"/>
              <a:t>Clinical Events</a:t>
            </a:r>
            <a:r>
              <a:rPr lang="en-US" sz="1700" dirty="0"/>
              <a:t> form will roll-out.</a:t>
            </a:r>
          </a:p>
        </p:txBody>
      </p:sp>
      <p:pic>
        <p:nvPicPr>
          <p:cNvPr id="6" name="Picture 5">
            <a:extLst>
              <a:ext uri="{FF2B5EF4-FFF2-40B4-BE49-F238E27FC236}">
                <a16:creationId xmlns:a16="http://schemas.microsoft.com/office/drawing/2014/main" id="{EF529B91-80D4-C21A-4189-203D53BAA8F1}"/>
              </a:ext>
            </a:extLst>
          </p:cNvPr>
          <p:cNvPicPr>
            <a:picLocks noChangeAspect="1"/>
          </p:cNvPicPr>
          <p:nvPr/>
        </p:nvPicPr>
        <p:blipFill>
          <a:blip r:embed="rId2"/>
          <a:stretch>
            <a:fillRect/>
          </a:stretch>
        </p:blipFill>
        <p:spPr>
          <a:xfrm>
            <a:off x="5057422" y="307976"/>
            <a:ext cx="3629378" cy="4027488"/>
          </a:xfrm>
          <a:prstGeom prst="rect">
            <a:avLst/>
          </a:prstGeom>
          <a:ln>
            <a:solidFill>
              <a:schemeClr val="accent1"/>
            </a:solidFill>
          </a:ln>
        </p:spPr>
      </p:pic>
      <p:sp>
        <p:nvSpPr>
          <p:cNvPr id="5" name="Star: 5 Points 4">
            <a:extLst>
              <a:ext uri="{FF2B5EF4-FFF2-40B4-BE49-F238E27FC236}">
                <a16:creationId xmlns:a16="http://schemas.microsoft.com/office/drawing/2014/main" id="{C5B0B84F-E4CB-487B-0E34-42100C857CCF}"/>
              </a:ext>
            </a:extLst>
          </p:cNvPr>
          <p:cNvSpPr/>
          <p:nvPr/>
        </p:nvSpPr>
        <p:spPr>
          <a:xfrm>
            <a:off x="8155260" y="1932878"/>
            <a:ext cx="236104" cy="20995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C69D430-0657-5A39-0A89-3F1F89D91D45}"/>
              </a:ext>
            </a:extLst>
          </p:cNvPr>
          <p:cNvSpPr/>
          <p:nvPr/>
        </p:nvSpPr>
        <p:spPr>
          <a:xfrm>
            <a:off x="5151863" y="1820636"/>
            <a:ext cx="1673480" cy="42454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1C48B279-8D72-82E7-3F2D-255304E312FC}"/>
              </a:ext>
            </a:extLst>
          </p:cNvPr>
          <p:cNvCxnSpPr>
            <a:cxnSpLocks/>
          </p:cNvCxnSpPr>
          <p:nvPr/>
        </p:nvCxnSpPr>
        <p:spPr>
          <a:xfrm flipV="1">
            <a:off x="4489622" y="2032907"/>
            <a:ext cx="662241" cy="42454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4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682876"/>
          </a:xfrm>
        </p:spPr>
        <p:txBody>
          <a:bodyPr/>
          <a:lstStyle/>
          <a:p>
            <a:pPr>
              <a:spcAft>
                <a:spcPts val="1200"/>
              </a:spcAft>
            </a:pPr>
            <a:r>
              <a:rPr lang="en-US" sz="1800" dirty="0"/>
              <a:t>Pay close attention to the Instructions in the header in Rave.</a:t>
            </a:r>
          </a:p>
          <a:p>
            <a:pPr>
              <a:spcAft>
                <a:spcPts val="1200"/>
              </a:spcAft>
            </a:pPr>
            <a:r>
              <a:rPr lang="en-US" sz="1800" i="1" dirty="0"/>
              <a:t>Only </a:t>
            </a:r>
            <a:r>
              <a:rPr lang="en-US" sz="1800" dirty="0"/>
              <a:t>report on those targeted conditions listed. Refer to the NOTE: and Help Text for clarification.</a:t>
            </a:r>
          </a:p>
          <a:p>
            <a:pPr>
              <a:spcAft>
                <a:spcPts val="1200"/>
              </a:spcAft>
            </a:pPr>
            <a:r>
              <a:rPr lang="en-US" sz="1800" dirty="0"/>
              <a:t>The diagnosis of MCI/AD is not reported on this form; it is reported on the </a:t>
            </a:r>
            <a:r>
              <a:rPr lang="en-US" sz="1800" u="sng" dirty="0"/>
              <a:t>Alzheimer's Disease Diagnosis</a:t>
            </a:r>
            <a:r>
              <a:rPr lang="en-US" sz="1800" dirty="0"/>
              <a:t> form.</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p:pic>
        <p:nvPicPr>
          <p:cNvPr id="7" name="Picture 6">
            <a:extLst>
              <a:ext uri="{FF2B5EF4-FFF2-40B4-BE49-F238E27FC236}">
                <a16:creationId xmlns:a16="http://schemas.microsoft.com/office/drawing/2014/main" id="{56564CBA-7E67-D718-F1FD-2390E8A7ECB2}"/>
              </a:ext>
            </a:extLst>
          </p:cNvPr>
          <p:cNvPicPr>
            <a:picLocks noChangeAspect="1"/>
          </p:cNvPicPr>
          <p:nvPr/>
        </p:nvPicPr>
        <p:blipFill>
          <a:blip r:embed="rId3"/>
          <a:stretch>
            <a:fillRect/>
          </a:stretch>
        </p:blipFill>
        <p:spPr>
          <a:xfrm>
            <a:off x="4708358" y="2708904"/>
            <a:ext cx="2444435" cy="758364"/>
          </a:xfrm>
          <a:prstGeom prst="rect">
            <a:avLst/>
          </a:prstGeom>
          <a:ln>
            <a:solidFill>
              <a:schemeClr val="accent1"/>
            </a:solidFill>
          </a:ln>
        </p:spPr>
      </p:pic>
      <p:sp>
        <p:nvSpPr>
          <p:cNvPr id="8" name="Oval 7">
            <a:extLst>
              <a:ext uri="{FF2B5EF4-FFF2-40B4-BE49-F238E27FC236}">
                <a16:creationId xmlns:a16="http://schemas.microsoft.com/office/drawing/2014/main" id="{1AC27C6A-F9DB-A6CA-3D93-AC1E41475AC1}"/>
              </a:ext>
            </a:extLst>
          </p:cNvPr>
          <p:cNvSpPr/>
          <p:nvPr/>
        </p:nvSpPr>
        <p:spPr>
          <a:xfrm>
            <a:off x="4924925" y="1840707"/>
            <a:ext cx="3853967" cy="498231"/>
          </a:xfrm>
          <a:prstGeom prst="ellipse">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F30CB8-4459-4D51-8FCC-E2B48800713F}"/>
              </a:ext>
            </a:extLst>
          </p:cNvPr>
          <p:cNvSpPr/>
          <p:nvPr/>
        </p:nvSpPr>
        <p:spPr>
          <a:xfrm>
            <a:off x="5197642" y="2499486"/>
            <a:ext cx="250257" cy="180543"/>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4A28939-3405-9BD1-3A80-621120ECCCF2}"/>
              </a:ext>
            </a:extLst>
          </p:cNvPr>
          <p:cNvCxnSpPr>
            <a:cxnSpLocks/>
          </p:cNvCxnSpPr>
          <p:nvPr/>
        </p:nvCxnSpPr>
        <p:spPr>
          <a:xfrm flipH="1">
            <a:off x="4876800" y="2630034"/>
            <a:ext cx="250257" cy="1805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Tree>
    <p:extLst>
      <p:ext uri="{BB962C8B-B14F-4D97-AF65-F5344CB8AC3E}">
        <p14:creationId xmlns:p14="http://schemas.microsoft.com/office/powerpoint/2010/main" val="36083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a:xfrm>
            <a:off x="457200" y="307975"/>
            <a:ext cx="4419600" cy="654551"/>
          </a:xfrm>
        </p:spPr>
        <p:txBody>
          <a:bodyPr/>
          <a:lstStyle/>
          <a:p>
            <a:r>
              <a:rPr lang="en-US" dirty="0"/>
              <a:t>Clinical Events</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368696"/>
          </a:xfrm>
        </p:spPr>
        <p:txBody>
          <a:bodyPr/>
          <a:lstStyle/>
          <a:p>
            <a:pPr>
              <a:spcAft>
                <a:spcPts val="1200"/>
              </a:spcAft>
            </a:pPr>
            <a:r>
              <a:rPr lang="en-US" sz="1600" dirty="0"/>
              <a:t>To report on additional types of autoimmune disorders, chronic infections, cancer, or other CNS disease, use the Add log line feature and select from the drop down.</a:t>
            </a:r>
          </a:p>
          <a:p>
            <a:pPr>
              <a:spcAft>
                <a:spcPts val="1200"/>
              </a:spcAft>
            </a:pPr>
            <a:r>
              <a:rPr lang="en-US" sz="1600" dirty="0"/>
              <a:t>Do not enter any other conditions into the additional log lines.</a:t>
            </a:r>
          </a:p>
          <a:p>
            <a:pPr>
              <a:spcAft>
                <a:spcPts val="1200"/>
              </a:spcAft>
            </a:pPr>
            <a:r>
              <a:rPr lang="en-US" sz="1600" dirty="0"/>
              <a:t>Note – complete the ‘specify’ for each additional condition added.</a:t>
            </a:r>
          </a:p>
          <a:p>
            <a:pPr>
              <a:spcAft>
                <a:spcPts val="1200"/>
              </a:spcAft>
            </a:pPr>
            <a:endParaRPr lang="en-US" dirty="0"/>
          </a:p>
          <a:p>
            <a:pPr>
              <a:spcAft>
                <a:spcPts val="1200"/>
              </a:spcAft>
            </a:pPr>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8D472020-FDE1-24AD-A77D-9381E465EE4B}"/>
              </a:ext>
            </a:extLst>
          </p:cNvPr>
          <p:cNvPicPr>
            <a:picLocks noChangeAspect="1"/>
          </p:cNvPicPr>
          <p:nvPr/>
        </p:nvPicPr>
        <p:blipFill>
          <a:blip r:embed="rId2"/>
          <a:stretch>
            <a:fillRect/>
          </a:stretch>
        </p:blipFill>
        <p:spPr>
          <a:xfrm>
            <a:off x="3616532" y="468834"/>
            <a:ext cx="5070268" cy="2197364"/>
          </a:xfrm>
          <a:prstGeom prst="rect">
            <a:avLst/>
          </a:prstGeom>
          <a:ln>
            <a:solidFill>
              <a:schemeClr val="accent1"/>
            </a:solidFill>
          </a:ln>
        </p:spPr>
      </p:pic>
      <p:sp>
        <p:nvSpPr>
          <p:cNvPr id="16" name="Oval 15">
            <a:extLst>
              <a:ext uri="{FF2B5EF4-FFF2-40B4-BE49-F238E27FC236}">
                <a16:creationId xmlns:a16="http://schemas.microsoft.com/office/drawing/2014/main" id="{3B0081C3-4A40-CD84-AF72-FD868DA15E00}"/>
              </a:ext>
            </a:extLst>
          </p:cNvPr>
          <p:cNvSpPr/>
          <p:nvPr/>
        </p:nvSpPr>
        <p:spPr>
          <a:xfrm>
            <a:off x="3616532" y="2377441"/>
            <a:ext cx="1109472" cy="3657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504D9-7E49-71C9-889B-0634C2E684F1}"/>
              </a:ext>
            </a:extLst>
          </p:cNvPr>
          <p:cNvPicPr>
            <a:picLocks noChangeAspect="1"/>
          </p:cNvPicPr>
          <p:nvPr/>
        </p:nvPicPr>
        <p:blipFill>
          <a:blip r:embed="rId3"/>
          <a:stretch>
            <a:fillRect/>
          </a:stretch>
        </p:blipFill>
        <p:spPr>
          <a:xfrm>
            <a:off x="4045260" y="2977677"/>
            <a:ext cx="4641540" cy="1036058"/>
          </a:xfrm>
          <a:prstGeom prst="rect">
            <a:avLst/>
          </a:prstGeom>
          <a:ln>
            <a:solidFill>
              <a:schemeClr val="accent1"/>
            </a:solidFill>
          </a:ln>
        </p:spPr>
      </p:pic>
      <p:cxnSp>
        <p:nvCxnSpPr>
          <p:cNvPr id="19" name="Straight Arrow Connector 18">
            <a:extLst>
              <a:ext uri="{FF2B5EF4-FFF2-40B4-BE49-F238E27FC236}">
                <a16:creationId xmlns:a16="http://schemas.microsoft.com/office/drawing/2014/main" id="{2281D09A-3EBB-D676-5C72-1E752208FB0D}"/>
              </a:ext>
            </a:extLst>
          </p:cNvPr>
          <p:cNvCxnSpPr>
            <a:cxnSpLocks/>
          </p:cNvCxnSpPr>
          <p:nvPr/>
        </p:nvCxnSpPr>
        <p:spPr>
          <a:xfrm>
            <a:off x="3919666" y="2743201"/>
            <a:ext cx="507955" cy="7525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71179"/>
      </p:ext>
    </p:extLst>
  </p:cSld>
  <p:clrMapOvr>
    <a:masterClrMapping/>
  </p:clrMapOvr>
  <mc:AlternateContent xmlns:mc="http://schemas.openxmlformats.org/markup-compatibility/2006" xmlns:p14="http://schemas.microsoft.com/office/powerpoint/2010/main">
    <mc:Choice Requires="p14">
      <p:transition spd="med" p14:dur="700" advTm="35364">
        <p:fade/>
      </p:transition>
    </mc:Choice>
    <mc:Fallback xmlns="">
      <p:transition spd="med" advTm="35364">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BF47-6442-E06D-556F-08FCA09144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AB83FA9-1238-08A3-30FA-9CB9F5038C3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BC11422E-83B8-53F4-13DA-58AA851A2FCE}"/>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428E6908-B9E2-5DBA-123B-C12221A4C6B0}"/>
              </a:ext>
            </a:extLst>
          </p:cNvPr>
          <p:cNvSpPr>
            <a:spLocks noGrp="1"/>
          </p:cNvSpPr>
          <p:nvPr>
            <p:ph type="body" sz="quarter" idx="14"/>
          </p:nvPr>
        </p:nvSpPr>
        <p:spPr>
          <a:xfrm>
            <a:off x="457200" y="1631092"/>
            <a:ext cx="4419601" cy="2718938"/>
          </a:xfrm>
        </p:spPr>
        <p:txBody>
          <a:bodyPr/>
          <a:lstStyle/>
          <a:p>
            <a:pPr>
              <a:spcAft>
                <a:spcPts val="1200"/>
              </a:spcAft>
            </a:pPr>
            <a:r>
              <a:rPr lang="en-US" sz="1800" dirty="0"/>
              <a:t>During Follow-up, report the most recent vital signs obtained within the data collection reporting period.</a:t>
            </a:r>
          </a:p>
          <a:p>
            <a:endParaRPr lang="en-US" dirty="0"/>
          </a:p>
          <a:p>
            <a:endParaRPr lang="en-US" dirty="0"/>
          </a:p>
        </p:txBody>
      </p:sp>
      <p:pic>
        <p:nvPicPr>
          <p:cNvPr id="6" name="Picture 5">
            <a:extLst>
              <a:ext uri="{FF2B5EF4-FFF2-40B4-BE49-F238E27FC236}">
                <a16:creationId xmlns:a16="http://schemas.microsoft.com/office/drawing/2014/main" id="{64B3C9A0-7086-250A-229A-B5D6252FD718}"/>
              </a:ext>
            </a:extLst>
          </p:cNvPr>
          <p:cNvPicPr>
            <a:picLocks noChangeAspect="1"/>
          </p:cNvPicPr>
          <p:nvPr/>
        </p:nvPicPr>
        <p:blipFill>
          <a:blip r:embed="rId2"/>
          <a:stretch>
            <a:fillRect/>
          </a:stretch>
        </p:blipFill>
        <p:spPr>
          <a:xfrm>
            <a:off x="5057422" y="307975"/>
            <a:ext cx="3650150" cy="388228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D28A5639-02BD-1BE0-14F4-12B4F1AA39BF}"/>
              </a:ext>
            </a:extLst>
          </p:cNvPr>
          <p:cNvSpPr/>
          <p:nvPr/>
        </p:nvSpPr>
        <p:spPr>
          <a:xfrm>
            <a:off x="5159229" y="1116457"/>
            <a:ext cx="3288485" cy="22578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0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3D2BD4-C9AD-25ED-5E29-9F10591BE30B}"/>
              </a:ext>
            </a:extLst>
          </p:cNvPr>
          <p:cNvPicPr>
            <a:picLocks noChangeAspect="1"/>
          </p:cNvPicPr>
          <p:nvPr/>
        </p:nvPicPr>
        <p:blipFill>
          <a:blip r:embed="rId2"/>
          <a:stretch>
            <a:fillRect/>
          </a:stretch>
        </p:blipFill>
        <p:spPr>
          <a:xfrm>
            <a:off x="2321626" y="1376391"/>
            <a:ext cx="1796911" cy="3008154"/>
          </a:xfrm>
          <a:prstGeom prst="rect">
            <a:avLst/>
          </a:prstGeom>
          <a:ln>
            <a:solidFill>
              <a:schemeClr val="accent1"/>
            </a:solidFill>
          </a:ln>
        </p:spPr>
      </p:pic>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Enrollment Forms folder</a:t>
            </a:r>
          </a:p>
        </p:txBody>
      </p:sp>
      <p:pic>
        <p:nvPicPr>
          <p:cNvPr id="4" name="Picture 3">
            <a:extLst>
              <a:ext uri="{FF2B5EF4-FFF2-40B4-BE49-F238E27FC236}">
                <a16:creationId xmlns:a16="http://schemas.microsoft.com/office/drawing/2014/main" id="{0B34C602-238D-9BB0-1A8E-D88B79161A00}"/>
              </a:ext>
            </a:extLst>
          </p:cNvPr>
          <p:cNvPicPr>
            <a:picLocks noChangeAspect="1"/>
          </p:cNvPicPr>
          <p:nvPr/>
        </p:nvPicPr>
        <p:blipFill>
          <a:blip r:embed="rId3"/>
          <a:stretch>
            <a:fillRect/>
          </a:stretch>
        </p:blipFill>
        <p:spPr>
          <a:xfrm>
            <a:off x="5167619" y="1895669"/>
            <a:ext cx="2410111" cy="1352162"/>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a:endCxn id="4" idx="1"/>
          </p:cNvCxnSpPr>
          <p:nvPr/>
        </p:nvCxnSpPr>
        <p:spPr>
          <a:xfrm>
            <a:off x="4118537" y="1723140"/>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AF5BAC5-BD9D-8E23-CE73-378FB9C08230}"/>
              </a:ext>
            </a:extLst>
          </p:cNvPr>
          <p:cNvSpPr/>
          <p:nvPr/>
        </p:nvSpPr>
        <p:spPr>
          <a:xfrm>
            <a:off x="2321626" y="1656028"/>
            <a:ext cx="1528921" cy="2144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34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445962"/>
          </a:xfrm>
        </p:spPr>
        <p:txBody>
          <a:bodyPr/>
          <a:lstStyle/>
          <a:p>
            <a:pPr>
              <a:spcAft>
                <a:spcPts val="1200"/>
              </a:spcAft>
            </a:pPr>
            <a:r>
              <a:rPr lang="en-US" dirty="0"/>
              <a:t>Any concurrent studies to which the patient enrolled to previously and were indicated as ongoing, will automatically be pulled forward into this form. Update the log line for </a:t>
            </a:r>
            <a:r>
              <a:rPr lang="en-US" i="1" dirty="0"/>
              <a:t>each</a:t>
            </a:r>
            <a:r>
              <a:rPr lang="en-US" dirty="0"/>
              <a:t> study pulled in.</a:t>
            </a:r>
          </a:p>
          <a:p>
            <a:pPr>
              <a:spcAft>
                <a:spcPts val="1200"/>
              </a:spcAft>
            </a:pPr>
            <a:r>
              <a:rPr lang="en-US" dirty="0"/>
              <a:t>If the patient </a:t>
            </a:r>
            <a:r>
              <a:rPr lang="en-US" i="1" dirty="0"/>
              <a:t>newly</a:t>
            </a:r>
            <a:r>
              <a:rPr lang="en-US" dirty="0"/>
              <a:t> enrolled to a study, use the “Add a new Log Line” feature and complete a log line for each new study.</a:t>
            </a:r>
          </a:p>
          <a:p>
            <a:pPr>
              <a:spcAft>
                <a:spcPts val="1200"/>
              </a:spcAft>
            </a:pPr>
            <a:r>
              <a:rPr lang="en-US" sz="1400" dirty="0"/>
              <a:t>Do NOT report ALZ-NET as a concurrent study.</a:t>
            </a:r>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444709"/>
            <a:ext cx="8229601" cy="2150597"/>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1493" y="2529740"/>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4"/>
              <a:stretch>
                <a:fillRect/>
              </a:stretch>
            </p:blipFill>
            <p:spPr>
              <a:xfrm>
                <a:off x="755493" y="2457740"/>
                <a:ext cx="561960" cy="159120"/>
              </a:xfrm>
              <a:prstGeom prst="rect">
                <a:avLst/>
              </a:prstGeom>
            </p:spPr>
          </p:pic>
        </mc:Fallback>
      </mc:AlternateContent>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8"/>
            <a:ext cx="4419601" cy="3098935"/>
          </a:xfrm>
        </p:spPr>
        <p:txBody>
          <a:bodyPr/>
          <a:lstStyle/>
          <a:p>
            <a:pPr>
              <a:spcAft>
                <a:spcPts val="1200"/>
              </a:spcAft>
            </a:pPr>
            <a:r>
              <a:rPr lang="en-US" dirty="0"/>
              <a:t>If previously reported “Ongoing” studies are </a:t>
            </a:r>
            <a:r>
              <a:rPr lang="en-US" u="sng" dirty="0"/>
              <a:t>not</a:t>
            </a:r>
            <a:r>
              <a:rPr lang="en-US" dirty="0"/>
              <a:t> being ‘pulled forward’, please do the following:</a:t>
            </a:r>
          </a:p>
          <a:p>
            <a:pPr>
              <a:spcAft>
                <a:spcPts val="1200"/>
              </a:spcAft>
            </a:pPr>
            <a:r>
              <a:rPr lang="en-US" dirty="0"/>
              <a:t>On the corresponding </a:t>
            </a:r>
            <a:r>
              <a:rPr lang="en-US" u="sng" dirty="0"/>
              <a:t>Follow-up Reporting Period and Patient Status</a:t>
            </a:r>
            <a:r>
              <a:rPr lang="en-US" dirty="0"/>
              <a:t> form, ‘toggle’ the answer to this question.</a:t>
            </a:r>
          </a:p>
          <a:p>
            <a:pPr>
              <a:spcAft>
                <a:spcPts val="1200"/>
              </a:spcAft>
            </a:pPr>
            <a:r>
              <a:rPr lang="en-US" dirty="0"/>
              <a:t>That is, if you originally entered No, change the answer to Yes and hit Save. Then, change the answer back to No and hit Save.</a:t>
            </a:r>
          </a:p>
          <a:p>
            <a:pPr>
              <a:spcAft>
                <a:spcPts val="1200"/>
              </a:spcAft>
            </a:pPr>
            <a:r>
              <a:rPr lang="en-US" dirty="0"/>
              <a:t>This should ‘trigger’ the programming and the Ongoing studies will be ‘pulled forward’ into the current </a:t>
            </a:r>
            <a:r>
              <a:rPr lang="en-US" u="sng" dirty="0"/>
              <a:t>Follow-up Concurrent Study Enrollment</a:t>
            </a:r>
            <a:r>
              <a:rPr lang="en-US" dirty="0"/>
              <a:t> form. </a:t>
            </a:r>
          </a:p>
          <a:p>
            <a:endParaRPr lang="en-US" sz="1600" dirty="0">
              <a:effectLst/>
              <a:ea typeface="Calibri" panose="020F0502020204030204" pitchFamily="34" charset="0"/>
            </a:endParaRPr>
          </a:p>
        </p:txBody>
      </p:sp>
      <p:sp>
        <p:nvSpPr>
          <p:cNvPr id="13" name="Picture Placeholder 12">
            <a:extLst>
              <a:ext uri="{FF2B5EF4-FFF2-40B4-BE49-F238E27FC236}">
                <a16:creationId xmlns:a16="http://schemas.microsoft.com/office/drawing/2014/main" id="{DD5DCF36-A226-D748-F7F9-3F70D90E3390}"/>
              </a:ext>
            </a:extLst>
          </p:cNvPr>
          <p:cNvSpPr>
            <a:spLocks noGrp="1"/>
          </p:cNvSpPr>
          <p:nvPr>
            <p:ph type="pic" sz="quarter" idx="15"/>
          </p:nvPr>
        </p:nvSpPr>
        <p:spPr>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150160EE-7AC3-30B4-A06D-E3B140AF4FCB}"/>
              </a:ext>
            </a:extLst>
          </p:cNvPr>
          <p:cNvPicPr>
            <a:picLocks noChangeAspect="1"/>
          </p:cNvPicPr>
          <p:nvPr/>
        </p:nvPicPr>
        <p:blipFill>
          <a:blip r:embed="rId3"/>
          <a:stretch>
            <a:fillRect/>
          </a:stretch>
        </p:blipFill>
        <p:spPr>
          <a:xfrm>
            <a:off x="5130265" y="401480"/>
            <a:ext cx="3444918" cy="3840480"/>
          </a:xfrm>
          <a:prstGeom prst="rect">
            <a:avLst/>
          </a:prstGeom>
        </p:spPr>
      </p:pic>
      <p:sp>
        <p:nvSpPr>
          <p:cNvPr id="2" name="Rectangle: Rounded Corners 1">
            <a:extLst>
              <a:ext uri="{FF2B5EF4-FFF2-40B4-BE49-F238E27FC236}">
                <a16:creationId xmlns:a16="http://schemas.microsoft.com/office/drawing/2014/main" id="{D43CC40B-77CB-1AB7-3D3A-235E8377C6EC}"/>
              </a:ext>
            </a:extLst>
          </p:cNvPr>
          <p:cNvSpPr/>
          <p:nvPr/>
        </p:nvSpPr>
        <p:spPr>
          <a:xfrm>
            <a:off x="5130265" y="1928813"/>
            <a:ext cx="2970748"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B90A0-B71A-7113-8EC4-E0F03BB10C83}"/>
              </a:ext>
            </a:extLst>
          </p:cNvPr>
          <p:cNvCxnSpPr>
            <a:cxnSpLocks/>
          </p:cNvCxnSpPr>
          <p:nvPr/>
        </p:nvCxnSpPr>
        <p:spPr>
          <a:xfrm flipV="1">
            <a:off x="4876800" y="2183027"/>
            <a:ext cx="253465" cy="1172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979906"/>
          </a:xfrm>
        </p:spPr>
        <p:txBody>
          <a:bodyPr/>
          <a:lstStyle/>
          <a:p>
            <a:pPr>
              <a:spcAft>
                <a:spcPts val="1200"/>
              </a:spcAft>
            </a:pPr>
            <a:r>
              <a:rPr lang="en-US" sz="1800" dirty="0"/>
              <a:t>This form asks about any </a:t>
            </a:r>
            <a:r>
              <a:rPr lang="en-US" sz="1800" i="1" dirty="0"/>
              <a:t>changes</a:t>
            </a:r>
            <a:r>
              <a:rPr lang="en-US" sz="1800" dirty="0"/>
              <a:t> since the last reporting period. For accurate reporting, compare to how the </a:t>
            </a:r>
            <a:r>
              <a:rPr lang="en-US" sz="1800" u="sng" dirty="0"/>
              <a:t>Lifestyle Data</a:t>
            </a:r>
            <a:r>
              <a:rPr lang="en-US" sz="1800" dirty="0"/>
              <a:t> form was completed during the previous reporting period.</a:t>
            </a:r>
          </a:p>
          <a:p>
            <a:pPr>
              <a:spcAft>
                <a:spcPts val="1200"/>
              </a:spcAft>
            </a:pPr>
            <a:r>
              <a:rPr lang="en-US" sz="1800" dirty="0"/>
              <a:t>If the first question is answered Yes, complete the rest of the form. </a:t>
            </a:r>
          </a:p>
          <a:p>
            <a:pPr>
              <a:spcAft>
                <a:spcPts val="1200"/>
              </a:spcAft>
            </a:pPr>
            <a:r>
              <a:rPr lang="en-US" sz="18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5" name="Oval 4">
            <a:extLst>
              <a:ext uri="{FF2B5EF4-FFF2-40B4-BE49-F238E27FC236}">
                <a16:creationId xmlns:a16="http://schemas.microsoft.com/office/drawing/2014/main" id="{2D77B4BC-7BA2-36B6-0AC6-6640CD321CAA}"/>
              </a:ext>
            </a:extLst>
          </p:cNvPr>
          <p:cNvSpPr/>
          <p:nvPr/>
        </p:nvSpPr>
        <p:spPr>
          <a:xfrm>
            <a:off x="8077200" y="1187116"/>
            <a:ext cx="513347" cy="32084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272303-7EC9-24E2-E2BF-1E97C8611EB5}"/>
              </a:ext>
            </a:extLst>
          </p:cNvPr>
          <p:cNvSpPr/>
          <p:nvPr/>
        </p:nvSpPr>
        <p:spPr>
          <a:xfrm>
            <a:off x="5168670" y="1403684"/>
            <a:ext cx="1833709" cy="56949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28E44F-6B18-4ACB-319D-5A8C8DFAF0EE}"/>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904B6C41-C232-117C-1592-F3DFB137B79D}"/>
              </a:ext>
            </a:extLst>
          </p:cNvPr>
          <p:cNvSpPr>
            <a:spLocks noGrp="1"/>
          </p:cNvSpPr>
          <p:nvPr>
            <p:ph type="body" sz="quarter" idx="13"/>
          </p:nvPr>
        </p:nvSpPr>
        <p:spPr/>
        <p:txBody>
          <a:bodyPr/>
          <a:lstStyle/>
          <a:p>
            <a:r>
              <a:rPr lang="en-US" dirty="0"/>
              <a:t>Follow-up Lifestyle Data</a:t>
            </a:r>
          </a:p>
          <a:p>
            <a:endParaRPr lang="en-US" dirty="0"/>
          </a:p>
        </p:txBody>
      </p:sp>
      <p:sp>
        <p:nvSpPr>
          <p:cNvPr id="4" name="Text Placeholder 3">
            <a:extLst>
              <a:ext uri="{FF2B5EF4-FFF2-40B4-BE49-F238E27FC236}">
                <a16:creationId xmlns:a16="http://schemas.microsoft.com/office/drawing/2014/main" id="{8AAE2EBF-D6E7-966A-7712-DB1D26EA6323}"/>
              </a:ext>
            </a:extLst>
          </p:cNvPr>
          <p:cNvSpPr>
            <a:spLocks noGrp="1"/>
          </p:cNvSpPr>
          <p:nvPr>
            <p:ph type="body" sz="quarter" idx="14"/>
          </p:nvPr>
        </p:nvSpPr>
        <p:spPr>
          <a:xfrm>
            <a:off x="457199" y="1461407"/>
            <a:ext cx="4419601" cy="2874057"/>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If “Is the patient currently engaging in physical exercise?” is answered as Yes, indicate </a:t>
            </a:r>
            <a:r>
              <a:rPr kumimoji="0" lang="en-US" sz="2000" b="0" i="0" u="sng" strike="noStrike" kern="1200" cap="none" spc="0" normalizeH="0" baseline="0" noProof="0" dirty="0">
                <a:ln>
                  <a:noFill/>
                </a:ln>
                <a:solidFill>
                  <a:srgbClr val="46166B"/>
                </a:solidFill>
                <a:effectLst/>
                <a:uLnTx/>
                <a:uFillTx/>
                <a:latin typeface="Arial" panose="020B0604020202020204"/>
                <a:ea typeface="+mn-ea"/>
                <a:cs typeface="+mn-cs"/>
              </a:rPr>
              <a:t>either</a:t>
            </a: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 the number of hours/week </a:t>
            </a:r>
            <a:r>
              <a:rPr kumimoji="0" lang="en-US" sz="2000" b="0" i="0" u="sng" strike="noStrike" kern="1200" cap="none" spc="0" normalizeH="0" baseline="0" noProof="0" dirty="0">
                <a:ln>
                  <a:noFill/>
                </a:ln>
                <a:solidFill>
                  <a:srgbClr val="46166B"/>
                </a:solidFill>
                <a:effectLst/>
                <a:uLnTx/>
                <a:uFillTx/>
                <a:latin typeface="Arial" panose="020B0604020202020204"/>
                <a:ea typeface="+mn-ea"/>
                <a:cs typeface="+mn-cs"/>
              </a:rPr>
              <a:t>or</a:t>
            </a: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 use the checkbox to indicate that the number of hours per week is unknown.</a:t>
            </a:r>
            <a:endPar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endParaRPr>
          </a:p>
          <a:p>
            <a:endParaRPr lang="en-US" dirty="0"/>
          </a:p>
        </p:txBody>
      </p:sp>
      <p:pic>
        <p:nvPicPr>
          <p:cNvPr id="6" name="Picture 5">
            <a:extLst>
              <a:ext uri="{FF2B5EF4-FFF2-40B4-BE49-F238E27FC236}">
                <a16:creationId xmlns:a16="http://schemas.microsoft.com/office/drawing/2014/main" id="{BEB453D2-2D06-215E-CD3F-501D8CB01F31}"/>
              </a:ext>
            </a:extLst>
          </p:cNvPr>
          <p:cNvPicPr>
            <a:picLocks noChangeAspect="1"/>
          </p:cNvPicPr>
          <p:nvPr/>
        </p:nvPicPr>
        <p:blipFill>
          <a:blip r:embed="rId3"/>
          <a:stretch>
            <a:fillRect/>
          </a:stretch>
        </p:blipFill>
        <p:spPr>
          <a:xfrm>
            <a:off x="5057421" y="307975"/>
            <a:ext cx="3629378" cy="4027488"/>
          </a:xfrm>
          <a:prstGeom prst="rect">
            <a:avLst/>
          </a:prstGeom>
          <a:ln>
            <a:solidFill>
              <a:schemeClr val="accent1"/>
            </a:solidFill>
          </a:ln>
        </p:spPr>
      </p:pic>
      <p:pic>
        <p:nvPicPr>
          <p:cNvPr id="8" name="Picture 7">
            <a:extLst>
              <a:ext uri="{FF2B5EF4-FFF2-40B4-BE49-F238E27FC236}">
                <a16:creationId xmlns:a16="http://schemas.microsoft.com/office/drawing/2014/main" id="{F3F66A95-A4B7-8770-8102-CD0864EEA7DF}"/>
              </a:ext>
            </a:extLst>
          </p:cNvPr>
          <p:cNvPicPr>
            <a:picLocks noChangeAspect="1"/>
          </p:cNvPicPr>
          <p:nvPr/>
        </p:nvPicPr>
        <p:blipFill>
          <a:blip r:embed="rId4"/>
          <a:stretch>
            <a:fillRect/>
          </a:stretch>
        </p:blipFill>
        <p:spPr>
          <a:xfrm>
            <a:off x="4876800" y="2532844"/>
            <a:ext cx="3712029" cy="1743318"/>
          </a:xfrm>
          <a:prstGeom prst="rect">
            <a:avLst/>
          </a:prstGeom>
          <a:ln>
            <a:solidFill>
              <a:schemeClr val="accent1"/>
            </a:solidFill>
          </a:ln>
        </p:spPr>
      </p:pic>
      <p:sp>
        <p:nvSpPr>
          <p:cNvPr id="5" name="Oval 4">
            <a:extLst>
              <a:ext uri="{FF2B5EF4-FFF2-40B4-BE49-F238E27FC236}">
                <a16:creationId xmlns:a16="http://schemas.microsoft.com/office/drawing/2014/main" id="{1C3A6C1A-BDAC-592D-A3DB-73B5AF88CEF3}"/>
              </a:ext>
            </a:extLst>
          </p:cNvPr>
          <p:cNvSpPr/>
          <p:nvPr/>
        </p:nvSpPr>
        <p:spPr>
          <a:xfrm>
            <a:off x="8009167" y="2637052"/>
            <a:ext cx="416378" cy="25332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935D091-AF72-5D82-CEF4-C22467A1F9AE}"/>
              </a:ext>
            </a:extLst>
          </p:cNvPr>
          <p:cNvSpPr/>
          <p:nvPr/>
        </p:nvSpPr>
        <p:spPr>
          <a:xfrm>
            <a:off x="7511147" y="3502243"/>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D87FCC9-3FFC-E314-C022-786011E6195C}"/>
              </a:ext>
            </a:extLst>
          </p:cNvPr>
          <p:cNvSpPr/>
          <p:nvPr/>
        </p:nvSpPr>
        <p:spPr>
          <a:xfrm>
            <a:off x="4974770" y="3918853"/>
            <a:ext cx="3605897" cy="33281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F2C3EC3-FBE0-DC17-2649-248CB6E0AA66}"/>
              </a:ext>
            </a:extLst>
          </p:cNvPr>
          <p:cNvCxnSpPr>
            <a:cxnSpLocks/>
          </p:cNvCxnSpPr>
          <p:nvPr/>
        </p:nvCxnSpPr>
        <p:spPr>
          <a:xfrm>
            <a:off x="8009167" y="2930961"/>
            <a:ext cx="0" cy="5467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DE129F3-693C-AAD1-A472-B2D10614C9EA}"/>
              </a:ext>
            </a:extLst>
          </p:cNvPr>
          <p:cNvCxnSpPr>
            <a:cxnSpLocks/>
          </p:cNvCxnSpPr>
          <p:nvPr/>
        </p:nvCxnSpPr>
        <p:spPr>
          <a:xfrm rot="5400000">
            <a:off x="7144190" y="3104165"/>
            <a:ext cx="951548" cy="598787"/>
          </a:xfrm>
          <a:prstGeom prst="bentConnector3">
            <a:avLst>
              <a:gd name="adj1" fmla="val 23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2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a:t>
            </a:r>
          </a:p>
          <a:p>
            <a:endParaRPr lang="en-US" dirty="0"/>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p>
          <a:p>
            <a:pPr marL="285750" indent="-285750">
              <a:buFont typeface="Arial" panose="020B0604020202020204" pitchFamily="34" charset="0"/>
              <a:buChar char="•"/>
            </a:pPr>
            <a:endParaRPr lang="en-US" sz="1500" dirty="0"/>
          </a:p>
          <a:p>
            <a:r>
              <a:rPr lang="en-US" sz="1600" dirty="0"/>
              <a:t> </a:t>
            </a:r>
          </a:p>
          <a:p>
            <a:endParaRPr lang="en-US" dirty="0"/>
          </a:p>
        </p:txBody>
      </p:sp>
      <p:pic>
        <p:nvPicPr>
          <p:cNvPr id="7" name="Picture 6">
            <a:extLst>
              <a:ext uri="{FF2B5EF4-FFF2-40B4-BE49-F238E27FC236}">
                <a16:creationId xmlns:a16="http://schemas.microsoft.com/office/drawing/2014/main" id="{9601B020-D3AB-5DC1-42BF-7A47FB252F5D}"/>
              </a:ext>
            </a:extLst>
          </p:cNvPr>
          <p:cNvPicPr>
            <a:picLocks noChangeAspect="1"/>
          </p:cNvPicPr>
          <p:nvPr/>
        </p:nvPicPr>
        <p:blipFill>
          <a:blip r:embed="rId2"/>
          <a:stretch>
            <a:fillRect/>
          </a:stretch>
        </p:blipFill>
        <p:spPr>
          <a:xfrm>
            <a:off x="5048864" y="307974"/>
            <a:ext cx="3637936" cy="4027487"/>
          </a:xfrm>
          <a:prstGeom prst="rect">
            <a:avLst/>
          </a:prstGeom>
          <a:ln>
            <a:solidFill>
              <a:schemeClr val="accent1"/>
            </a:solidFill>
          </a:ln>
        </p:spPr>
      </p:pic>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904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01FC-4C1B-AEC5-2E00-DCB1320068E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54C3480-C7FF-10F8-8C3C-DF263F510371}"/>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656A466-0E26-5E07-72AD-2FA716ADA442}"/>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2E514FFB-1C32-F036-546D-7DCF2C1CC86A}"/>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82C373B7-0CFA-58B3-73AB-B2C38B2D45DB}"/>
              </a:ext>
            </a:extLst>
          </p:cNvPr>
          <p:cNvSpPr>
            <a:spLocks noGrp="1"/>
          </p:cNvSpPr>
          <p:nvPr>
            <p:ph type="body" sz="quarter" idx="14"/>
          </p:nvPr>
        </p:nvSpPr>
        <p:spPr>
          <a:xfrm>
            <a:off x="457199" y="1451113"/>
            <a:ext cx="4419601" cy="2884351"/>
          </a:xfrm>
        </p:spPr>
        <p:txBody>
          <a:bodyPr/>
          <a:lstStyle/>
          <a:p>
            <a:pPr>
              <a:spcAft>
                <a:spcPts val="1200"/>
              </a:spcAft>
            </a:pPr>
            <a:r>
              <a:rPr lang="en-US" sz="1500" dirty="0"/>
              <a:t>If a microhemorrhage was present, check the box and indicate the total number of microhemorrhages observed.</a:t>
            </a:r>
          </a:p>
          <a:p>
            <a:r>
              <a:rPr lang="en-US" sz="1500" dirty="0"/>
              <a:t>If an MRI was performed within the timepoint, report it on the </a:t>
            </a:r>
            <a:r>
              <a:rPr lang="en-US" sz="1500" u="sng" dirty="0"/>
              <a:t>Clinical Imaging Submission</a:t>
            </a:r>
            <a:r>
              <a:rPr lang="en-US" sz="1500" dirty="0"/>
              <a:t> form.</a:t>
            </a:r>
          </a:p>
          <a:p>
            <a:endParaRPr lang="en-US" sz="1500" dirty="0"/>
          </a:p>
          <a:p>
            <a:r>
              <a:rPr lang="en-US" sz="1600" dirty="0"/>
              <a:t> </a:t>
            </a:r>
          </a:p>
          <a:p>
            <a:endParaRPr lang="en-US" dirty="0"/>
          </a:p>
        </p:txBody>
      </p:sp>
      <p:pic>
        <p:nvPicPr>
          <p:cNvPr id="7" name="Picture 6">
            <a:extLst>
              <a:ext uri="{FF2B5EF4-FFF2-40B4-BE49-F238E27FC236}">
                <a16:creationId xmlns:a16="http://schemas.microsoft.com/office/drawing/2014/main" id="{12FB44F1-2653-604F-F09D-FDEEEB047DE8}"/>
              </a:ext>
            </a:extLst>
          </p:cNvPr>
          <p:cNvPicPr>
            <a:picLocks noChangeAspect="1"/>
          </p:cNvPicPr>
          <p:nvPr/>
        </p:nvPicPr>
        <p:blipFill>
          <a:blip r:embed="rId3"/>
          <a:stretch>
            <a:fillRect/>
          </a:stretch>
        </p:blipFill>
        <p:spPr>
          <a:xfrm>
            <a:off x="4689446" y="2762722"/>
            <a:ext cx="3937076" cy="1473719"/>
          </a:xfrm>
          <a:prstGeom prst="rect">
            <a:avLst/>
          </a:prstGeom>
          <a:ln>
            <a:solidFill>
              <a:schemeClr val="accent1"/>
            </a:solidFill>
          </a:ln>
        </p:spPr>
      </p:pic>
      <p:sp>
        <p:nvSpPr>
          <p:cNvPr id="14" name="Rectangle: Rounded Corners 13">
            <a:extLst>
              <a:ext uri="{FF2B5EF4-FFF2-40B4-BE49-F238E27FC236}">
                <a16:creationId xmlns:a16="http://schemas.microsoft.com/office/drawing/2014/main" id="{2AA49E7F-2DA0-E228-9193-5E4319B32574}"/>
              </a:ext>
            </a:extLst>
          </p:cNvPr>
          <p:cNvSpPr/>
          <p:nvPr/>
        </p:nvSpPr>
        <p:spPr>
          <a:xfrm>
            <a:off x="8397380" y="3692387"/>
            <a:ext cx="226503" cy="2923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D2F73B4-3BBF-B7DB-087B-1A0C7FE9289F}"/>
              </a:ext>
            </a:extLst>
          </p:cNvPr>
          <p:cNvSpPr/>
          <p:nvPr/>
        </p:nvSpPr>
        <p:spPr>
          <a:xfrm>
            <a:off x="8204433" y="3984771"/>
            <a:ext cx="419450" cy="3343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A4A19B0B-43D5-21B1-4E6B-1378B5B1B184}"/>
              </a:ext>
            </a:extLst>
          </p:cNvPr>
          <p:cNvCxnSpPr>
            <a:cxnSpLocks/>
            <a:endCxn id="15" idx="1"/>
          </p:cNvCxnSpPr>
          <p:nvPr/>
        </p:nvCxnSpPr>
        <p:spPr>
          <a:xfrm rot="5400000">
            <a:off x="8114092" y="3928921"/>
            <a:ext cx="313355" cy="132672"/>
          </a:xfrm>
          <a:prstGeom prst="bentConnector4">
            <a:avLst>
              <a:gd name="adj1" fmla="val -768"/>
              <a:gd name="adj2" fmla="val 27230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94302"/>
            <a:ext cx="8298612" cy="999106"/>
          </a:xfrm>
        </p:spPr>
        <p:txBody>
          <a:bodyPr/>
          <a:lstStyle/>
          <a:p>
            <a:r>
              <a:rPr lang="en-US" sz="1500" dirty="0"/>
              <a:t>For each assessment type, indicate whether or not it was performed. If the assessment was performed, complete the log line in its entirety. See instructions for Baseline and Follow-up reporting.</a:t>
            </a:r>
          </a:p>
          <a:p>
            <a:r>
              <a:rPr lang="en-US" sz="1500" dirty="0"/>
              <a:t>If </a:t>
            </a:r>
            <a:r>
              <a:rPr lang="en-US" sz="1500" i="1" dirty="0"/>
              <a:t>additional </a:t>
            </a:r>
            <a:r>
              <a:rPr lang="en-US" sz="1500" dirty="0"/>
              <a:t>assessments were performed, use the “Add a new Log line” feature.</a:t>
            </a:r>
          </a:p>
          <a:p>
            <a:endParaRPr lang="en-US" dirty="0"/>
          </a:p>
        </p:txBody>
      </p:sp>
      <p:pic>
        <p:nvPicPr>
          <p:cNvPr id="12" name="Picture 11">
            <a:extLst>
              <a:ext uri="{FF2B5EF4-FFF2-40B4-BE49-F238E27FC236}">
                <a16:creationId xmlns:a16="http://schemas.microsoft.com/office/drawing/2014/main" id="{A182F0FA-72F7-7DA6-8385-DA8FE23684A3}"/>
              </a:ext>
            </a:extLst>
          </p:cNvPr>
          <p:cNvPicPr>
            <a:picLocks noChangeAspect="1"/>
          </p:cNvPicPr>
          <p:nvPr/>
        </p:nvPicPr>
        <p:blipFill>
          <a:blip r:embed="rId2"/>
          <a:stretch>
            <a:fillRect/>
          </a:stretch>
        </p:blipFill>
        <p:spPr>
          <a:xfrm>
            <a:off x="457198" y="2049608"/>
            <a:ext cx="8229601" cy="2169309"/>
          </a:xfrm>
          <a:prstGeom prst="rect">
            <a:avLst/>
          </a:prstGeom>
        </p:spPr>
      </p:pic>
      <p:sp>
        <p:nvSpPr>
          <p:cNvPr id="5" name="Oval 4">
            <a:extLst>
              <a:ext uri="{FF2B5EF4-FFF2-40B4-BE49-F238E27FC236}">
                <a16:creationId xmlns:a16="http://schemas.microsoft.com/office/drawing/2014/main" id="{C22EE590-E2AB-4375-1DAD-5BFDF70ADBFF}"/>
              </a:ext>
            </a:extLst>
          </p:cNvPr>
          <p:cNvSpPr/>
          <p:nvPr/>
        </p:nvSpPr>
        <p:spPr>
          <a:xfrm>
            <a:off x="436227" y="3934438"/>
            <a:ext cx="855678" cy="215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EA124CB-7F4B-CC1B-ABA4-3FADAB4AE445}"/>
              </a:ext>
            </a:extLst>
          </p:cNvPr>
          <p:cNvSpPr/>
          <p:nvPr/>
        </p:nvSpPr>
        <p:spPr>
          <a:xfrm>
            <a:off x="687897" y="2491530"/>
            <a:ext cx="2810312" cy="215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4404"/>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927592"/>
            <a:ext cx="8229600" cy="1082359"/>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6" name="Picture 5">
            <a:extLst>
              <a:ext uri="{FF2B5EF4-FFF2-40B4-BE49-F238E27FC236}">
                <a16:creationId xmlns:a16="http://schemas.microsoft.com/office/drawing/2014/main" id="{5C28DAC0-4799-5B09-4C6B-37F56D73C49A}"/>
              </a:ext>
            </a:extLst>
          </p:cNvPr>
          <p:cNvPicPr>
            <a:picLocks noChangeAspect="1"/>
          </p:cNvPicPr>
          <p:nvPr/>
        </p:nvPicPr>
        <p:blipFill>
          <a:blip r:embed="rId2"/>
          <a:stretch>
            <a:fillRect/>
          </a:stretch>
        </p:blipFill>
        <p:spPr>
          <a:xfrm>
            <a:off x="474630" y="2009952"/>
            <a:ext cx="8212169" cy="2164714"/>
          </a:xfrm>
          <a:prstGeom prst="rect">
            <a:avLst/>
          </a:prstGeom>
        </p:spPr>
      </p:pic>
      <p:sp>
        <p:nvSpPr>
          <p:cNvPr id="11" name="Star: 5 Points 10">
            <a:extLst>
              <a:ext uri="{FF2B5EF4-FFF2-40B4-BE49-F238E27FC236}">
                <a16:creationId xmlns:a16="http://schemas.microsoft.com/office/drawing/2014/main" id="{343E1EB6-1BA1-C525-FCEB-52A7D7386C29}"/>
              </a:ext>
            </a:extLst>
          </p:cNvPr>
          <p:cNvSpPr/>
          <p:nvPr/>
        </p:nvSpPr>
        <p:spPr>
          <a:xfrm>
            <a:off x="2248903" y="3037779"/>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8BB77386-B631-7F96-A59A-DEB83922D8C7}"/>
              </a:ext>
            </a:extLst>
          </p:cNvPr>
          <p:cNvSpPr/>
          <p:nvPr/>
        </p:nvSpPr>
        <p:spPr>
          <a:xfrm>
            <a:off x="1897310" y="3340215"/>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24C4079-E888-C729-2998-5D7D621E6065}"/>
              </a:ext>
            </a:extLst>
          </p:cNvPr>
          <p:cNvCxnSpPr>
            <a:cxnSpLocks/>
          </p:cNvCxnSpPr>
          <p:nvPr/>
        </p:nvCxnSpPr>
        <p:spPr>
          <a:xfrm>
            <a:off x="1826702" y="2954248"/>
            <a:ext cx="362825" cy="13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A7460F-8751-A4F9-CAFB-F2A5802928AC}"/>
              </a:ext>
            </a:extLst>
          </p:cNvPr>
          <p:cNvCxnSpPr>
            <a:cxnSpLocks/>
          </p:cNvCxnSpPr>
          <p:nvPr/>
        </p:nvCxnSpPr>
        <p:spPr>
          <a:xfrm flipV="1">
            <a:off x="1855364" y="3084884"/>
            <a:ext cx="334163" cy="119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9D52A1-CA74-8681-B8E0-95FC2DC5EE7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9115451-51BE-1912-21AE-4D9F33D69121}"/>
              </a:ext>
            </a:extLst>
          </p:cNvPr>
          <p:cNvSpPr>
            <a:spLocks noGrp="1"/>
          </p:cNvSpPr>
          <p:nvPr>
            <p:ph type="body" sz="quarter" idx="13"/>
          </p:nvPr>
        </p:nvSpPr>
        <p:spPr/>
        <p:txBody>
          <a:bodyPr/>
          <a:lstStyle/>
          <a:p>
            <a:r>
              <a:rPr lang="en-US" dirty="0"/>
              <a:t>Follow-up Healthcare Utilization</a:t>
            </a:r>
          </a:p>
        </p:txBody>
      </p:sp>
      <p:sp>
        <p:nvSpPr>
          <p:cNvPr id="4" name="Text Placeholder 3">
            <a:extLst>
              <a:ext uri="{FF2B5EF4-FFF2-40B4-BE49-F238E27FC236}">
                <a16:creationId xmlns:a16="http://schemas.microsoft.com/office/drawing/2014/main" id="{892A9904-57E5-6D0F-7533-EF51792E8134}"/>
              </a:ext>
            </a:extLst>
          </p:cNvPr>
          <p:cNvSpPr>
            <a:spLocks noGrp="1"/>
          </p:cNvSpPr>
          <p:nvPr>
            <p:ph type="body" sz="quarter" idx="14"/>
          </p:nvPr>
        </p:nvSpPr>
        <p:spPr>
          <a:xfrm>
            <a:off x="465825" y="1652588"/>
            <a:ext cx="4419601" cy="2682876"/>
          </a:xfrm>
        </p:spPr>
        <p:txBody>
          <a:bodyPr/>
          <a:lstStyle/>
          <a:p>
            <a:pPr>
              <a:spcAft>
                <a:spcPts val="1200"/>
              </a:spcAft>
            </a:pPr>
            <a:r>
              <a:rPr lang="en-US" sz="1800" dirty="0"/>
              <a:t>Complete this form in its entirety. </a:t>
            </a:r>
          </a:p>
          <a:p>
            <a:pPr>
              <a:spcAft>
                <a:spcPts val="1200"/>
              </a:spcAft>
            </a:pPr>
            <a:r>
              <a:rPr lang="en-US" sz="1800" dirty="0"/>
              <a:t>Note that the timeframe is </a:t>
            </a:r>
            <a:r>
              <a:rPr lang="en-US" sz="1800" i="1" dirty="0"/>
              <a:t>since the last reporting period.</a:t>
            </a:r>
          </a:p>
          <a:p>
            <a:pPr>
              <a:spcAft>
                <a:spcPts val="1200"/>
              </a:spcAft>
            </a:pPr>
            <a:r>
              <a:rPr lang="en-US" sz="1800" dirty="0"/>
              <a:t>Note that hospitalization constitutes an SAE and must be reported as such.</a:t>
            </a:r>
          </a:p>
          <a:p>
            <a:pPr>
              <a:spcAft>
                <a:spcPts val="1200"/>
              </a:spcAft>
            </a:pPr>
            <a:endParaRPr lang="en-US" sz="1600" i="1" dirty="0"/>
          </a:p>
          <a:p>
            <a:endParaRPr lang="en-US" sz="1400" i="1" dirty="0"/>
          </a:p>
          <a:p>
            <a:endParaRPr lang="en-US" dirty="0"/>
          </a:p>
        </p:txBody>
      </p:sp>
      <p:pic>
        <p:nvPicPr>
          <p:cNvPr id="6" name="Picture 5">
            <a:extLst>
              <a:ext uri="{FF2B5EF4-FFF2-40B4-BE49-F238E27FC236}">
                <a16:creationId xmlns:a16="http://schemas.microsoft.com/office/drawing/2014/main" id="{22A0B69F-1EEC-85B8-F4DC-87ACB8EB2F84}"/>
              </a:ext>
            </a:extLst>
          </p:cNvPr>
          <p:cNvPicPr>
            <a:picLocks noChangeAspect="1"/>
          </p:cNvPicPr>
          <p:nvPr/>
        </p:nvPicPr>
        <p:blipFill>
          <a:blip r:embed="rId2"/>
          <a:stretch>
            <a:fillRect/>
          </a:stretch>
        </p:blipFill>
        <p:spPr>
          <a:xfrm>
            <a:off x="5110164" y="700088"/>
            <a:ext cx="3576636" cy="2157412"/>
          </a:xfrm>
          <a:prstGeom prst="rect">
            <a:avLst/>
          </a:prstGeom>
        </p:spPr>
      </p:pic>
      <p:cxnSp>
        <p:nvCxnSpPr>
          <p:cNvPr id="7" name="Straight Connector 6">
            <a:extLst>
              <a:ext uri="{FF2B5EF4-FFF2-40B4-BE49-F238E27FC236}">
                <a16:creationId xmlns:a16="http://schemas.microsoft.com/office/drawing/2014/main" id="{384C8AD9-F3E5-5E58-F71C-BA1549AD7941}"/>
              </a:ext>
            </a:extLst>
          </p:cNvPr>
          <p:cNvCxnSpPr/>
          <p:nvPr/>
        </p:nvCxnSpPr>
        <p:spPr>
          <a:xfrm>
            <a:off x="5279366" y="1267695"/>
            <a:ext cx="13543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465442-5272-15E0-E25F-31C8AC4BC78F}"/>
              </a:ext>
            </a:extLst>
          </p:cNvPr>
          <p:cNvCxnSpPr/>
          <p:nvPr/>
        </p:nvCxnSpPr>
        <p:spPr>
          <a:xfrm>
            <a:off x="5279366" y="2135699"/>
            <a:ext cx="13543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13996"/>
      </p:ext>
    </p:extLst>
  </p:cSld>
  <p:clrMapOvr>
    <a:masterClrMapping/>
  </p:clrMapOvr>
  <mc:AlternateContent xmlns:mc="http://schemas.openxmlformats.org/markup-compatibility/2006" xmlns:p14="http://schemas.microsoft.com/office/powerpoint/2010/main">
    <mc:Choice Requires="p14">
      <p:transition spd="med" p14:dur="700" advTm="24590">
        <p:fade/>
      </p:transition>
    </mc:Choice>
    <mc:Fallback xmlns="">
      <p:transition spd="med" advTm="2459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800" dirty="0"/>
              <a:t>Complete this form in its entirety. </a:t>
            </a:r>
          </a:p>
          <a:p>
            <a:pPr>
              <a:spcAft>
                <a:spcPts val="1200"/>
              </a:spcAft>
            </a:pPr>
            <a:r>
              <a:rPr lang="en-US" sz="1800" dirty="0"/>
              <a:t>Note that the timeframe is the patient’s </a:t>
            </a:r>
            <a:r>
              <a:rPr lang="en-US" sz="1800" i="1" dirty="0"/>
              <a:t>most recent </a:t>
            </a:r>
            <a:r>
              <a:rPr lang="en-US" sz="1800" dirty="0"/>
              <a:t>clinical evaluation.</a:t>
            </a:r>
          </a:p>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new </a:t>
            </a:r>
            <a:r>
              <a:rPr lang="en-US" sz="1600" u="sng" dirty="0">
                <a:solidFill>
                  <a:schemeClr val="accent1"/>
                </a:solidFill>
              </a:rPr>
              <a:t>Diagnostic Testing</a:t>
            </a:r>
            <a:r>
              <a:rPr lang="en-US" sz="1600" dirty="0">
                <a:solidFill>
                  <a:schemeClr val="accent1"/>
                </a:solidFill>
              </a:rPr>
              <a:t> form located at the Subject level.</a:t>
            </a:r>
          </a:p>
          <a:p>
            <a:pPr>
              <a:spcAft>
                <a:spcPts val="1200"/>
              </a:spcAft>
            </a:pPr>
            <a:endParaRPr lang="en-US" sz="1600" dirty="0"/>
          </a:p>
        </p:txBody>
      </p:sp>
      <p:pic>
        <p:nvPicPr>
          <p:cNvPr id="6" name="Picture 5">
            <a:extLst>
              <a:ext uri="{FF2B5EF4-FFF2-40B4-BE49-F238E27FC236}">
                <a16:creationId xmlns:a16="http://schemas.microsoft.com/office/drawing/2014/main" id="{A59BEFBB-C8DF-6CCC-87FA-1E5FD17563D8}"/>
              </a:ext>
            </a:extLst>
          </p:cNvPr>
          <p:cNvPicPr>
            <a:picLocks noChangeAspect="1"/>
          </p:cNvPicPr>
          <p:nvPr/>
        </p:nvPicPr>
        <p:blipFill>
          <a:blip r:embed="rId2"/>
          <a:stretch>
            <a:fillRect/>
          </a:stretch>
        </p:blipFill>
        <p:spPr>
          <a:xfrm>
            <a:off x="5057422" y="307975"/>
            <a:ext cx="3622400" cy="3693574"/>
          </a:xfrm>
          <a:prstGeom prst="rect">
            <a:avLst/>
          </a:prstGeom>
          <a:ln>
            <a:noFill/>
          </a:ln>
        </p:spPr>
      </p:pic>
      <p:cxnSp>
        <p:nvCxnSpPr>
          <p:cNvPr id="10" name="Straight Connector 9">
            <a:extLst>
              <a:ext uri="{FF2B5EF4-FFF2-40B4-BE49-F238E27FC236}">
                <a16:creationId xmlns:a16="http://schemas.microsoft.com/office/drawing/2014/main" id="{8B6EBC06-5BC8-FC0A-C5E2-13FB9A467A8C}"/>
              </a:ext>
            </a:extLst>
          </p:cNvPr>
          <p:cNvCxnSpPr>
            <a:cxnSpLocks/>
          </p:cNvCxnSpPr>
          <p:nvPr/>
        </p:nvCxnSpPr>
        <p:spPr>
          <a:xfrm>
            <a:off x="6501468" y="789357"/>
            <a:ext cx="32717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a:cxnSpLocks/>
          </p:cNvCxnSpPr>
          <p:nvPr/>
        </p:nvCxnSpPr>
        <p:spPr>
          <a:xfrm>
            <a:off x="5164348" y="872746"/>
            <a:ext cx="4730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3874C8E-90F6-058D-678C-6F03AE376CFE}"/>
              </a:ext>
            </a:extLst>
          </p:cNvPr>
          <p:cNvSpPr/>
          <p:nvPr/>
        </p:nvSpPr>
        <p:spPr>
          <a:xfrm>
            <a:off x="5057422" y="3331030"/>
            <a:ext cx="3629377" cy="7837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79AD8C9-7E1A-350A-98FF-E51A5E045AEF}"/>
              </a:ext>
            </a:extLst>
          </p:cNvPr>
          <p:cNvCxnSpPr>
            <a:cxnSpLocks/>
            <a:endCxn id="15" idx="1"/>
          </p:cNvCxnSpPr>
          <p:nvPr/>
        </p:nvCxnSpPr>
        <p:spPr>
          <a:xfrm>
            <a:off x="3758268" y="2939145"/>
            <a:ext cx="1299154" cy="783771"/>
          </a:xfrm>
          <a:prstGeom prst="bentConnector3">
            <a:avLst>
              <a:gd name="adj1" fmla="val 9003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99158"/>
            <a:ext cx="3077687" cy="1521553"/>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323439"/>
          </a:xfrm>
          <a:prstGeom prst="rect">
            <a:avLst/>
          </a:prstGeom>
          <a:noFill/>
        </p:spPr>
        <p:txBody>
          <a:bodyPr wrap="square" rtlCol="0">
            <a:spAutoFit/>
          </a:bodyPr>
          <a:lstStyle/>
          <a:p>
            <a:r>
              <a:rPr lang="en-US" sz="1600" dirty="0">
                <a:solidFill>
                  <a:schemeClr val="accent1"/>
                </a:solidFill>
              </a:rPr>
              <a:t>When a patient is registered to ALZ-NET via the RMS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9" name="Picture 8">
            <a:extLst>
              <a:ext uri="{FF2B5EF4-FFF2-40B4-BE49-F238E27FC236}">
                <a16:creationId xmlns:a16="http://schemas.microsoft.com/office/drawing/2014/main" id="{6D670C92-1D5F-DB27-0371-045B50454E38}"/>
              </a:ext>
            </a:extLst>
          </p:cNvPr>
          <p:cNvPicPr>
            <a:picLocks noChangeAspect="1"/>
          </p:cNvPicPr>
          <p:nvPr/>
        </p:nvPicPr>
        <p:blipFill>
          <a:blip r:embed="rId3"/>
          <a:stretch>
            <a:fillRect/>
          </a:stretch>
        </p:blipFill>
        <p:spPr>
          <a:xfrm>
            <a:off x="5057422" y="307974"/>
            <a:ext cx="3629378" cy="3764621"/>
          </a:xfrm>
          <a:prstGeom prst="rect">
            <a:avLst/>
          </a:prstGeom>
        </p:spPr>
      </p:pic>
      <p:sp>
        <p:nvSpPr>
          <p:cNvPr id="8" name="Rectangle: Rounded Corners 7">
            <a:extLst>
              <a:ext uri="{FF2B5EF4-FFF2-40B4-BE49-F238E27FC236}">
                <a16:creationId xmlns:a16="http://schemas.microsoft.com/office/drawing/2014/main" id="{C8F40C9D-2CE2-A229-8236-0DA7BD2964F3}"/>
              </a:ext>
            </a:extLst>
          </p:cNvPr>
          <p:cNvSpPr/>
          <p:nvPr/>
        </p:nvSpPr>
        <p:spPr>
          <a:xfrm>
            <a:off x="570450" y="1666635"/>
            <a:ext cx="2055304" cy="3467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pic>
        <p:nvPicPr>
          <p:cNvPr id="5" name="Picture 4">
            <a:extLst>
              <a:ext uri="{FF2B5EF4-FFF2-40B4-BE49-F238E27FC236}">
                <a16:creationId xmlns:a16="http://schemas.microsoft.com/office/drawing/2014/main" id="{C4D7BF29-C9B3-BF23-4214-382BA8867ED0}"/>
              </a:ext>
            </a:extLst>
          </p:cNvPr>
          <p:cNvPicPr>
            <a:picLocks noChangeAspect="1"/>
          </p:cNvPicPr>
          <p:nvPr/>
        </p:nvPicPr>
        <p:blipFill>
          <a:blip r:embed="rId2"/>
          <a:stretch>
            <a:fillRect/>
          </a:stretch>
        </p:blipFill>
        <p:spPr>
          <a:xfrm>
            <a:off x="5104175" y="342107"/>
            <a:ext cx="3552348" cy="3959225"/>
          </a:xfrm>
          <a:prstGeom prst="rect">
            <a:avLst/>
          </a:prstGeom>
        </p:spPr>
      </p:pic>
      <p:sp>
        <p:nvSpPr>
          <p:cNvPr id="11" name="Rectangle: Rounded Corners 10">
            <a:extLst>
              <a:ext uri="{FF2B5EF4-FFF2-40B4-BE49-F238E27FC236}">
                <a16:creationId xmlns:a16="http://schemas.microsoft.com/office/drawing/2014/main" id="{3F35B768-0054-15AF-68A8-2CDA3E39A6FF}"/>
              </a:ext>
            </a:extLst>
          </p:cNvPr>
          <p:cNvSpPr/>
          <p:nvPr/>
        </p:nvSpPr>
        <p:spPr>
          <a:xfrm>
            <a:off x="8417857" y="1522268"/>
            <a:ext cx="213952" cy="89141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60914EDC-8C38-9C18-9A49-7B5CA1880AE7}"/>
              </a:ext>
            </a:extLst>
          </p:cNvPr>
          <p:cNvCxnSpPr>
            <a:cxnSpLocks/>
            <a:endCxn id="11" idx="1"/>
          </p:cNvCxnSpPr>
          <p:nvPr/>
        </p:nvCxnSpPr>
        <p:spPr>
          <a:xfrm rot="16200000" flipH="1">
            <a:off x="7900713" y="1450833"/>
            <a:ext cx="770606" cy="2636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8F5EA9-4093-A265-88CB-2429A5423019}"/>
              </a:ext>
            </a:extLst>
          </p:cNvPr>
          <p:cNvSpPr/>
          <p:nvPr/>
        </p:nvSpPr>
        <p:spPr>
          <a:xfrm>
            <a:off x="8119776" y="1050211"/>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CDFDCE-0EAF-2CE6-44CD-8BB66FEF4F2B}"/>
              </a:ext>
            </a:extLst>
          </p:cNvPr>
          <p:cNvCxnSpPr>
            <a:cxnSpLocks/>
          </p:cNvCxnSpPr>
          <p:nvPr/>
        </p:nvCxnSpPr>
        <p:spPr>
          <a:xfrm>
            <a:off x="6030097" y="750370"/>
            <a:ext cx="4036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The circled question is only required to be completed if novel therapy was not initiated previously </a:t>
            </a:r>
            <a:r>
              <a:rPr lang="en-US" sz="1600" b="1" dirty="0"/>
              <a:t>and</a:t>
            </a:r>
            <a:r>
              <a:rPr lang="en-US" sz="16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8460F934-3902-1799-86D1-9483864D4D4B}"/>
              </a:ext>
            </a:extLst>
          </p:cNvPr>
          <p:cNvPicPr>
            <a:picLocks noChangeAspect="1"/>
          </p:cNvPicPr>
          <p:nvPr/>
        </p:nvPicPr>
        <p:blipFill>
          <a:blip r:embed="rId2"/>
          <a:stretch>
            <a:fillRect/>
          </a:stretch>
        </p:blipFill>
        <p:spPr>
          <a:xfrm>
            <a:off x="5095936" y="342107"/>
            <a:ext cx="3552348" cy="3959225"/>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8097450" y="752072"/>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97450" y="1139545"/>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891374" y="842168"/>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a:stCxn id="8" idx="2"/>
          </p:cNvCxnSpPr>
          <p:nvPr/>
        </p:nvCxnSpPr>
        <p:spPr>
          <a:xfrm flipH="1">
            <a:off x="7919208" y="1230985"/>
            <a:ext cx="178242" cy="1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a:cxnSpLocks/>
          </p:cNvCxnSpPr>
          <p:nvPr/>
        </p:nvCxnSpPr>
        <p:spPr>
          <a:xfrm flipH="1">
            <a:off x="6812692" y="1230985"/>
            <a:ext cx="1096026" cy="10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6FA01E2-BA11-4AB1-75A0-C4A70426BB1A}"/>
              </a:ext>
            </a:extLst>
          </p:cNvPr>
          <p:cNvSpPr/>
          <p:nvPr/>
        </p:nvSpPr>
        <p:spPr>
          <a:xfrm>
            <a:off x="5181600" y="2347784"/>
            <a:ext cx="1960605" cy="4942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initial evaluation </a:t>
            </a:r>
            <a:r>
              <a:rPr lang="en-US" sz="1600" b="1" dirty="0"/>
              <a:t>has</a:t>
            </a:r>
            <a:r>
              <a:rPr lang="en-US" sz="16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600" dirty="0"/>
              <a:t>Note that there are 8 general choices (numbered 1-8) and 3 biomarker specific choices (lettered a-c)</a:t>
            </a:r>
          </a:p>
          <a:p>
            <a:pPr marL="285750" indent="-285750">
              <a:spcAft>
                <a:spcPts val="1200"/>
              </a:spcAft>
              <a:buFont typeface="Arial" panose="020B0604020202020204" pitchFamily="34" charset="0"/>
              <a:buChar char="•"/>
            </a:pPr>
            <a:r>
              <a:rPr lang="en-US" sz="1600" dirty="0">
                <a:solidFill>
                  <a:schemeClr val="accent1"/>
                </a:solidFill>
              </a:rPr>
              <a:t>If Other is selected,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551C6006-D8CD-D56A-3DF8-CF4879E982DF}"/>
              </a:ext>
            </a:extLst>
          </p:cNvPr>
          <p:cNvPicPr>
            <a:picLocks noChangeAspect="1"/>
          </p:cNvPicPr>
          <p:nvPr/>
        </p:nvPicPr>
        <p:blipFill>
          <a:blip r:embed="rId2"/>
          <a:stretch>
            <a:fillRect/>
          </a:stretch>
        </p:blipFill>
        <p:spPr>
          <a:xfrm>
            <a:off x="5088232" y="356068"/>
            <a:ext cx="3598567" cy="3859797"/>
          </a:xfrm>
          <a:prstGeom prst="rect">
            <a:avLst/>
          </a:prstGeom>
        </p:spPr>
      </p:pic>
      <p:sp>
        <p:nvSpPr>
          <p:cNvPr id="8" name="Oval 7">
            <a:extLst>
              <a:ext uri="{FF2B5EF4-FFF2-40B4-BE49-F238E27FC236}">
                <a16:creationId xmlns:a16="http://schemas.microsoft.com/office/drawing/2014/main" id="{3B493110-697F-9D19-8DCE-4BA78102CA2F}"/>
              </a:ext>
            </a:extLst>
          </p:cNvPr>
          <p:cNvSpPr/>
          <p:nvPr/>
        </p:nvSpPr>
        <p:spPr>
          <a:xfrm>
            <a:off x="8114094" y="384458"/>
            <a:ext cx="413887" cy="1443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84FC293-A2D0-43F5-AC06-1CF409A3298D}"/>
              </a:ext>
            </a:extLst>
          </p:cNvPr>
          <p:cNvCxnSpPr>
            <a:cxnSpLocks/>
          </p:cNvCxnSpPr>
          <p:nvPr/>
        </p:nvCxnSpPr>
        <p:spPr>
          <a:xfrm flipH="1">
            <a:off x="7250228" y="504123"/>
            <a:ext cx="904775" cy="423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This form only becomes visible and available for data entry when Aducanumab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reporting period.</a:t>
            </a:r>
          </a:p>
          <a:p>
            <a:endParaRPr lang="en-US" dirty="0"/>
          </a:p>
        </p:txBody>
      </p:sp>
      <p:pic>
        <p:nvPicPr>
          <p:cNvPr id="10" name="Picture 9">
            <a:extLst>
              <a:ext uri="{FF2B5EF4-FFF2-40B4-BE49-F238E27FC236}">
                <a16:creationId xmlns:a16="http://schemas.microsoft.com/office/drawing/2014/main" id="{4B8D98DC-24AB-9031-A806-B9CF660C6BF8}"/>
              </a:ext>
            </a:extLst>
          </p:cNvPr>
          <p:cNvPicPr>
            <a:picLocks noChangeAspect="1"/>
          </p:cNvPicPr>
          <p:nvPr/>
        </p:nvPicPr>
        <p:blipFill>
          <a:blip r:embed="rId2"/>
          <a:stretch>
            <a:fillRect/>
          </a:stretch>
        </p:blipFill>
        <p:spPr>
          <a:xfrm>
            <a:off x="5057422" y="318195"/>
            <a:ext cx="3629378" cy="3541886"/>
          </a:xfrm>
          <a:prstGeom prst="rect">
            <a:avLst/>
          </a:prstGeom>
        </p:spPr>
      </p:pic>
      <p:sp>
        <p:nvSpPr>
          <p:cNvPr id="8" name="Rectangle: Rounded Corners 7">
            <a:extLst>
              <a:ext uri="{FF2B5EF4-FFF2-40B4-BE49-F238E27FC236}">
                <a16:creationId xmlns:a16="http://schemas.microsoft.com/office/drawing/2014/main" id="{A1212ABB-6503-D121-9B3D-897CE47D2812}"/>
              </a:ext>
            </a:extLst>
          </p:cNvPr>
          <p:cNvSpPr/>
          <p:nvPr/>
        </p:nvSpPr>
        <p:spPr>
          <a:xfrm>
            <a:off x="5120517" y="915121"/>
            <a:ext cx="1751594" cy="1469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76161"/>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pic>
        <p:nvPicPr>
          <p:cNvPr id="12" name="Picture 11">
            <a:extLst>
              <a:ext uri="{FF2B5EF4-FFF2-40B4-BE49-F238E27FC236}">
                <a16:creationId xmlns:a16="http://schemas.microsoft.com/office/drawing/2014/main" id="{2992175B-FFC7-612E-419A-9FF4F97AD74E}"/>
              </a:ext>
            </a:extLst>
          </p:cNvPr>
          <p:cNvPicPr>
            <a:picLocks noChangeAspect="1"/>
          </p:cNvPicPr>
          <p:nvPr/>
        </p:nvPicPr>
        <p:blipFill>
          <a:blip r:embed="rId2"/>
          <a:stretch>
            <a:fillRect/>
          </a:stretch>
        </p:blipFill>
        <p:spPr>
          <a:xfrm>
            <a:off x="5057422" y="318195"/>
            <a:ext cx="3629378" cy="3541886"/>
          </a:xfrm>
          <a:prstGeom prst="rect">
            <a:avLst/>
          </a:prstGeom>
        </p:spPr>
      </p:pic>
      <p:sp>
        <p:nvSpPr>
          <p:cNvPr id="7" name="Rectangle: Rounded Corners 6">
            <a:extLst>
              <a:ext uri="{FF2B5EF4-FFF2-40B4-BE49-F238E27FC236}">
                <a16:creationId xmlns:a16="http://schemas.microsoft.com/office/drawing/2014/main" id="{A3879984-5F20-79CF-BF4F-E65623E536C1}"/>
              </a:ext>
            </a:extLst>
          </p:cNvPr>
          <p:cNvSpPr/>
          <p:nvPr/>
        </p:nvSpPr>
        <p:spPr>
          <a:xfrm>
            <a:off x="5115086" y="1027851"/>
            <a:ext cx="3509930" cy="62564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5 Points 4">
            <a:extLst>
              <a:ext uri="{FF2B5EF4-FFF2-40B4-BE49-F238E27FC236}">
                <a16:creationId xmlns:a16="http://schemas.microsoft.com/office/drawing/2014/main" id="{364810C0-C6F1-882D-BBB7-303D7E39AB79}"/>
              </a:ext>
            </a:extLst>
          </p:cNvPr>
          <p:cNvSpPr/>
          <p:nvPr/>
        </p:nvSpPr>
        <p:spPr>
          <a:xfrm>
            <a:off x="4875579" y="2426446"/>
            <a:ext cx="272459" cy="222422"/>
          </a:xfrm>
          <a:prstGeom prst="star5">
            <a:avLst>
              <a:gd name="adj" fmla="val 19098"/>
              <a:gd name="hf" fmla="val 105146"/>
              <a:gd name="vf" fmla="val 11055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4880A9EA-127F-7A76-28BD-E3E3E983B32B}"/>
              </a:ext>
            </a:extLst>
          </p:cNvPr>
          <p:cNvSpPr/>
          <p:nvPr/>
        </p:nvSpPr>
        <p:spPr>
          <a:xfrm>
            <a:off x="4875578" y="3208557"/>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F8F8C963-B461-6737-DE99-097C4A657B14}"/>
              </a:ext>
            </a:extLst>
          </p:cNvPr>
          <p:cNvSpPr/>
          <p:nvPr/>
        </p:nvSpPr>
        <p:spPr>
          <a:xfrm>
            <a:off x="4875578" y="2905896"/>
            <a:ext cx="272459" cy="222422"/>
          </a:xfrm>
          <a:prstGeom prst="star5">
            <a:avLst>
              <a:gd name="adj" fmla="val 19098"/>
              <a:gd name="hf" fmla="val 105146"/>
              <a:gd name="vf" fmla="val 11055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896180"/>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not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endParaRPr lang="en-US" dirty="0"/>
          </a:p>
        </p:txBody>
      </p:sp>
      <p:pic>
        <p:nvPicPr>
          <p:cNvPr id="8" name="Picture 7">
            <a:extLst>
              <a:ext uri="{FF2B5EF4-FFF2-40B4-BE49-F238E27FC236}">
                <a16:creationId xmlns:a16="http://schemas.microsoft.com/office/drawing/2014/main" id="{43ABA24D-C794-D3A6-F5EE-C9B26A4D4B5C}"/>
              </a:ext>
            </a:extLst>
          </p:cNvPr>
          <p:cNvPicPr>
            <a:picLocks noChangeAspect="1"/>
          </p:cNvPicPr>
          <p:nvPr/>
        </p:nvPicPr>
        <p:blipFill>
          <a:blip r:embed="rId2"/>
          <a:stretch>
            <a:fillRect/>
          </a:stretch>
        </p:blipFill>
        <p:spPr>
          <a:xfrm>
            <a:off x="5057422" y="318195"/>
            <a:ext cx="3629378" cy="3541886"/>
          </a:xfrm>
          <a:prstGeom prst="rect">
            <a:avLst/>
          </a:prstGeom>
        </p:spPr>
      </p:pic>
      <p:sp>
        <p:nvSpPr>
          <p:cNvPr id="5" name="Rectangle: Rounded Corners 4">
            <a:extLst>
              <a:ext uri="{FF2B5EF4-FFF2-40B4-BE49-F238E27FC236}">
                <a16:creationId xmlns:a16="http://schemas.microsoft.com/office/drawing/2014/main" id="{45588B3B-B836-35F5-5CF2-0F6B135E4EDF}"/>
              </a:ext>
            </a:extLst>
          </p:cNvPr>
          <p:cNvSpPr/>
          <p:nvPr/>
        </p:nvSpPr>
        <p:spPr>
          <a:xfrm>
            <a:off x="6645551" y="2684226"/>
            <a:ext cx="856735" cy="80752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AB71F5-1FF6-5873-A889-2F8415EFF38F}"/>
              </a:ext>
            </a:extLst>
          </p:cNvPr>
          <p:cNvSpPr/>
          <p:nvPr/>
        </p:nvSpPr>
        <p:spPr>
          <a:xfrm>
            <a:off x="5939481" y="1845276"/>
            <a:ext cx="436605" cy="1729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FCC7428-5A08-FEED-493C-A75269380173}"/>
              </a:ext>
            </a:extLst>
          </p:cNvPr>
          <p:cNvPicPr>
            <a:picLocks noChangeAspect="1"/>
          </p:cNvPicPr>
          <p:nvPr/>
        </p:nvPicPr>
        <p:blipFill>
          <a:blip r:embed="rId3"/>
          <a:stretch>
            <a:fillRect/>
          </a:stretch>
        </p:blipFill>
        <p:spPr>
          <a:xfrm>
            <a:off x="4131233" y="3526497"/>
            <a:ext cx="2564437" cy="579839"/>
          </a:xfrm>
          <a:prstGeom prst="rect">
            <a:avLst/>
          </a:prstGeom>
          <a:ln>
            <a:solidFill>
              <a:schemeClr val="accent1"/>
            </a:solidFill>
          </a:ln>
        </p:spPr>
      </p:pic>
      <p:sp>
        <p:nvSpPr>
          <p:cNvPr id="11" name="Oval 10">
            <a:extLst>
              <a:ext uri="{FF2B5EF4-FFF2-40B4-BE49-F238E27FC236}">
                <a16:creationId xmlns:a16="http://schemas.microsoft.com/office/drawing/2014/main" id="{843009B1-EB91-2F92-DBEB-BCD7DB0D372F}"/>
              </a:ext>
            </a:extLst>
          </p:cNvPr>
          <p:cNvSpPr/>
          <p:nvPr/>
        </p:nvSpPr>
        <p:spPr>
          <a:xfrm>
            <a:off x="5545149" y="3076285"/>
            <a:ext cx="128337" cy="14599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006423-604D-D6B4-189B-1AF754331BA7}"/>
              </a:ext>
            </a:extLst>
          </p:cNvPr>
          <p:cNvCxnSpPr>
            <a:cxnSpLocks/>
            <a:stCxn id="11" idx="2"/>
          </p:cNvCxnSpPr>
          <p:nvPr/>
        </p:nvCxnSpPr>
        <p:spPr>
          <a:xfrm flipH="1">
            <a:off x="4876800" y="3149281"/>
            <a:ext cx="668349" cy="3424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3447"/>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A187ED5A-5B6D-1E0D-1A44-F28A67B791DC}"/>
              </a:ext>
            </a:extLst>
          </p:cNvPr>
          <p:cNvPicPr>
            <a:picLocks noChangeAspect="1"/>
          </p:cNvPicPr>
          <p:nvPr/>
        </p:nvPicPr>
        <p:blipFill>
          <a:blip r:embed="rId2"/>
          <a:stretch>
            <a:fillRect/>
          </a:stretch>
        </p:blipFill>
        <p:spPr>
          <a:xfrm>
            <a:off x="5057420" y="307975"/>
            <a:ext cx="3629379" cy="3003259"/>
          </a:xfrm>
          <a:prstGeom prst="rect">
            <a:avLst/>
          </a:prstGeom>
        </p:spPr>
      </p:pic>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reporting period.</a:t>
            </a:r>
          </a:p>
        </p:txBody>
      </p:sp>
      <p:sp>
        <p:nvSpPr>
          <p:cNvPr id="8" name="Rectangle: Rounded Corners 7">
            <a:extLst>
              <a:ext uri="{FF2B5EF4-FFF2-40B4-BE49-F238E27FC236}">
                <a16:creationId xmlns:a16="http://schemas.microsoft.com/office/drawing/2014/main" id="{AF26EBD0-92A0-4882-B6F2-2412C2534674}"/>
              </a:ext>
            </a:extLst>
          </p:cNvPr>
          <p:cNvSpPr/>
          <p:nvPr/>
        </p:nvSpPr>
        <p:spPr>
          <a:xfrm>
            <a:off x="5121283" y="768414"/>
            <a:ext cx="1751594" cy="1469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58011"/>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pic>
        <p:nvPicPr>
          <p:cNvPr id="11" name="Picture 10">
            <a:extLst>
              <a:ext uri="{FF2B5EF4-FFF2-40B4-BE49-F238E27FC236}">
                <a16:creationId xmlns:a16="http://schemas.microsoft.com/office/drawing/2014/main" id="{FEFD9FA6-4BA8-9C2A-C767-F8859669CB03}"/>
              </a:ext>
            </a:extLst>
          </p:cNvPr>
          <p:cNvPicPr>
            <a:picLocks noChangeAspect="1"/>
          </p:cNvPicPr>
          <p:nvPr/>
        </p:nvPicPr>
        <p:blipFill>
          <a:blip r:embed="rId2"/>
          <a:stretch>
            <a:fillRect/>
          </a:stretch>
        </p:blipFill>
        <p:spPr>
          <a:xfrm>
            <a:off x="5092632" y="307975"/>
            <a:ext cx="3594167" cy="3196206"/>
          </a:xfrm>
          <a:prstGeom prst="rect">
            <a:avLst/>
          </a:prstGeom>
        </p:spPr>
      </p:pic>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p:txBody>
      </p:sp>
      <p:sp>
        <p:nvSpPr>
          <p:cNvPr id="6" name="Rectangle: Rounded Corners 5">
            <a:extLst>
              <a:ext uri="{FF2B5EF4-FFF2-40B4-BE49-F238E27FC236}">
                <a16:creationId xmlns:a16="http://schemas.microsoft.com/office/drawing/2014/main" id="{D1EB52D7-5DFC-7F5B-13E4-AAE42C9B8133}"/>
              </a:ext>
            </a:extLst>
          </p:cNvPr>
          <p:cNvSpPr/>
          <p:nvPr/>
        </p:nvSpPr>
        <p:spPr>
          <a:xfrm>
            <a:off x="5092633" y="916357"/>
            <a:ext cx="3594167" cy="55554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F9F0FF8-7AF4-83A0-24D1-032D14145231}"/>
              </a:ext>
            </a:extLst>
          </p:cNvPr>
          <p:cNvSpPr/>
          <p:nvPr/>
        </p:nvSpPr>
        <p:spPr>
          <a:xfrm>
            <a:off x="4876189" y="2235326"/>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35379FA-315B-606E-662E-52ADE160AC4B}"/>
              </a:ext>
            </a:extLst>
          </p:cNvPr>
          <p:cNvSpPr/>
          <p:nvPr/>
        </p:nvSpPr>
        <p:spPr>
          <a:xfrm>
            <a:off x="4880305" y="2658367"/>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7EC9CAE-7BB9-E98B-DB42-6FA3A8515501}"/>
              </a:ext>
            </a:extLst>
          </p:cNvPr>
          <p:cNvSpPr/>
          <p:nvPr/>
        </p:nvSpPr>
        <p:spPr>
          <a:xfrm>
            <a:off x="4880306" y="2905348"/>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211217"/>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DFAAB221-B4DD-C437-F08B-B0796B88C7B8}"/>
              </a:ext>
            </a:extLst>
          </p:cNvPr>
          <p:cNvPicPr>
            <a:picLocks noChangeAspect="1"/>
          </p:cNvPicPr>
          <p:nvPr/>
        </p:nvPicPr>
        <p:blipFill>
          <a:blip r:embed="rId2"/>
          <a:stretch>
            <a:fillRect/>
          </a:stretch>
        </p:blipFill>
        <p:spPr>
          <a:xfrm>
            <a:off x="5057421" y="355791"/>
            <a:ext cx="3629378" cy="3278312"/>
          </a:xfrm>
          <a:prstGeom prst="rect">
            <a:avLst/>
          </a:prstGeom>
        </p:spPr>
      </p:pic>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See Help Text for clarification on when to use Not Applicable. </a:t>
            </a:r>
            <a:endParaRPr lang="en-US" sz="1600" dirty="0"/>
          </a:p>
        </p:txBody>
      </p:sp>
      <p:pic>
        <p:nvPicPr>
          <p:cNvPr id="10" name="Picture 9">
            <a:extLst>
              <a:ext uri="{FF2B5EF4-FFF2-40B4-BE49-F238E27FC236}">
                <a16:creationId xmlns:a16="http://schemas.microsoft.com/office/drawing/2014/main" id="{25030027-BC1B-9FD0-2844-8A1C347D593A}"/>
              </a:ext>
            </a:extLst>
          </p:cNvPr>
          <p:cNvPicPr>
            <a:picLocks noChangeAspect="1"/>
          </p:cNvPicPr>
          <p:nvPr/>
        </p:nvPicPr>
        <p:blipFill>
          <a:blip r:embed="rId3"/>
          <a:stretch>
            <a:fillRect/>
          </a:stretch>
        </p:blipFill>
        <p:spPr>
          <a:xfrm>
            <a:off x="4421352" y="3435677"/>
            <a:ext cx="2843632" cy="315322"/>
          </a:xfrm>
          <a:prstGeom prst="rect">
            <a:avLst/>
          </a:prstGeom>
          <a:ln>
            <a:solidFill>
              <a:schemeClr val="accent1"/>
            </a:solidFill>
          </a:ln>
        </p:spPr>
      </p:pic>
      <p:sp>
        <p:nvSpPr>
          <p:cNvPr id="15" name="Oval 14">
            <a:extLst>
              <a:ext uri="{FF2B5EF4-FFF2-40B4-BE49-F238E27FC236}">
                <a16:creationId xmlns:a16="http://schemas.microsoft.com/office/drawing/2014/main" id="{F2C6874E-7402-56C9-6B4F-E16264624223}"/>
              </a:ext>
            </a:extLst>
          </p:cNvPr>
          <p:cNvSpPr/>
          <p:nvPr/>
        </p:nvSpPr>
        <p:spPr>
          <a:xfrm>
            <a:off x="5482957" y="2899634"/>
            <a:ext cx="211991" cy="16439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CA0A732-6E5A-D001-C5C3-57F2A1FBA693}"/>
              </a:ext>
            </a:extLst>
          </p:cNvPr>
          <p:cNvCxnSpPr>
            <a:cxnSpLocks/>
          </p:cNvCxnSpPr>
          <p:nvPr/>
        </p:nvCxnSpPr>
        <p:spPr>
          <a:xfrm flipH="1">
            <a:off x="5302335" y="3060720"/>
            <a:ext cx="263695" cy="37495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60FD06C-8223-B1F0-4B2C-4317C882F2EB}"/>
              </a:ext>
            </a:extLst>
          </p:cNvPr>
          <p:cNvSpPr/>
          <p:nvPr/>
        </p:nvSpPr>
        <p:spPr>
          <a:xfrm>
            <a:off x="5939783" y="1681961"/>
            <a:ext cx="428368" cy="207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FA94BB-70A6-7983-ADB8-8A2B35E523CA}"/>
              </a:ext>
            </a:extLst>
          </p:cNvPr>
          <p:cNvSpPr/>
          <p:nvPr/>
        </p:nvSpPr>
        <p:spPr>
          <a:xfrm>
            <a:off x="7627370" y="2849430"/>
            <a:ext cx="428368" cy="207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665398"/>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2AD6CFD4-53DD-0633-EACC-17BBF82A2C86}"/>
              </a:ext>
            </a:extLst>
          </p:cNvPr>
          <p:cNvPicPr>
            <a:picLocks noChangeAspect="1"/>
          </p:cNvPicPr>
          <p:nvPr/>
        </p:nvPicPr>
        <p:blipFill>
          <a:blip r:embed="rId2"/>
          <a:stretch>
            <a:fillRect/>
          </a:stretch>
        </p:blipFill>
        <p:spPr>
          <a:xfrm>
            <a:off x="5057422" y="334406"/>
            <a:ext cx="3629378" cy="2670051"/>
          </a:xfrm>
          <a:prstGeom prst="rect">
            <a:avLst/>
          </a:prstGeom>
        </p:spPr>
      </p:pic>
      <p:pic>
        <p:nvPicPr>
          <p:cNvPr id="11" name="Picture 10">
            <a:extLst>
              <a:ext uri="{FF2B5EF4-FFF2-40B4-BE49-F238E27FC236}">
                <a16:creationId xmlns:a16="http://schemas.microsoft.com/office/drawing/2014/main" id="{915620EA-D412-C6D1-87DE-0ECF7C597B9D}"/>
              </a:ext>
            </a:extLst>
          </p:cNvPr>
          <p:cNvPicPr>
            <a:picLocks noChangeAspect="1"/>
          </p:cNvPicPr>
          <p:nvPr/>
        </p:nvPicPr>
        <p:blipFill>
          <a:blip r:embed="rId3"/>
          <a:stretch>
            <a:fillRect/>
          </a:stretch>
        </p:blipFill>
        <p:spPr>
          <a:xfrm>
            <a:off x="5057422" y="2992910"/>
            <a:ext cx="3629378" cy="864715"/>
          </a:xfrm>
          <a:prstGeom prst="rect">
            <a:avLst/>
          </a:prstGeom>
        </p:spPr>
      </p:pic>
      <p:pic>
        <p:nvPicPr>
          <p:cNvPr id="9" name="Picture 8">
            <a:extLst>
              <a:ext uri="{FF2B5EF4-FFF2-40B4-BE49-F238E27FC236}">
                <a16:creationId xmlns:a16="http://schemas.microsoft.com/office/drawing/2014/main" id="{EBEC06F9-31E3-2922-04B6-E8C81737568D}"/>
              </a:ext>
            </a:extLst>
          </p:cNvPr>
          <p:cNvPicPr>
            <a:picLocks noChangeAspect="1"/>
          </p:cNvPicPr>
          <p:nvPr/>
        </p:nvPicPr>
        <p:blipFill>
          <a:blip r:embed="rId2"/>
          <a:stretch>
            <a:fillRect/>
          </a:stretch>
        </p:blipFill>
        <p:spPr>
          <a:xfrm>
            <a:off x="5057422" y="334406"/>
            <a:ext cx="3629378" cy="2670051"/>
          </a:xfrm>
          <a:prstGeom prst="rect">
            <a:avLst/>
          </a:prstGeom>
        </p:spPr>
      </p:pic>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155032"/>
            <a:ext cx="4419601" cy="3180432"/>
          </a:xfrm>
        </p:spPr>
        <p:txBody>
          <a:bodyPr/>
          <a:lstStyle/>
          <a:p>
            <a:pPr>
              <a:spcAft>
                <a:spcPts val="1200"/>
              </a:spcAft>
            </a:pPr>
            <a:r>
              <a:rPr lang="en-US" sz="1300" dirty="0"/>
              <a:t>This form only becomes visible and available for data entry when </a:t>
            </a:r>
            <a:r>
              <a:rPr lang="en-US" sz="1300" dirty="0" err="1"/>
              <a:t>Brexpiprazole</a:t>
            </a:r>
            <a:r>
              <a:rPr lang="en-US" sz="1300" dirty="0"/>
              <a:t> is selected on the </a:t>
            </a:r>
            <a:r>
              <a:rPr lang="en-US" sz="1300" u="sng" dirty="0"/>
              <a:t>Follow-up Novel Therapy Administration YN</a:t>
            </a:r>
            <a:r>
              <a:rPr lang="en-US" sz="1300" dirty="0"/>
              <a:t> form.</a:t>
            </a:r>
          </a:p>
          <a:p>
            <a:pPr>
              <a:spcAft>
                <a:spcPts val="1200"/>
              </a:spcAft>
            </a:pPr>
            <a:r>
              <a:rPr lang="en-US" sz="1300" dirty="0"/>
              <a:t>Any dose levels </a:t>
            </a:r>
            <a:r>
              <a:rPr lang="en-US" sz="1300" i="1" dirty="0"/>
              <a:t>previously</a:t>
            </a:r>
            <a:r>
              <a:rPr lang="en-US" sz="1300" dirty="0"/>
              <a:t> reported as Ongoing are automatically pulled forward into this form. Update the log line (Ongoing? or Stop Date) for </a:t>
            </a:r>
            <a:r>
              <a:rPr lang="en-US" sz="1300" i="1" dirty="0"/>
              <a:t>each</a:t>
            </a:r>
            <a:r>
              <a:rPr lang="en-US" sz="1300" dirty="0"/>
              <a:t> dose pulled forward. Add a new log line to report any new dose levels.</a:t>
            </a:r>
          </a:p>
          <a:p>
            <a:pPr>
              <a:spcAft>
                <a:spcPts val="1200"/>
              </a:spcAft>
            </a:pPr>
            <a:r>
              <a:rPr lang="en-US" sz="1300" dirty="0"/>
              <a:t>Pay close attention to the Instructions. Report new Dose Levels and changes to Dose Levels. Do not report each </a:t>
            </a:r>
            <a:r>
              <a:rPr lang="en-US" sz="1300" i="1" dirty="0"/>
              <a:t>individual</a:t>
            </a:r>
            <a:r>
              <a:rPr lang="en-US" sz="1300" dirty="0"/>
              <a:t> dose.</a:t>
            </a:r>
          </a:p>
          <a:p>
            <a:pPr>
              <a:spcAft>
                <a:spcPts val="1200"/>
              </a:spcAft>
            </a:pPr>
            <a:r>
              <a:rPr lang="en-US" sz="1300" i="1" dirty="0"/>
              <a:t>Note: </a:t>
            </a:r>
            <a:r>
              <a:rPr lang="en-US" sz="1300" dirty="0"/>
              <a:t>this form is a “portrait log” style. It can be opened by clicking on the header in the log line and closed by clicking on “Complete View”.</a:t>
            </a:r>
          </a:p>
          <a:p>
            <a:endParaRPr lang="en-US" dirty="0"/>
          </a:p>
        </p:txBody>
      </p:sp>
      <p:sp>
        <p:nvSpPr>
          <p:cNvPr id="5" name="Oval 4">
            <a:extLst>
              <a:ext uri="{FF2B5EF4-FFF2-40B4-BE49-F238E27FC236}">
                <a16:creationId xmlns:a16="http://schemas.microsoft.com/office/drawing/2014/main" id="{2B7EA2C4-6D55-3979-A26F-B974A4BDC8BF}"/>
              </a:ext>
            </a:extLst>
          </p:cNvPr>
          <p:cNvSpPr/>
          <p:nvPr/>
        </p:nvSpPr>
        <p:spPr>
          <a:xfrm>
            <a:off x="5892895" y="1563088"/>
            <a:ext cx="561473" cy="18621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24165" y="2624313"/>
            <a:ext cx="2942149" cy="617621"/>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24165" y="879679"/>
            <a:ext cx="3450657" cy="51976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DF155A-50B1-A310-9880-9EFB5701792A}"/>
              </a:ext>
            </a:extLst>
          </p:cNvPr>
          <p:cNvSpPr/>
          <p:nvPr/>
        </p:nvSpPr>
        <p:spPr>
          <a:xfrm>
            <a:off x="5124165" y="1918607"/>
            <a:ext cx="3562635" cy="22113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a:ln>
            <a:solidFill>
              <a:schemeClr val="accent1"/>
            </a:solidFill>
          </a:ln>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3"/>
          <a:stretch>
            <a:fillRect/>
          </a:stretch>
        </p:blipFill>
        <p:spPr>
          <a:xfrm>
            <a:off x="5107492" y="377505"/>
            <a:ext cx="3537364" cy="1735886"/>
          </a:xfrm>
          <a:prstGeom prst="rect">
            <a:avLst/>
          </a:prstGeom>
          <a:ln>
            <a:no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4"/>
          <a:stretch>
            <a:fillRect/>
          </a:stretch>
        </p:blipFill>
        <p:spPr>
          <a:xfrm>
            <a:off x="5105942" y="2098932"/>
            <a:ext cx="3537364" cy="2222074"/>
          </a:xfrm>
          <a:prstGeom prst="rect">
            <a:avLst/>
          </a:prstGeom>
          <a:ln>
            <a:no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
        <p:nvSpPr>
          <p:cNvPr id="2" name="Rectangle: Rounded Corners 1">
            <a:extLst>
              <a:ext uri="{FF2B5EF4-FFF2-40B4-BE49-F238E27FC236}">
                <a16:creationId xmlns:a16="http://schemas.microsoft.com/office/drawing/2014/main" id="{93672787-30DE-E330-B3B9-4FBC46C85D6B}"/>
              </a:ext>
            </a:extLst>
          </p:cNvPr>
          <p:cNvSpPr/>
          <p:nvPr/>
        </p:nvSpPr>
        <p:spPr>
          <a:xfrm>
            <a:off x="562062" y="1971414"/>
            <a:ext cx="2483141" cy="5452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937CC658-207D-C8CC-F56B-FE333C504940}"/>
              </a:ext>
            </a:extLst>
          </p:cNvPr>
          <p:cNvPicPr>
            <a:picLocks noChangeAspect="1"/>
          </p:cNvPicPr>
          <p:nvPr/>
        </p:nvPicPr>
        <p:blipFill>
          <a:blip r:embed="rId2"/>
          <a:stretch>
            <a:fillRect/>
          </a:stretch>
        </p:blipFill>
        <p:spPr>
          <a:xfrm>
            <a:off x="5057420" y="365019"/>
            <a:ext cx="3629379" cy="3406882"/>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1104446"/>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796143"/>
            <a:ext cx="4419601" cy="2539320"/>
          </a:xfrm>
        </p:spPr>
        <p:txBody>
          <a:bodyPr/>
          <a:lstStyle/>
          <a:p>
            <a:pPr>
              <a:spcAft>
                <a:spcPts val="1200"/>
              </a:spcAft>
            </a:pPr>
            <a:r>
              <a:rPr lang="en-US" sz="1800" dirty="0"/>
              <a:t>This form only becomes visible and available for data entry when Donanemab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data collection timepoint as indicated on the corresponding </a:t>
            </a:r>
            <a:r>
              <a:rPr lang="en-US" sz="1800" u="sng" dirty="0"/>
              <a:t>Follow-up Reporting Period and Patient Status</a:t>
            </a:r>
            <a:r>
              <a:rPr lang="en-US" sz="1800" dirty="0"/>
              <a:t> form.</a:t>
            </a:r>
          </a:p>
          <a:p>
            <a:pPr>
              <a:spcAft>
                <a:spcPts val="1200"/>
              </a:spcAft>
            </a:pPr>
            <a:endParaRPr lang="en-US" sz="2000" dirty="0"/>
          </a:p>
        </p:txBody>
      </p:sp>
      <p:sp>
        <p:nvSpPr>
          <p:cNvPr id="5" name="Rectangle: Rounded Corners 4">
            <a:extLst>
              <a:ext uri="{FF2B5EF4-FFF2-40B4-BE49-F238E27FC236}">
                <a16:creationId xmlns:a16="http://schemas.microsoft.com/office/drawing/2014/main" id="{DFC3FFD6-AB6A-21B8-8B63-1FEBFC410431}"/>
              </a:ext>
            </a:extLst>
          </p:cNvPr>
          <p:cNvSpPr/>
          <p:nvPr/>
        </p:nvSpPr>
        <p:spPr>
          <a:xfrm>
            <a:off x="5095056" y="927312"/>
            <a:ext cx="1911329" cy="2002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2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8695095F-30CE-FAB4-404C-3059F15A62DB}"/>
              </a:ext>
            </a:extLst>
          </p:cNvPr>
          <p:cNvSpPr>
            <a:spLocks noGrp="1"/>
          </p:cNvSpPr>
          <p:nvPr>
            <p:ph type="pic" sz="quarter" idx="15"/>
          </p:nvPr>
        </p:nvSpPr>
        <p:spPr>
          <a:xfrm>
            <a:off x="5057422" y="30797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94114"/>
            <a:ext cx="4419601" cy="2441350"/>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pic>
        <p:nvPicPr>
          <p:cNvPr id="2" name="Picture 1">
            <a:extLst>
              <a:ext uri="{FF2B5EF4-FFF2-40B4-BE49-F238E27FC236}">
                <a16:creationId xmlns:a16="http://schemas.microsoft.com/office/drawing/2014/main" id="{DD93AAA7-C590-E0C8-1BCA-4F4C6DC4EA90}"/>
              </a:ext>
            </a:extLst>
          </p:cNvPr>
          <p:cNvPicPr>
            <a:picLocks noChangeAspect="1"/>
          </p:cNvPicPr>
          <p:nvPr/>
        </p:nvPicPr>
        <p:blipFill>
          <a:blip r:embed="rId2"/>
          <a:stretch>
            <a:fillRect/>
          </a:stretch>
        </p:blipFill>
        <p:spPr>
          <a:xfrm>
            <a:off x="5057420" y="365019"/>
            <a:ext cx="3629379" cy="3406882"/>
          </a:xfrm>
          <a:prstGeom prst="rect">
            <a:avLst/>
          </a:prstGeom>
        </p:spPr>
      </p:pic>
      <p:sp>
        <p:nvSpPr>
          <p:cNvPr id="6" name="Star: 5 Points 5">
            <a:extLst>
              <a:ext uri="{FF2B5EF4-FFF2-40B4-BE49-F238E27FC236}">
                <a16:creationId xmlns:a16="http://schemas.microsoft.com/office/drawing/2014/main" id="{CB1BC584-1FF0-9542-D2A5-7D2E3930A3AA}"/>
              </a:ext>
            </a:extLst>
          </p:cNvPr>
          <p:cNvSpPr/>
          <p:nvPr/>
        </p:nvSpPr>
        <p:spPr>
          <a:xfrm>
            <a:off x="4955722" y="2571751"/>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FF9BB16B-38F1-D117-7C29-2D882ED1FE97}"/>
              </a:ext>
            </a:extLst>
          </p:cNvPr>
          <p:cNvSpPr/>
          <p:nvPr/>
        </p:nvSpPr>
        <p:spPr>
          <a:xfrm>
            <a:off x="4955722" y="3382726"/>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E2E6C41-34E8-72E9-C3B9-FCEB6127DE50}"/>
              </a:ext>
            </a:extLst>
          </p:cNvPr>
          <p:cNvSpPr/>
          <p:nvPr/>
        </p:nvSpPr>
        <p:spPr>
          <a:xfrm>
            <a:off x="4955722" y="3062053"/>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A38CAA5-5DBF-6F05-7E1A-8470522A9913}"/>
              </a:ext>
            </a:extLst>
          </p:cNvPr>
          <p:cNvSpPr/>
          <p:nvPr/>
        </p:nvSpPr>
        <p:spPr>
          <a:xfrm>
            <a:off x="5090075" y="1110342"/>
            <a:ext cx="3588560" cy="67195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8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866C9BDE-308C-0ADF-F867-B5CA948F7DC4}"/>
              </a:ext>
            </a:extLst>
          </p:cNvPr>
          <p:cNvSpPr>
            <a:spLocks noGrp="1"/>
          </p:cNvSpPr>
          <p:nvPr>
            <p:ph type="pic" sz="quarter" idx="15"/>
          </p:nvPr>
        </p:nvSpPr>
        <p:spPr>
          <a:xfrm>
            <a:off x="5057420" y="307975"/>
            <a:ext cx="3629378" cy="4027488"/>
          </a:xfrm>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C197D4EB-72E3-EED4-39E6-8DBC69B82EDA}"/>
              </a:ext>
            </a:extLst>
          </p:cNvPr>
          <p:cNvPicPr>
            <a:picLocks noChangeAspect="1"/>
          </p:cNvPicPr>
          <p:nvPr/>
        </p:nvPicPr>
        <p:blipFill>
          <a:blip r:embed="rId2"/>
          <a:stretch>
            <a:fillRect/>
          </a:stretch>
        </p:blipFill>
        <p:spPr>
          <a:xfrm>
            <a:off x="5057420" y="365019"/>
            <a:ext cx="3629379" cy="3406882"/>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94114"/>
            <a:ext cx="4419601" cy="2441350"/>
          </a:xfrm>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See Help Text for clarification on when to use Not Applicable. </a:t>
            </a:r>
            <a:endParaRPr lang="en-US" sz="1600" dirty="0"/>
          </a:p>
          <a:p>
            <a:pPr>
              <a:spcAft>
                <a:spcPts val="1200"/>
              </a:spcAft>
            </a:pPr>
            <a:endParaRPr lang="en-US" sz="2000" dirty="0"/>
          </a:p>
        </p:txBody>
      </p:sp>
      <p:sp>
        <p:nvSpPr>
          <p:cNvPr id="2" name="Oval 1">
            <a:extLst>
              <a:ext uri="{FF2B5EF4-FFF2-40B4-BE49-F238E27FC236}">
                <a16:creationId xmlns:a16="http://schemas.microsoft.com/office/drawing/2014/main" id="{614769A1-0A2C-D4EB-696F-89423E8D0C02}"/>
              </a:ext>
            </a:extLst>
          </p:cNvPr>
          <p:cNvSpPr/>
          <p:nvPr/>
        </p:nvSpPr>
        <p:spPr>
          <a:xfrm>
            <a:off x="5947719" y="1916766"/>
            <a:ext cx="420130" cy="1894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70A1866-DCDC-D0BF-55B4-6A1E1B60D631}"/>
              </a:ext>
            </a:extLst>
          </p:cNvPr>
          <p:cNvSpPr/>
          <p:nvPr/>
        </p:nvSpPr>
        <p:spPr>
          <a:xfrm>
            <a:off x="5502876" y="3151125"/>
            <a:ext cx="238897" cy="2388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3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44334" y="2042038"/>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1"/>
            <a:ext cx="8298612" cy="949501"/>
          </a:xfrm>
        </p:spPr>
        <p:txBody>
          <a:bodyPr/>
          <a:lstStyle/>
          <a:p>
            <a:r>
              <a:rPr lang="en-US" sz="1600" dirty="0"/>
              <a:t>Enter a log line for </a:t>
            </a:r>
            <a:r>
              <a:rPr lang="en-US" sz="1600" i="1" dirty="0"/>
              <a:t>each</a:t>
            </a:r>
            <a:r>
              <a:rPr lang="en-US" sz="1600" dirty="0"/>
              <a:t> image submitted.</a:t>
            </a:r>
          </a:p>
          <a:p>
            <a:r>
              <a:rPr lang="en-US" sz="1600" dirty="0"/>
              <a:t>If the modality is MRI, select Not Applicable for Type of PET Performed.</a:t>
            </a:r>
          </a:p>
          <a:p>
            <a:r>
              <a:rPr lang="en-US" sz="1600"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042038"/>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498850"/>
            <a:ext cx="2338501" cy="671062"/>
          </a:xfrm>
          <a:prstGeom prst="rect">
            <a:avLst/>
          </a:prstGeom>
        </p:spPr>
      </p:pic>
      <p:cxnSp>
        <p:nvCxnSpPr>
          <p:cNvPr id="8" name="Straight Connector 7">
            <a:extLst>
              <a:ext uri="{FF2B5EF4-FFF2-40B4-BE49-F238E27FC236}">
                <a16:creationId xmlns:a16="http://schemas.microsoft.com/office/drawing/2014/main" id="{5A0C9983-0D17-720A-3E84-076678851640}"/>
              </a:ext>
            </a:extLst>
          </p:cNvPr>
          <p:cNvCxnSpPr/>
          <p:nvPr/>
        </p:nvCxnSpPr>
        <p:spPr>
          <a:xfrm>
            <a:off x="3608173" y="3847070"/>
            <a:ext cx="52722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556C9F-89B1-8746-C802-66B8B7411C63}"/>
              </a:ext>
            </a:extLst>
          </p:cNvPr>
          <p:cNvCxnSpPr/>
          <p:nvPr/>
        </p:nvCxnSpPr>
        <p:spPr>
          <a:xfrm>
            <a:off x="7661189" y="3352800"/>
            <a:ext cx="24713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lnSpc>
                <a:spcPct val="115000"/>
              </a:lnSpc>
              <a:spcAft>
                <a:spcPts val="0"/>
              </a:spcAft>
            </a:pPr>
            <a:r>
              <a:rPr lang="en-US" sz="1700" dirty="0"/>
              <a:t>Imaging is an important part of ALZ-NET. Please report each image performed and submit both imaging and reports to TRIAD. </a:t>
            </a:r>
            <a:r>
              <a:rPr lang="en-US" sz="1700" kern="100" dirty="0">
                <a:ea typeface="Aptos" panose="020B0004020202020204" pitchFamily="34" charset="0"/>
                <a:cs typeface="Times New Roman" panose="02020603050405020304" pitchFamily="18" charset="0"/>
              </a:rPr>
              <a:t>When queried for image submission, respond with why the image was not submitted (e.g., site does not have access to TRIAD, site can submit reports only, etc.).</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57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BFA8B5-39D5-08CB-790D-91B270D28EE6}"/>
              </a:ext>
            </a:extLst>
          </p:cNvPr>
          <p:cNvPicPr>
            <a:picLocks noChangeAspect="1"/>
          </p:cNvPicPr>
          <p:nvPr/>
        </p:nvPicPr>
        <p:blipFill>
          <a:blip r:embed="rId2"/>
          <a:stretch>
            <a:fillRect/>
          </a:stretch>
        </p:blipFill>
        <p:spPr>
          <a:xfrm>
            <a:off x="6912813" y="2550398"/>
            <a:ext cx="1157486" cy="1937712"/>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sp>
        <p:nvSpPr>
          <p:cNvPr id="8" name="Rectangle: Rounded Corners 7">
            <a:extLst>
              <a:ext uri="{FF2B5EF4-FFF2-40B4-BE49-F238E27FC236}">
                <a16:creationId xmlns:a16="http://schemas.microsoft.com/office/drawing/2014/main" id="{BDE6F90E-C1C8-A222-6505-2E70BE5B960A}"/>
              </a:ext>
            </a:extLst>
          </p:cNvPr>
          <p:cNvSpPr/>
          <p:nvPr/>
        </p:nvSpPr>
        <p:spPr>
          <a:xfrm>
            <a:off x="6929591" y="3842158"/>
            <a:ext cx="1165785" cy="64595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735102"/>
      </p:ext>
    </p:extLst>
  </p:cSld>
  <p:clrMapOvr>
    <a:masterClrMapping/>
  </p:clrMapOvr>
  <mc:AlternateContent xmlns:mc="http://schemas.openxmlformats.org/markup-compatibility/2006" xmlns:p14="http://schemas.microsoft.com/office/powerpoint/2010/main">
    <mc:Choice Requires="p14">
      <p:transition spd="med" p14:dur="700" advTm="18790">
        <p:fade/>
      </p:transition>
    </mc:Choice>
    <mc:Fallback xmlns="">
      <p:transition spd="med" advTm="1879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64CA5F1-F8DE-B9DF-A7F3-10A0913F0CED}"/>
              </a:ext>
            </a:extLst>
          </p:cNvPr>
          <p:cNvPicPr>
            <a:picLocks noChangeAspect="1"/>
          </p:cNvPicPr>
          <p:nvPr/>
        </p:nvPicPr>
        <p:blipFill>
          <a:blip r:embed="rId2"/>
          <a:stretch>
            <a:fillRect/>
          </a:stretch>
        </p:blipFill>
        <p:spPr>
          <a:xfrm>
            <a:off x="2819557" y="1238758"/>
            <a:ext cx="1699298" cy="2844743"/>
          </a:xfrm>
          <a:prstGeom prst="rect">
            <a:avLst/>
          </a:prstGeom>
          <a:ln>
            <a:solidFill>
              <a:schemeClr val="accent1"/>
            </a:solidFill>
          </a:ln>
        </p:spPr>
      </p:pic>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Patient Level folders</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6"/>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8"/>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8"/>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72AD8F6-34F0-4984-145C-80C1F7ECFA60}"/>
                  </a:ext>
                </a:extLst>
              </p14:cNvPr>
              <p14:cNvContentPartPr/>
              <p14:nvPr/>
            </p14:nvContentPartPr>
            <p14:xfrm>
              <a:off x="1190085" y="2070190"/>
              <a:ext cx="783360" cy="8640"/>
            </p14:xfrm>
          </p:contentPart>
        </mc:Choice>
        <mc:Fallback xmlns="">
          <p:pic>
            <p:nvPicPr>
              <p:cNvPr id="11" name="Ink 10">
                <a:extLst>
                  <a:ext uri="{FF2B5EF4-FFF2-40B4-BE49-F238E27FC236}">
                    <a16:creationId xmlns:a16="http://schemas.microsoft.com/office/drawing/2014/main" id="{772AD8F6-34F0-4984-145C-80C1F7ECFA60}"/>
                  </a:ext>
                </a:extLst>
              </p:cNvPr>
              <p:cNvPicPr/>
              <p:nvPr/>
            </p:nvPicPr>
            <p:blipFill>
              <a:blip r:embed="rId11"/>
              <a:stretch>
                <a:fillRect/>
              </a:stretch>
            </p:blipFill>
            <p:spPr>
              <a:xfrm>
                <a:off x="1136060" y="1962190"/>
                <a:ext cx="891049"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1AC0E2C-7979-6680-314C-3AEE853ACA32}"/>
                  </a:ext>
                </a:extLst>
              </p14:cNvPr>
              <p14:cNvContentPartPr/>
              <p14:nvPr/>
            </p14:nvContentPartPr>
            <p14:xfrm>
              <a:off x="3939653" y="2239210"/>
              <a:ext cx="44188273" cy="847240"/>
            </p14:xfrm>
          </p:contentPart>
        </mc:Choice>
        <mc:Fallback xmlns="">
          <p:pic>
            <p:nvPicPr>
              <p:cNvPr id="13" name="Ink 12">
                <a:extLst>
                  <a:ext uri="{FF2B5EF4-FFF2-40B4-BE49-F238E27FC236}">
                    <a16:creationId xmlns:a16="http://schemas.microsoft.com/office/drawing/2014/main" id="{01AC0E2C-7979-6680-314C-3AEE853ACA32}"/>
                  </a:ext>
                </a:extLst>
              </p:cNvPr>
              <p:cNvPicPr/>
              <p:nvPr/>
            </p:nvPicPr>
            <p:blipFill>
              <a:blip r:embed="rId13"/>
              <a:stretch>
                <a:fillRect/>
              </a:stretch>
            </p:blipFill>
            <p:spPr>
              <a:xfrm>
                <a:off x="3885630" y="2128796"/>
                <a:ext cx="44295958" cy="106769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7659586-5008-B49D-2241-149DEB241878}"/>
                  </a:ext>
                </a:extLst>
              </p14:cNvPr>
              <p14:cNvContentPartPr/>
              <p14:nvPr/>
            </p14:nvContentPartPr>
            <p14:xfrm>
              <a:off x="1172805" y="2401030"/>
              <a:ext cx="882720" cy="14760"/>
            </p14:xfrm>
          </p:contentPart>
        </mc:Choice>
        <mc:Fallback xmlns="">
          <p:pic>
            <p:nvPicPr>
              <p:cNvPr id="14" name="Ink 13">
                <a:extLst>
                  <a:ext uri="{FF2B5EF4-FFF2-40B4-BE49-F238E27FC236}">
                    <a16:creationId xmlns:a16="http://schemas.microsoft.com/office/drawing/2014/main" id="{77659586-5008-B49D-2241-149DEB241878}"/>
                  </a:ext>
                </a:extLst>
              </p:cNvPr>
              <p:cNvPicPr/>
              <p:nvPr/>
            </p:nvPicPr>
            <p:blipFill>
              <a:blip r:embed="rId15"/>
              <a:stretch>
                <a:fillRect/>
              </a:stretch>
            </p:blipFill>
            <p:spPr>
              <a:xfrm>
                <a:off x="1118805" y="2293030"/>
                <a:ext cx="990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9698F72-BBF2-D462-D685-E8CAD044310D}"/>
                  </a:ext>
                </a:extLst>
              </p14:cNvPr>
              <p14:cNvContentPartPr/>
              <p14:nvPr/>
            </p14:nvContentPartPr>
            <p14:xfrm>
              <a:off x="1155885" y="2518750"/>
              <a:ext cx="829800" cy="284760"/>
            </p14:xfrm>
          </p:contentPart>
        </mc:Choice>
        <mc:Fallback xmlns="">
          <p:pic>
            <p:nvPicPr>
              <p:cNvPr id="17" name="Ink 16">
                <a:extLst>
                  <a:ext uri="{FF2B5EF4-FFF2-40B4-BE49-F238E27FC236}">
                    <a16:creationId xmlns:a16="http://schemas.microsoft.com/office/drawing/2014/main" id="{79698F72-BBF2-D462-D685-E8CAD044310D}"/>
                  </a:ext>
                </a:extLst>
              </p:cNvPr>
              <p:cNvPicPr/>
              <p:nvPr/>
            </p:nvPicPr>
            <p:blipFill>
              <a:blip r:embed="rId17"/>
              <a:stretch>
                <a:fillRect/>
              </a:stretch>
            </p:blipFill>
            <p:spPr>
              <a:xfrm>
                <a:off x="1101862" y="2409367"/>
                <a:ext cx="937487" cy="50316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D71E423-18AF-E38F-ECC5-FED409ED95C3}"/>
                  </a:ext>
                </a:extLst>
              </p14:cNvPr>
              <p14:cNvContentPartPr/>
              <p14:nvPr/>
            </p14:nvContentPartPr>
            <p14:xfrm>
              <a:off x="1008238" y="2609420"/>
              <a:ext cx="1032887" cy="440130"/>
            </p14:xfrm>
          </p:contentPart>
        </mc:Choice>
        <mc:Fallback xmlns="">
          <p:pic>
            <p:nvPicPr>
              <p:cNvPr id="18" name="Ink 17">
                <a:extLst>
                  <a:ext uri="{FF2B5EF4-FFF2-40B4-BE49-F238E27FC236}">
                    <a16:creationId xmlns:a16="http://schemas.microsoft.com/office/drawing/2014/main" id="{5D71E423-18AF-E38F-ECC5-FED409ED95C3}"/>
                  </a:ext>
                </a:extLst>
              </p:cNvPr>
              <p:cNvPicPr/>
              <p:nvPr/>
            </p:nvPicPr>
            <p:blipFill>
              <a:blip r:embed="rId19"/>
              <a:stretch>
                <a:fillRect/>
              </a:stretch>
            </p:blipFill>
            <p:spPr>
              <a:xfrm>
                <a:off x="954236" y="2500746"/>
                <a:ext cx="1140532" cy="65711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8930EDF-FE92-CC44-5070-AA92061368CA}"/>
                  </a:ext>
                </a:extLst>
              </p14:cNvPr>
              <p14:cNvContentPartPr/>
              <p14:nvPr/>
            </p14:nvContentPartPr>
            <p14:xfrm>
              <a:off x="1665872" y="3079070"/>
              <a:ext cx="374400" cy="360"/>
            </p14:xfrm>
          </p:contentPart>
        </mc:Choice>
        <mc:Fallback xmlns="">
          <p:pic>
            <p:nvPicPr>
              <p:cNvPr id="19" name="Ink 18">
                <a:extLst>
                  <a:ext uri="{FF2B5EF4-FFF2-40B4-BE49-F238E27FC236}">
                    <a16:creationId xmlns:a16="http://schemas.microsoft.com/office/drawing/2014/main" id="{18930EDF-FE92-CC44-5070-AA92061368CA}"/>
                  </a:ext>
                </a:extLst>
              </p:cNvPr>
              <p:cNvPicPr/>
              <p:nvPr/>
            </p:nvPicPr>
            <p:blipFill>
              <a:blip r:embed="rId21"/>
              <a:stretch>
                <a:fillRect/>
              </a:stretch>
            </p:blipFill>
            <p:spPr>
              <a:xfrm>
                <a:off x="1611872" y="2971070"/>
                <a:ext cx="48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4ECA648-BA32-5358-E3DB-E27114927945}"/>
                  </a:ext>
                </a:extLst>
              </p14:cNvPr>
              <p14:cNvContentPartPr/>
              <p14:nvPr/>
            </p14:nvContentPartPr>
            <p14:xfrm>
              <a:off x="1190085" y="2803510"/>
              <a:ext cx="676800" cy="360"/>
            </p14:xfrm>
          </p:contentPart>
        </mc:Choice>
        <mc:Fallback xmlns="">
          <p:pic>
            <p:nvPicPr>
              <p:cNvPr id="20" name="Ink 19">
                <a:extLst>
                  <a:ext uri="{FF2B5EF4-FFF2-40B4-BE49-F238E27FC236}">
                    <a16:creationId xmlns:a16="http://schemas.microsoft.com/office/drawing/2014/main" id="{E4ECA648-BA32-5358-E3DB-E27114927945}"/>
                  </a:ext>
                </a:extLst>
              </p:cNvPr>
              <p:cNvPicPr/>
              <p:nvPr/>
            </p:nvPicPr>
            <p:blipFill>
              <a:blip r:embed="rId23"/>
              <a:stretch>
                <a:fillRect/>
              </a:stretch>
            </p:blipFill>
            <p:spPr>
              <a:xfrm>
                <a:off x="1136085" y="2695510"/>
                <a:ext cx="784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012C98F7-6F8B-C3DA-4F94-DA368BA2E2F0}"/>
                  </a:ext>
                </a:extLst>
              </p14:cNvPr>
              <p14:cNvContentPartPr/>
              <p14:nvPr/>
            </p14:nvContentPartPr>
            <p14:xfrm>
              <a:off x="1190085" y="2967310"/>
              <a:ext cx="676800" cy="360"/>
            </p14:xfrm>
          </p:contentPart>
        </mc:Choice>
        <mc:Fallback xmlns="">
          <p:pic>
            <p:nvPicPr>
              <p:cNvPr id="21" name="Ink 20">
                <a:extLst>
                  <a:ext uri="{FF2B5EF4-FFF2-40B4-BE49-F238E27FC236}">
                    <a16:creationId xmlns:a16="http://schemas.microsoft.com/office/drawing/2014/main" id="{012C98F7-6F8B-C3DA-4F94-DA368BA2E2F0}"/>
                  </a:ext>
                </a:extLst>
              </p:cNvPr>
              <p:cNvPicPr/>
              <p:nvPr/>
            </p:nvPicPr>
            <p:blipFill>
              <a:blip r:embed="rId23"/>
              <a:stretch>
                <a:fillRect/>
              </a:stretch>
            </p:blipFill>
            <p:spPr>
              <a:xfrm>
                <a:off x="1136085" y="2859310"/>
                <a:ext cx="784440" cy="216000"/>
              </a:xfrm>
              <a:prstGeom prst="rect">
                <a:avLst/>
              </a:prstGeom>
            </p:spPr>
          </p:pic>
        </mc:Fallback>
      </mc:AlternateContent>
      <p:sp>
        <p:nvSpPr>
          <p:cNvPr id="10" name="TextBox 9">
            <a:extLst>
              <a:ext uri="{FF2B5EF4-FFF2-40B4-BE49-F238E27FC236}">
                <a16:creationId xmlns:a16="http://schemas.microsoft.com/office/drawing/2014/main" id="{631B8B51-517C-63EA-D709-34747B2698C9}"/>
              </a:ext>
            </a:extLst>
          </p:cNvPr>
          <p:cNvSpPr txBox="1"/>
          <p:nvPr/>
        </p:nvSpPr>
        <p:spPr>
          <a:xfrm>
            <a:off x="4785765" y="1699619"/>
            <a:ext cx="2692363" cy="1569660"/>
          </a:xfrm>
          <a:prstGeom prst="rect">
            <a:avLst/>
          </a:prstGeom>
          <a:noFill/>
        </p:spPr>
        <p:txBody>
          <a:bodyPr wrap="square" rtlCol="0">
            <a:spAutoFit/>
          </a:bodyPr>
          <a:lstStyle/>
          <a:p>
            <a:r>
              <a:rPr lang="en-US" sz="2400" b="1" dirty="0">
                <a:solidFill>
                  <a:schemeClr val="accent1"/>
                </a:solidFill>
              </a:rPr>
              <a:t>Each patient level folder has a single form within it</a:t>
            </a:r>
            <a:r>
              <a:rPr lang="en-US" b="1" dirty="0">
                <a:solidFill>
                  <a:schemeClr val="accent1"/>
                </a:solidFill>
              </a:rPr>
              <a:t>.</a:t>
            </a:r>
            <a:endParaRPr lang="en-US" b="1" dirty="0"/>
          </a:p>
        </p:txBody>
      </p:sp>
      <p:sp>
        <p:nvSpPr>
          <p:cNvPr id="12" name="Rectangle: Rounded Corners 11">
            <a:extLst>
              <a:ext uri="{FF2B5EF4-FFF2-40B4-BE49-F238E27FC236}">
                <a16:creationId xmlns:a16="http://schemas.microsoft.com/office/drawing/2014/main" id="{7D01677B-2616-620F-3CA4-0E8C22000396}"/>
              </a:ext>
            </a:extLst>
          </p:cNvPr>
          <p:cNvSpPr/>
          <p:nvPr/>
        </p:nvSpPr>
        <p:spPr>
          <a:xfrm>
            <a:off x="2872466" y="3125869"/>
            <a:ext cx="1646389" cy="9390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323171"/>
      </p:ext>
    </p:extLst>
  </p:cSld>
  <p:clrMapOvr>
    <a:masterClrMapping/>
  </p:clrMapOvr>
  <mc:AlternateContent xmlns:mc="http://schemas.openxmlformats.org/markup-compatibility/2006" xmlns:p14="http://schemas.microsoft.com/office/powerpoint/2010/main">
    <mc:Choice Requires="p14">
      <p:transition spd="med" p14:dur="700" advTm="5833">
        <p:fade/>
      </p:transition>
    </mc:Choice>
    <mc:Fallback xmlns="">
      <p:transition spd="med" advTm="5833">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457199" y="2750050"/>
            <a:ext cx="8229601" cy="158541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Diagnostic Testing</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a:xfrm>
            <a:off x="457199" y="1529013"/>
            <a:ext cx="8229601" cy="1214293"/>
          </a:xfrm>
        </p:spPr>
        <p:txBody>
          <a:bodyPr/>
          <a:lstStyle/>
          <a:p>
            <a:pPr>
              <a:spcAft>
                <a:spcPts val="1200"/>
              </a:spcAft>
            </a:pPr>
            <a:r>
              <a:rPr lang="en-US" sz="1800" dirty="0"/>
              <a:t>Add and complete a log line for each diagnostic test to be reported.</a:t>
            </a:r>
          </a:p>
          <a:p>
            <a:pPr>
              <a:spcAft>
                <a:spcPts val="1200"/>
              </a:spcAft>
            </a:pPr>
            <a:endParaRPr lang="en-US" sz="1800" dirty="0"/>
          </a:p>
        </p:txBody>
      </p:sp>
      <p:pic>
        <p:nvPicPr>
          <p:cNvPr id="11" name="Picture 10">
            <a:extLst>
              <a:ext uri="{FF2B5EF4-FFF2-40B4-BE49-F238E27FC236}">
                <a16:creationId xmlns:a16="http://schemas.microsoft.com/office/drawing/2014/main" id="{5C7A6ADE-F1AD-046D-3569-E89EEB4B4419}"/>
              </a:ext>
            </a:extLst>
          </p:cNvPr>
          <p:cNvPicPr>
            <a:picLocks noChangeAspect="1"/>
          </p:cNvPicPr>
          <p:nvPr/>
        </p:nvPicPr>
        <p:blipFill>
          <a:blip r:embed="rId2"/>
          <a:stretch>
            <a:fillRect/>
          </a:stretch>
        </p:blipFill>
        <p:spPr>
          <a:xfrm>
            <a:off x="457198" y="2750050"/>
            <a:ext cx="8229601" cy="1694047"/>
          </a:xfrm>
          <a:prstGeom prst="rect">
            <a:avLst/>
          </a:prstGeom>
        </p:spPr>
      </p:pic>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3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AD95AC-F136-6306-820B-84DB763968E1}"/>
              </a:ext>
            </a:extLst>
          </p:cNvPr>
          <p:cNvPicPr>
            <a:picLocks noChangeAspect="1"/>
          </p:cNvPicPr>
          <p:nvPr/>
        </p:nvPicPr>
        <p:blipFill>
          <a:blip r:embed="rId2"/>
          <a:stretch>
            <a:fillRect/>
          </a:stretch>
        </p:blipFill>
        <p:spPr>
          <a:xfrm>
            <a:off x="2609071" y="2571750"/>
            <a:ext cx="1157486" cy="1937712"/>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p:txBody>
          <a:bodyPr/>
          <a:lstStyle/>
          <a:p>
            <a:r>
              <a:rPr lang="en-US" dirty="0"/>
              <a:t>Enrollment Forms folder</a:t>
            </a:r>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p:txBody>
          <a:bodyPr/>
          <a:lstStyle/>
          <a:p>
            <a:r>
              <a:rPr lang="en-US" dirty="0"/>
              <a:t>Baseline folder</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p:txBody>
          <a:bodyPr/>
          <a:lstStyle/>
          <a:p>
            <a:r>
              <a:rPr lang="en-US" dirty="0"/>
              <a:t>Follow-up folder</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p:txBody>
          <a:bodyPr/>
          <a:lstStyle/>
          <a:p>
            <a:r>
              <a:rPr lang="en-US" dirty="0"/>
              <a:t>Patient Level folders</a:t>
            </a:r>
          </a:p>
        </p:txBody>
      </p:sp>
      <p:sp>
        <p:nvSpPr>
          <p:cNvPr id="10" name="Rectangle: Rounded Corners 9">
            <a:extLst>
              <a:ext uri="{FF2B5EF4-FFF2-40B4-BE49-F238E27FC236}">
                <a16:creationId xmlns:a16="http://schemas.microsoft.com/office/drawing/2014/main" id="{281C5247-6269-EEB9-FD95-EB55B2225511}"/>
              </a:ext>
            </a:extLst>
          </p:cNvPr>
          <p:cNvSpPr/>
          <p:nvPr/>
        </p:nvSpPr>
        <p:spPr>
          <a:xfrm>
            <a:off x="2617460" y="2869035"/>
            <a:ext cx="620690" cy="1510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0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F4A6-49CE-4B6C-82A3-CAB22A8C8AC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520638-A6D0-F9A0-67CB-84979034F185}"/>
              </a:ext>
            </a:extLst>
          </p:cNvPr>
          <p:cNvSpPr>
            <a:spLocks noGrp="1"/>
          </p:cNvSpPr>
          <p:nvPr>
            <p:ph type="pic" sz="quarter" idx="15"/>
          </p:nvPr>
        </p:nvSpPr>
        <p:spPr/>
        <p:txBody>
          <a:bodyPr/>
          <a:lstStyle/>
          <a:p>
            <a:endParaRPr lang="en-US"/>
          </a:p>
        </p:txBody>
      </p:sp>
      <p:pic>
        <p:nvPicPr>
          <p:cNvPr id="8" name="Picture 7">
            <a:extLst>
              <a:ext uri="{FF2B5EF4-FFF2-40B4-BE49-F238E27FC236}">
                <a16:creationId xmlns:a16="http://schemas.microsoft.com/office/drawing/2014/main" id="{DA9AE374-E40A-A6C1-9583-DEB0EE06390D}"/>
              </a:ext>
            </a:extLst>
          </p:cNvPr>
          <p:cNvPicPr>
            <a:picLocks noChangeAspect="1"/>
          </p:cNvPicPr>
          <p:nvPr/>
        </p:nvPicPr>
        <p:blipFill>
          <a:blip r:embed="rId2"/>
          <a:stretch>
            <a:fillRect/>
          </a:stretch>
        </p:blipFill>
        <p:spPr>
          <a:xfrm>
            <a:off x="5057422" y="307975"/>
            <a:ext cx="3629378" cy="2124982"/>
          </a:xfrm>
          <a:prstGeom prst="rect">
            <a:avLst/>
          </a:prstGeom>
        </p:spPr>
      </p:pic>
      <p:pic>
        <p:nvPicPr>
          <p:cNvPr id="10" name="Picture 9">
            <a:extLst>
              <a:ext uri="{FF2B5EF4-FFF2-40B4-BE49-F238E27FC236}">
                <a16:creationId xmlns:a16="http://schemas.microsoft.com/office/drawing/2014/main" id="{63D8E6F1-FE7A-8009-7E04-3B9EA282597A}"/>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3" name="Text Placeholder 2">
            <a:extLst>
              <a:ext uri="{FF2B5EF4-FFF2-40B4-BE49-F238E27FC236}">
                <a16:creationId xmlns:a16="http://schemas.microsoft.com/office/drawing/2014/main" id="{83AF36BB-86D7-3C78-DDA3-9D4B4E681F09}"/>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AD5DEC3-FB8D-2496-E155-B622A7ED1EFD}"/>
              </a:ext>
            </a:extLst>
          </p:cNvPr>
          <p:cNvSpPr>
            <a:spLocks noGrp="1"/>
          </p:cNvSpPr>
          <p:nvPr>
            <p:ph type="body" sz="quarter" idx="14"/>
          </p:nvPr>
        </p:nvSpPr>
        <p:spPr/>
        <p:txBody>
          <a:bodyPr/>
          <a:lstStyle/>
          <a:p>
            <a:pPr>
              <a:spcAft>
                <a:spcPts val="1200"/>
              </a:spcAft>
            </a:pPr>
            <a:r>
              <a:rPr lang="en-US" sz="1800" dirty="0"/>
              <a:t>Pay close attention to the Instructions.</a:t>
            </a:r>
          </a:p>
          <a:p>
            <a:pPr>
              <a:spcAft>
                <a:spcPts val="1200"/>
              </a:spcAft>
            </a:pPr>
            <a:r>
              <a:rPr lang="en-US" sz="1800" dirty="0"/>
              <a:t>Always complete this form </a:t>
            </a:r>
            <a:r>
              <a:rPr lang="en-US" sz="1800" i="1" dirty="0"/>
              <a:t>after </a:t>
            </a:r>
            <a:r>
              <a:rPr lang="en-US" sz="1800" dirty="0"/>
              <a:t>completing the </a:t>
            </a:r>
            <a:r>
              <a:rPr lang="en-US" sz="1800" u="sng" dirty="0"/>
              <a:t>Medical History</a:t>
            </a:r>
            <a:r>
              <a:rPr lang="en-US" sz="1800" dirty="0"/>
              <a:t>, </a:t>
            </a:r>
            <a:r>
              <a:rPr lang="en-US" sz="1800" u="sng" dirty="0"/>
              <a:t>Clinical Events</a:t>
            </a:r>
            <a:r>
              <a:rPr lang="en-US" sz="1800" dirty="0"/>
              <a:t>, </a:t>
            </a:r>
            <a:r>
              <a:rPr lang="en-US" sz="1800" u="sng" dirty="0"/>
              <a:t>Adverse Events</a:t>
            </a:r>
            <a:r>
              <a:rPr lang="en-US" sz="1800" dirty="0"/>
              <a:t>, and/or </a:t>
            </a:r>
            <a:r>
              <a:rPr lang="en-US" sz="1800" u="sng" dirty="0"/>
              <a:t>ARIA Adverse Events</a:t>
            </a:r>
            <a:r>
              <a:rPr lang="en-US" sz="1800" dirty="0"/>
              <a:t> forms.</a:t>
            </a:r>
          </a:p>
          <a:p>
            <a:pPr>
              <a:spcAft>
                <a:spcPts val="1200"/>
              </a:spcAft>
            </a:pPr>
            <a:r>
              <a:rPr lang="en-US" sz="1800" dirty="0"/>
              <a:t>After entering the Indication, hit Save. Then select the appropriate condition for which the medication is used.</a:t>
            </a:r>
          </a:p>
        </p:txBody>
      </p:sp>
      <p:cxnSp>
        <p:nvCxnSpPr>
          <p:cNvPr id="7" name="Connector: Elbow 6">
            <a:extLst>
              <a:ext uri="{FF2B5EF4-FFF2-40B4-BE49-F238E27FC236}">
                <a16:creationId xmlns:a16="http://schemas.microsoft.com/office/drawing/2014/main" id="{3BD330B8-E6E8-28D7-6B47-82309DAE4A4F}"/>
              </a:ext>
            </a:extLst>
          </p:cNvPr>
          <p:cNvCxnSpPr>
            <a:cxnSpLocks/>
          </p:cNvCxnSpPr>
          <p:nvPr/>
        </p:nvCxnSpPr>
        <p:spPr>
          <a:xfrm rot="16200000" flipH="1">
            <a:off x="7475371" y="3398755"/>
            <a:ext cx="398115" cy="37555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833D104-C0DB-B71E-7CF3-267F53780131}"/>
              </a:ext>
            </a:extLst>
          </p:cNvPr>
          <p:cNvSpPr/>
          <p:nvPr/>
        </p:nvSpPr>
        <p:spPr>
          <a:xfrm>
            <a:off x="5134422" y="548153"/>
            <a:ext cx="3540017" cy="66462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6AA3E4-4B19-F772-4C64-FF3A089FD252}"/>
              </a:ext>
            </a:extLst>
          </p:cNvPr>
          <p:cNvPicPr>
            <a:picLocks noChangeAspect="1"/>
          </p:cNvPicPr>
          <p:nvPr/>
        </p:nvPicPr>
        <p:blipFill>
          <a:blip r:embed="rId4"/>
          <a:stretch>
            <a:fillRect/>
          </a:stretch>
        </p:blipFill>
        <p:spPr>
          <a:xfrm>
            <a:off x="5057420" y="2432957"/>
            <a:ext cx="3629379" cy="693964"/>
          </a:xfrm>
          <a:prstGeom prst="rect">
            <a:avLst/>
          </a:prstGeom>
        </p:spPr>
      </p:pic>
      <p:sp>
        <p:nvSpPr>
          <p:cNvPr id="14" name="Rectangle: Rounded Corners 13">
            <a:extLst>
              <a:ext uri="{FF2B5EF4-FFF2-40B4-BE49-F238E27FC236}">
                <a16:creationId xmlns:a16="http://schemas.microsoft.com/office/drawing/2014/main" id="{E89965AF-0EA5-A33D-99C0-73B26766ADB2}"/>
              </a:ext>
            </a:extLst>
          </p:cNvPr>
          <p:cNvSpPr/>
          <p:nvPr/>
        </p:nvSpPr>
        <p:spPr>
          <a:xfrm>
            <a:off x="6662060" y="3265714"/>
            <a:ext cx="824587" cy="2449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355270"/>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C6E3F-EAF3-C091-9915-CECCD0DD48AF}"/>
              </a:ext>
            </a:extLst>
          </p:cNvPr>
          <p:cNvPicPr>
            <a:picLocks noChangeAspect="1"/>
          </p:cNvPicPr>
          <p:nvPr/>
        </p:nvPicPr>
        <p:blipFill>
          <a:blip r:embed="rId2"/>
          <a:stretch>
            <a:fillRect/>
          </a:stretch>
        </p:blipFill>
        <p:spPr>
          <a:xfrm>
            <a:off x="5057420" y="2432957"/>
            <a:ext cx="3629379" cy="693964"/>
          </a:xfrm>
          <a:prstGeom prst="rect">
            <a:avLst/>
          </a:prstGeom>
        </p:spPr>
      </p:pic>
      <p:pic>
        <p:nvPicPr>
          <p:cNvPr id="9" name="Picture 8">
            <a:extLst>
              <a:ext uri="{FF2B5EF4-FFF2-40B4-BE49-F238E27FC236}">
                <a16:creationId xmlns:a16="http://schemas.microsoft.com/office/drawing/2014/main" id="{7F68B299-9671-13D0-6463-354ABFCBF324}"/>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2" name="Picture Placeholder 1">
            <a:extLst>
              <a:ext uri="{FF2B5EF4-FFF2-40B4-BE49-F238E27FC236}">
                <a16:creationId xmlns:a16="http://schemas.microsoft.com/office/drawing/2014/main" id="{8668DBC0-DED2-5CDC-3FF1-CE127A368AC8}"/>
              </a:ext>
            </a:extLst>
          </p:cNvPr>
          <p:cNvSpPr>
            <a:spLocks noGrp="1"/>
          </p:cNvSpPr>
          <p:nvPr>
            <p:ph type="pic" sz="quarter" idx="15"/>
          </p:nvPr>
        </p:nvSpPr>
        <p:spPr/>
        <p:txBody>
          <a:bodyPr/>
          <a:lstStyle/>
          <a:p>
            <a:endParaRPr lang="en-US" dirty="0"/>
          </a:p>
        </p:txBody>
      </p:sp>
      <p:sp>
        <p:nvSpPr>
          <p:cNvPr id="3" name="Text Placeholder 2">
            <a:extLst>
              <a:ext uri="{FF2B5EF4-FFF2-40B4-BE49-F238E27FC236}">
                <a16:creationId xmlns:a16="http://schemas.microsoft.com/office/drawing/2014/main" id="{4A845430-F0FE-6E3F-B09F-A108422DB05A}"/>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6E0027F8-B9AA-E412-BE2E-97A70B83F744}"/>
              </a:ext>
            </a:extLst>
          </p:cNvPr>
          <p:cNvSpPr>
            <a:spLocks noGrp="1"/>
          </p:cNvSpPr>
          <p:nvPr>
            <p:ph type="body" sz="quarter" idx="14"/>
          </p:nvPr>
        </p:nvSpPr>
        <p:spPr/>
        <p:txBody>
          <a:bodyPr/>
          <a:lstStyle/>
          <a:p>
            <a:pPr>
              <a:spcAft>
                <a:spcPts val="1200"/>
              </a:spcAft>
            </a:pPr>
            <a:r>
              <a:rPr lang="en-US" sz="1700" dirty="0"/>
              <a:t>If the drug reported is used for a condition on the Medical History, Clinical Events, Adverse Events, and/or ARIA Adverse Events forms, do NOT use an Indication of “Other (condition)”.</a:t>
            </a:r>
          </a:p>
          <a:p>
            <a:pPr>
              <a:spcAft>
                <a:spcPts val="1200"/>
              </a:spcAft>
            </a:pPr>
            <a:r>
              <a:rPr lang="en-US" sz="1700" dirty="0"/>
              <a:t>Always report as much of a date as is known!</a:t>
            </a:r>
          </a:p>
          <a:p>
            <a:r>
              <a:rPr lang="en-US" sz="1700" dirty="0"/>
              <a:t>As a very last resort, fully unknown Start Dates can be reported. Click on the ? icon for </a:t>
            </a:r>
            <a:r>
              <a:rPr lang="en-US" sz="1700" dirty="0" err="1"/>
              <a:t>HelpText</a:t>
            </a:r>
            <a:r>
              <a:rPr lang="en-US" sz="1700" dirty="0"/>
              <a:t>.</a:t>
            </a:r>
          </a:p>
          <a:p>
            <a:endParaRPr lang="en-US" dirty="0"/>
          </a:p>
        </p:txBody>
      </p:sp>
      <p:sp>
        <p:nvSpPr>
          <p:cNvPr id="5" name="Rectangle: Rounded Corners 4">
            <a:extLst>
              <a:ext uri="{FF2B5EF4-FFF2-40B4-BE49-F238E27FC236}">
                <a16:creationId xmlns:a16="http://schemas.microsoft.com/office/drawing/2014/main" id="{E96FB9E2-6514-D121-3E4D-1AFD9BD84A6D}"/>
              </a:ext>
            </a:extLst>
          </p:cNvPr>
          <p:cNvSpPr/>
          <p:nvPr/>
        </p:nvSpPr>
        <p:spPr>
          <a:xfrm>
            <a:off x="7323365" y="2452356"/>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937EE7-7A9B-468E-5D33-A0EF99BCD1E7}"/>
              </a:ext>
            </a:extLst>
          </p:cNvPr>
          <p:cNvPicPr>
            <a:picLocks noChangeAspect="1"/>
          </p:cNvPicPr>
          <p:nvPr/>
        </p:nvPicPr>
        <p:blipFill>
          <a:blip r:embed="rId4"/>
          <a:stretch>
            <a:fillRect/>
          </a:stretch>
        </p:blipFill>
        <p:spPr>
          <a:xfrm>
            <a:off x="5057422" y="307975"/>
            <a:ext cx="3629378" cy="2124982"/>
          </a:xfrm>
          <a:prstGeom prst="rect">
            <a:avLst/>
          </a:prstGeom>
        </p:spPr>
      </p:pic>
      <p:sp>
        <p:nvSpPr>
          <p:cNvPr id="12" name="Rectangle: Rounded Corners 11">
            <a:extLst>
              <a:ext uri="{FF2B5EF4-FFF2-40B4-BE49-F238E27FC236}">
                <a16:creationId xmlns:a16="http://schemas.microsoft.com/office/drawing/2014/main" id="{822B2462-3BA0-E3EB-33A5-243B442C86A4}"/>
              </a:ext>
            </a:extLst>
          </p:cNvPr>
          <p:cNvSpPr/>
          <p:nvPr/>
        </p:nvSpPr>
        <p:spPr>
          <a:xfrm>
            <a:off x="7320643" y="3094611"/>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Adverse events for ALZ-NET are in relation to the initiation of novel therapy or enrollment to the registry – whichever is first.</a:t>
            </a:r>
          </a:p>
          <a:p>
            <a:pPr>
              <a:spcAft>
                <a:spcPts val="1200"/>
              </a:spcAft>
            </a:pPr>
            <a:r>
              <a:rPr lang="en-US" sz="1800" dirty="0"/>
              <a:t>Refer to protocol sections 16.1 and 16.2 for the AE and SAE reporting criteria. This information can also be found on Slide 32 of the ALZ-NET Protocol Training Module on alz-net.org.</a:t>
            </a:r>
          </a:p>
          <a:p>
            <a:endParaRPr lang="en-US" sz="1600" dirty="0"/>
          </a:p>
          <a:p>
            <a:endParaRPr lang="en-US" dirty="0"/>
          </a:p>
        </p:txBody>
      </p:sp>
      <p:pic>
        <p:nvPicPr>
          <p:cNvPr id="6" name="Picture 5">
            <a:extLst>
              <a:ext uri="{FF2B5EF4-FFF2-40B4-BE49-F238E27FC236}">
                <a16:creationId xmlns:a16="http://schemas.microsoft.com/office/drawing/2014/main" id="{D1BAFA54-3124-7B32-2B7E-ED64DDA5EE52}"/>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7" name="Rectangle: Rounded Corners 6">
            <a:extLst>
              <a:ext uri="{FF2B5EF4-FFF2-40B4-BE49-F238E27FC236}">
                <a16:creationId xmlns:a16="http://schemas.microsoft.com/office/drawing/2014/main" id="{9D827625-42A8-E8B4-7935-2670FDEE549E}"/>
              </a:ext>
            </a:extLst>
          </p:cNvPr>
          <p:cNvSpPr/>
          <p:nvPr/>
        </p:nvSpPr>
        <p:spPr>
          <a:xfrm>
            <a:off x="5118099" y="775607"/>
            <a:ext cx="3543299" cy="876981"/>
          </a:xfrm>
          <a:prstGeom prst="round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018580"/>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5057422" y="307976"/>
            <a:ext cx="3629378" cy="3912960"/>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EC051910-C27F-8A37-FDF4-81D7E174054C}"/>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Pay close attention to the Instructions.</a:t>
            </a:r>
          </a:p>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sp>
        <p:nvSpPr>
          <p:cNvPr id="5" name="Oval 4">
            <a:extLst>
              <a:ext uri="{FF2B5EF4-FFF2-40B4-BE49-F238E27FC236}">
                <a16:creationId xmlns:a16="http://schemas.microsoft.com/office/drawing/2014/main" id="{5702E4D3-F899-C36C-8843-B689457D7A75}"/>
              </a:ext>
            </a:extLst>
          </p:cNvPr>
          <p:cNvSpPr/>
          <p:nvPr/>
        </p:nvSpPr>
        <p:spPr>
          <a:xfrm>
            <a:off x="5708342" y="2641601"/>
            <a:ext cx="582392" cy="2216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ARIA adverse events for ALZ-NET are in relation to the initiation of novel therapy or enrollment to the registry – whichever is first.</a:t>
            </a:r>
          </a:p>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endParaRPr lang="en-US" sz="1400" dirty="0"/>
          </a:p>
          <a:p>
            <a:endParaRPr lang="en-US" dirty="0"/>
          </a:p>
          <a:p>
            <a:endParaRPr lang="en-US" dirty="0"/>
          </a:p>
        </p:txBody>
      </p:sp>
      <p:pic>
        <p:nvPicPr>
          <p:cNvPr id="7" name="Picture 6">
            <a:extLst>
              <a:ext uri="{FF2B5EF4-FFF2-40B4-BE49-F238E27FC236}">
                <a16:creationId xmlns:a16="http://schemas.microsoft.com/office/drawing/2014/main" id="{9D688A24-CAD3-6E5F-BFBE-E6BFA287EA8C}"/>
              </a:ext>
            </a:extLst>
          </p:cNvPr>
          <p:cNvPicPr>
            <a:picLocks noChangeAspect="1"/>
          </p:cNvPicPr>
          <p:nvPr/>
        </p:nvPicPr>
        <p:blipFill>
          <a:blip r:embed="rId2"/>
          <a:stretch>
            <a:fillRect/>
          </a:stretch>
        </p:blipFill>
        <p:spPr>
          <a:xfrm>
            <a:off x="5085693" y="307975"/>
            <a:ext cx="3579757" cy="3728566"/>
          </a:xfrm>
          <a:prstGeom prst="rect">
            <a:avLst/>
          </a:prstGeom>
        </p:spPr>
      </p:pic>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solidFill>
                  <a:schemeClr val="accent1"/>
                </a:solidFill>
              </a:rPr>
              <a:t>Pay close attention to the Instructions.</a:t>
            </a:r>
            <a:endParaRPr lang="en-US" sz="1400" dirty="0">
              <a:solidFill>
                <a:schemeClr val="accent1"/>
              </a:solidFill>
            </a:endParaRPr>
          </a:p>
          <a:p>
            <a:pPr>
              <a:spcAft>
                <a:spcPts val="1200"/>
              </a:spcAft>
            </a:pPr>
            <a:r>
              <a:rPr lang="en-US" sz="1800" i="1" dirty="0">
                <a:solidFill>
                  <a:schemeClr val="accent1"/>
                </a:solidFill>
              </a:rPr>
              <a:t>Note: </a:t>
            </a:r>
            <a:r>
              <a:rPr lang="en-US" sz="1800" dirty="0">
                <a:solidFill>
                  <a:schemeClr val="accent1"/>
                </a:solidFill>
              </a:rPr>
              <a:t>this form is a “portrait log” style. It can be opened by clicking on the header in the log line and closed by clicking on “Complete View”.</a:t>
            </a:r>
          </a:p>
          <a:p>
            <a:endParaRPr lang="en-US" sz="1400" dirty="0"/>
          </a:p>
          <a:p>
            <a:endParaRPr lang="en-US" dirty="0"/>
          </a:p>
          <a:p>
            <a:endParaRPr lang="en-US" dirty="0"/>
          </a:p>
        </p:txBody>
      </p:sp>
      <p:pic>
        <p:nvPicPr>
          <p:cNvPr id="9" name="Picture 8">
            <a:extLst>
              <a:ext uri="{FF2B5EF4-FFF2-40B4-BE49-F238E27FC236}">
                <a16:creationId xmlns:a16="http://schemas.microsoft.com/office/drawing/2014/main" id="{3B2E4D82-029F-EA83-69B1-4AE4AC6A031F}"/>
              </a:ext>
            </a:extLst>
          </p:cNvPr>
          <p:cNvPicPr>
            <a:picLocks noChangeAspect="1"/>
          </p:cNvPicPr>
          <p:nvPr/>
        </p:nvPicPr>
        <p:blipFill>
          <a:blip r:embed="rId2"/>
          <a:stretch>
            <a:fillRect/>
          </a:stretch>
        </p:blipFill>
        <p:spPr>
          <a:xfrm>
            <a:off x="5079587" y="307975"/>
            <a:ext cx="3570150" cy="3695614"/>
          </a:xfrm>
          <a:prstGeom prst="rect">
            <a:avLst/>
          </a:prstGeom>
        </p:spPr>
      </p:pic>
      <p:sp>
        <p:nvSpPr>
          <p:cNvPr id="5" name="Rectangle: Rounded Corners 4">
            <a:extLst>
              <a:ext uri="{FF2B5EF4-FFF2-40B4-BE49-F238E27FC236}">
                <a16:creationId xmlns:a16="http://schemas.microsoft.com/office/drawing/2014/main" id="{7E093EC3-B406-AAEC-6F88-7FC1DE5026C4}"/>
              </a:ext>
            </a:extLst>
          </p:cNvPr>
          <p:cNvSpPr/>
          <p:nvPr/>
        </p:nvSpPr>
        <p:spPr>
          <a:xfrm>
            <a:off x="5087208" y="523371"/>
            <a:ext cx="3562529" cy="43377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711AD5-06AF-8037-9E1F-E6663117F84F}"/>
              </a:ext>
            </a:extLst>
          </p:cNvPr>
          <p:cNvSpPr/>
          <p:nvPr/>
        </p:nvSpPr>
        <p:spPr>
          <a:xfrm>
            <a:off x="5782962" y="991797"/>
            <a:ext cx="739586"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29217"/>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9525">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a:ln w="12700">
            <a:solidFill>
              <a:srgbClr val="FAFAFA"/>
            </a:solidFill>
          </a:ln>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9525">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1224213"/>
          </a:xfrm>
        </p:spPr>
        <p:txBody>
          <a:bodyPr/>
          <a:lstStyle/>
          <a:p>
            <a:r>
              <a:rPr lang="en-US" sz="1600" dirty="0"/>
              <a:t>The Death Details form becomes visible and available for data entry when the Outcome is reported as Fatal on the </a:t>
            </a:r>
            <a:r>
              <a:rPr lang="en-US" sz="1600" u="sng" dirty="0"/>
              <a:t>Adverse Events</a:t>
            </a:r>
            <a:r>
              <a:rPr lang="en-US" sz="1600" dirty="0"/>
              <a:t> or </a:t>
            </a:r>
            <a:r>
              <a:rPr lang="en-US" sz="1600" u="sng" dirty="0"/>
              <a:t>ARIA Adverse Events</a:t>
            </a:r>
            <a:r>
              <a:rPr lang="en-US" sz="1600" dirty="0"/>
              <a:t> form. It will be at the Subject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47399" y="2133600"/>
            <a:ext cx="2356623" cy="814325"/>
          </a:xfrm>
          <a:prstGeom prst="bentConnector3">
            <a:avLst>
              <a:gd name="adj1" fmla="val 632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3.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13469</TotalTime>
  <Words>5208</Words>
  <Application>Microsoft Office PowerPoint</Application>
  <PresentationFormat>On-screen Show (16:9)</PresentationFormat>
  <Paragraphs>410</Paragraphs>
  <Slides>107</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107</vt:i4>
      </vt:variant>
    </vt:vector>
  </HeadingPairs>
  <TitlesOfParts>
    <vt:vector size="115" baseType="lpstr">
      <vt:lpstr>Aptos</vt:lpstr>
      <vt:lpstr>Arial</vt:lpstr>
      <vt:lpstr>Arial</vt:lpstr>
      <vt:lpstr>Calibri</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Donahue, Kathleen</cp:lastModifiedBy>
  <cp:revision>268</cp:revision>
  <dcterms:created xsi:type="dcterms:W3CDTF">2016-11-21T15:10:09Z</dcterms:created>
  <dcterms:modified xsi:type="dcterms:W3CDTF">2025-01-08T17:41:41Z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