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3.xml" ContentType="application/inkml+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660" r:id="rId5"/>
    <p:sldMasterId id="2147483712" r:id="rId6"/>
  </p:sldMasterIdLst>
  <p:notesMasterIdLst>
    <p:notesMasterId r:id="rId108"/>
  </p:notesMasterIdLst>
  <p:sldIdLst>
    <p:sldId id="271" r:id="rId7"/>
    <p:sldId id="360" r:id="rId8"/>
    <p:sldId id="454" r:id="rId9"/>
    <p:sldId id="471" r:id="rId10"/>
    <p:sldId id="513" r:id="rId11"/>
    <p:sldId id="514" r:id="rId12"/>
    <p:sldId id="515" r:id="rId13"/>
    <p:sldId id="522" r:id="rId14"/>
    <p:sldId id="496" r:id="rId15"/>
    <p:sldId id="273" r:id="rId16"/>
    <p:sldId id="274" r:id="rId17"/>
    <p:sldId id="527" r:id="rId18"/>
    <p:sldId id="528" r:id="rId19"/>
    <p:sldId id="529" r:id="rId20"/>
    <p:sldId id="524" r:id="rId21"/>
    <p:sldId id="427" r:id="rId22"/>
    <p:sldId id="495" r:id="rId23"/>
    <p:sldId id="410" r:id="rId24"/>
    <p:sldId id="506" r:id="rId25"/>
    <p:sldId id="507" r:id="rId26"/>
    <p:sldId id="438" r:id="rId27"/>
    <p:sldId id="416" r:id="rId28"/>
    <p:sldId id="279" r:id="rId29"/>
    <p:sldId id="282" r:id="rId30"/>
    <p:sldId id="535" r:id="rId31"/>
    <p:sldId id="480" r:id="rId32"/>
    <p:sldId id="411" r:id="rId33"/>
    <p:sldId id="280" r:id="rId34"/>
    <p:sldId id="467" r:id="rId35"/>
    <p:sldId id="508" r:id="rId36"/>
    <p:sldId id="533" r:id="rId37"/>
    <p:sldId id="482" r:id="rId38"/>
    <p:sldId id="483" r:id="rId39"/>
    <p:sldId id="284" r:id="rId40"/>
    <p:sldId id="530" r:id="rId41"/>
    <p:sldId id="290" r:id="rId42"/>
    <p:sldId id="487" r:id="rId43"/>
    <p:sldId id="428" r:id="rId44"/>
    <p:sldId id="491" r:id="rId45"/>
    <p:sldId id="531" r:id="rId46"/>
    <p:sldId id="429" r:id="rId47"/>
    <p:sldId id="430" r:id="rId48"/>
    <p:sldId id="292" r:id="rId49"/>
    <p:sldId id="413" r:id="rId50"/>
    <p:sldId id="509" r:id="rId51"/>
    <p:sldId id="336" r:id="rId52"/>
    <p:sldId id="414" r:id="rId53"/>
    <p:sldId id="474" r:id="rId54"/>
    <p:sldId id="415" r:id="rId55"/>
    <p:sldId id="453" r:id="rId56"/>
    <p:sldId id="461" r:id="rId57"/>
    <p:sldId id="462" r:id="rId58"/>
    <p:sldId id="521" r:id="rId59"/>
    <p:sldId id="525" r:id="rId60"/>
    <p:sldId id="424" r:id="rId61"/>
    <p:sldId id="425" r:id="rId62"/>
    <p:sldId id="426" r:id="rId63"/>
    <p:sldId id="497" r:id="rId64"/>
    <p:sldId id="439" r:id="rId65"/>
    <p:sldId id="433" r:id="rId66"/>
    <p:sldId id="434" r:id="rId67"/>
    <p:sldId id="432" r:id="rId68"/>
    <p:sldId id="498" r:id="rId69"/>
    <p:sldId id="499" r:id="rId70"/>
    <p:sldId id="449" r:id="rId71"/>
    <p:sldId id="379" r:id="rId72"/>
    <p:sldId id="444" r:id="rId73"/>
    <p:sldId id="418" r:id="rId74"/>
    <p:sldId id="385" r:id="rId75"/>
    <p:sldId id="442" r:id="rId76"/>
    <p:sldId id="532" r:id="rId77"/>
    <p:sldId id="436" r:id="rId78"/>
    <p:sldId id="422" r:id="rId79"/>
    <p:sldId id="526" r:id="rId80"/>
    <p:sldId id="505" r:id="rId81"/>
    <p:sldId id="417" r:id="rId82"/>
    <p:sldId id="511" r:id="rId83"/>
    <p:sldId id="512" r:id="rId84"/>
    <p:sldId id="392" r:id="rId85"/>
    <p:sldId id="519" r:id="rId86"/>
    <p:sldId id="488" r:id="rId87"/>
    <p:sldId id="520" r:id="rId88"/>
    <p:sldId id="486" r:id="rId89"/>
    <p:sldId id="448" r:id="rId90"/>
    <p:sldId id="465" r:id="rId91"/>
    <p:sldId id="393" r:id="rId92"/>
    <p:sldId id="394" r:id="rId93"/>
    <p:sldId id="534" r:id="rId94"/>
    <p:sldId id="466" r:id="rId95"/>
    <p:sldId id="445" r:id="rId96"/>
    <p:sldId id="446" r:id="rId97"/>
    <p:sldId id="395" r:id="rId98"/>
    <p:sldId id="350" r:id="rId99"/>
    <p:sldId id="396" r:id="rId100"/>
    <p:sldId id="397" r:id="rId101"/>
    <p:sldId id="398" r:id="rId102"/>
    <p:sldId id="399" r:id="rId103"/>
    <p:sldId id="400" r:id="rId104"/>
    <p:sldId id="401" r:id="rId105"/>
    <p:sldId id="402" r:id="rId106"/>
    <p:sldId id="272"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49C02-A323-8231-0781-FC797B21D1E4}" name="Rolack, Autumn" initials="AR" userId="S::arolack@acr.org::8d22fd01-168c-4986-9543-57ca6742db2f" providerId="AD"/>
  <p188:author id="{185C407F-4E2C-0AC3-9F59-617C7D8A4FCE}" name="Donahue, Kathleen" initials="DK" userId="S::kdonahue@acr.org::8dbe47aa-6fde-4fc0-bb27-f0f5fd8d5b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FAFA"/>
    <a:srgbClr val="46166B"/>
    <a:srgbClr val="FF6600"/>
    <a:srgbClr val="85549B"/>
    <a:srgbClr val="98CCFF"/>
    <a:srgbClr val="8A898E"/>
    <a:srgbClr val="E8E4EB"/>
    <a:srgbClr val="8E799D"/>
    <a:srgbClr val="527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2" autoAdjust="0"/>
    <p:restoredTop sz="96247" autoAdjust="0"/>
  </p:normalViewPr>
  <p:slideViewPr>
    <p:cSldViewPr snapToGrid="0">
      <p:cViewPr varScale="1">
        <p:scale>
          <a:sx n="114" d="100"/>
          <a:sy n="114" d="100"/>
        </p:scale>
        <p:origin x="120" y="468"/>
      </p:cViewPr>
      <p:guideLst/>
    </p:cSldViewPr>
  </p:slideViewPr>
  <p:notesTextViewPr>
    <p:cViewPr>
      <p:scale>
        <a:sx n="90" d="100"/>
        <a:sy n="9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microsoft.com/office/2018/10/relationships/authors" Target="author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notesMaster" Target="notesMasters/notesMaster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9:38:32.96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9:38:32.96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9:38:32.96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0:01:06.37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21,'0'-1,"1"0,-1 0,1 0,-1 0,1 0,0 0,0 0,-1 0,1 1,0-1,0 0,0 0,0 1,0-1,0 0,0 1,0-1,1 1,-1 0,0-1,0 1,0 0,0-1,1 1,-1 0,0 0,2 0,40-3,-38 3,11 0,188 1,-175 3,46 12,-52-10,1-1,0-1,29 1,477-4,-245-2,-263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9:38:32.96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74AC-03CC-43AC-9E6B-515530B08257}"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ACC14-34BA-4A26-A021-37290444C3D8}" type="slidenum">
              <a:rPr lang="en-US" smtClean="0"/>
              <a:t>‹#›</a:t>
            </a:fld>
            <a:endParaRPr lang="en-US"/>
          </a:p>
        </p:txBody>
      </p:sp>
    </p:spTree>
    <p:extLst>
      <p:ext uri="{BB962C8B-B14F-4D97-AF65-F5344CB8AC3E}">
        <p14:creationId xmlns:p14="http://schemas.microsoft.com/office/powerpoint/2010/main" val="4474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24</a:t>
            </a:fld>
            <a:endParaRPr lang="en-US"/>
          </a:p>
        </p:txBody>
      </p:sp>
    </p:spTree>
    <p:extLst>
      <p:ext uri="{BB962C8B-B14F-4D97-AF65-F5344CB8AC3E}">
        <p14:creationId xmlns:p14="http://schemas.microsoft.com/office/powerpoint/2010/main" val="21750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6FE6C-EF73-F7A8-D4E3-DED970801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9B506-22DA-0B9E-E313-AFEE07687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9B3F5-844F-FC5E-D573-688E2D5686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97C449-F39E-7160-E209-0FFCA56D5672}"/>
              </a:ext>
            </a:extLst>
          </p:cNvPr>
          <p:cNvSpPr>
            <a:spLocks noGrp="1"/>
          </p:cNvSpPr>
          <p:nvPr>
            <p:ph type="sldNum" sz="quarter" idx="5"/>
          </p:nvPr>
        </p:nvSpPr>
        <p:spPr/>
        <p:txBody>
          <a:bodyPr/>
          <a:lstStyle/>
          <a:p>
            <a:fld id="{18BACC14-34BA-4A26-A021-37290444C3D8}" type="slidenum">
              <a:rPr lang="en-US" smtClean="0"/>
              <a:t>25</a:t>
            </a:fld>
            <a:endParaRPr lang="en-US"/>
          </a:p>
        </p:txBody>
      </p:sp>
    </p:spTree>
    <p:extLst>
      <p:ext uri="{BB962C8B-B14F-4D97-AF65-F5344CB8AC3E}">
        <p14:creationId xmlns:p14="http://schemas.microsoft.com/office/powerpoint/2010/main" val="47989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44</a:t>
            </a:fld>
            <a:endParaRPr lang="en-US"/>
          </a:p>
        </p:txBody>
      </p:sp>
    </p:spTree>
    <p:extLst>
      <p:ext uri="{BB962C8B-B14F-4D97-AF65-F5344CB8AC3E}">
        <p14:creationId xmlns:p14="http://schemas.microsoft.com/office/powerpoint/2010/main" val="387777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6C746-8903-2834-A2AC-BC2368897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18377-BFB5-17A6-938D-F74C2E4EF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033F0-BFE7-AB04-124D-4D86059CAE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7812BE-6B48-E0B9-8A3A-3A9E189A1AC3}"/>
              </a:ext>
            </a:extLst>
          </p:cNvPr>
          <p:cNvSpPr>
            <a:spLocks noGrp="1"/>
          </p:cNvSpPr>
          <p:nvPr>
            <p:ph type="sldNum" sz="quarter" idx="5"/>
          </p:nvPr>
        </p:nvSpPr>
        <p:spPr/>
        <p:txBody>
          <a:bodyPr/>
          <a:lstStyle/>
          <a:p>
            <a:fld id="{18BACC14-34BA-4A26-A021-37290444C3D8}" type="slidenum">
              <a:rPr lang="en-US" smtClean="0"/>
              <a:t>45</a:t>
            </a:fld>
            <a:endParaRPr lang="en-US"/>
          </a:p>
        </p:txBody>
      </p:sp>
    </p:spTree>
    <p:extLst>
      <p:ext uri="{BB962C8B-B14F-4D97-AF65-F5344CB8AC3E}">
        <p14:creationId xmlns:p14="http://schemas.microsoft.com/office/powerpoint/2010/main" val="92757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67</a:t>
            </a:fld>
            <a:endParaRPr lang="en-US"/>
          </a:p>
        </p:txBody>
      </p:sp>
    </p:spTree>
    <p:extLst>
      <p:ext uri="{BB962C8B-B14F-4D97-AF65-F5344CB8AC3E}">
        <p14:creationId xmlns:p14="http://schemas.microsoft.com/office/powerpoint/2010/main" val="312164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85</a:t>
            </a:fld>
            <a:endParaRPr lang="en-US"/>
          </a:p>
        </p:txBody>
      </p:sp>
    </p:spTree>
    <p:extLst>
      <p:ext uri="{BB962C8B-B14F-4D97-AF65-F5344CB8AC3E}">
        <p14:creationId xmlns:p14="http://schemas.microsoft.com/office/powerpoint/2010/main" val="3631844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86</a:t>
            </a:fld>
            <a:endParaRPr lang="en-US"/>
          </a:p>
        </p:txBody>
      </p:sp>
    </p:spTree>
    <p:extLst>
      <p:ext uri="{BB962C8B-B14F-4D97-AF65-F5344CB8AC3E}">
        <p14:creationId xmlns:p14="http://schemas.microsoft.com/office/powerpoint/2010/main" val="3888098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AD7E9F-8A1E-4397-78AA-BC4723649C79}"/>
              </a:ext>
            </a:extLst>
          </p:cNvPr>
          <p:cNvSpPr/>
          <p:nvPr userDrawn="1"/>
        </p:nvSpPr>
        <p:spPr>
          <a:xfrm>
            <a:off x="1314450" y="0"/>
            <a:ext cx="65151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5549B"/>
              </a:solidFill>
            </a:endParaRPr>
          </a:p>
        </p:txBody>
      </p:sp>
      <p:pic>
        <p:nvPicPr>
          <p:cNvPr id="4" name="Graphic 3">
            <a:extLst>
              <a:ext uri="{FF2B5EF4-FFF2-40B4-BE49-F238E27FC236}">
                <a16:creationId xmlns:a16="http://schemas.microsoft.com/office/drawing/2014/main" id="{4EAA653C-16FF-2D69-4D99-F4CAB564D8DC}"/>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2911164" y="457365"/>
            <a:ext cx="3321672" cy="895512"/>
          </a:xfrm>
          <a:prstGeom prst="rect">
            <a:avLst/>
          </a:prstGeom>
        </p:spPr>
      </p:pic>
      <p:sp>
        <p:nvSpPr>
          <p:cNvPr id="8" name="Text Placeholder 7">
            <a:extLst>
              <a:ext uri="{FF2B5EF4-FFF2-40B4-BE49-F238E27FC236}">
                <a16:creationId xmlns:a16="http://schemas.microsoft.com/office/drawing/2014/main" id="{78094924-E1BA-208F-F467-4A6559E71D1A}"/>
              </a:ext>
            </a:extLst>
          </p:cNvPr>
          <p:cNvSpPr>
            <a:spLocks noGrp="1"/>
          </p:cNvSpPr>
          <p:nvPr>
            <p:ph type="body" sz="quarter" idx="10"/>
          </p:nvPr>
        </p:nvSpPr>
        <p:spPr>
          <a:xfrm>
            <a:off x="1757362" y="1869589"/>
            <a:ext cx="5629275" cy="1084229"/>
          </a:xfrm>
          <a:prstGeom prst="rect">
            <a:avLst/>
          </a:prstGeom>
        </p:spPr>
        <p:txBody>
          <a:bodyPr lIns="0" tIns="0" rIns="0" bIns="0" anchor="b"/>
          <a:lstStyle>
            <a:lvl1pPr marL="0" indent="0" algn="ctr">
              <a:buNone/>
              <a:defRPr sz="2800" b="1">
                <a:solidFill>
                  <a:schemeClr val="accent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10" name="Text Placeholder 7">
            <a:extLst>
              <a:ext uri="{FF2B5EF4-FFF2-40B4-BE49-F238E27FC236}">
                <a16:creationId xmlns:a16="http://schemas.microsoft.com/office/drawing/2014/main" id="{AE9C9671-70C8-FF95-59B8-79D0B52A59E5}"/>
              </a:ext>
            </a:extLst>
          </p:cNvPr>
          <p:cNvSpPr>
            <a:spLocks noGrp="1"/>
          </p:cNvSpPr>
          <p:nvPr>
            <p:ph type="body" sz="quarter" idx="11"/>
          </p:nvPr>
        </p:nvSpPr>
        <p:spPr>
          <a:xfrm>
            <a:off x="1757362" y="3143251"/>
            <a:ext cx="5629275" cy="561962"/>
          </a:xfrm>
          <a:prstGeom prst="rect">
            <a:avLst/>
          </a:prstGeom>
        </p:spPr>
        <p:txBody>
          <a:bodyPr lIns="0" tIns="0" rIns="0" bIns="0" anchor="t"/>
          <a:lstStyle>
            <a:lvl1pPr marL="0" indent="0" algn="ctr">
              <a:buNone/>
              <a:defRPr sz="1800" b="0">
                <a:solidFill>
                  <a:srgbClr val="85549B"/>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1A4CD955-B4F8-C099-41A3-61C69D620D78}"/>
              </a:ext>
            </a:extLst>
          </p:cNvPr>
          <p:cNvCxnSpPr>
            <a:cxnSpLocks/>
          </p:cNvCxnSpPr>
          <p:nvPr userDrawn="1"/>
        </p:nvCxnSpPr>
        <p:spPr>
          <a:xfrm>
            <a:off x="2286000" y="3790624"/>
            <a:ext cx="457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BB39B6-2A81-9ADB-E45F-663EA22981D1}"/>
              </a:ext>
            </a:extLst>
          </p:cNvPr>
          <p:cNvCxnSpPr>
            <a:cxnSpLocks/>
          </p:cNvCxnSpPr>
          <p:nvPr userDrawn="1"/>
        </p:nvCxnSpPr>
        <p:spPr>
          <a:xfrm>
            <a:off x="2286000" y="1790374"/>
            <a:ext cx="457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0B21995-4780-3741-4603-F39600B78898}"/>
              </a:ext>
            </a:extLst>
          </p:cNvPr>
          <p:cNvSpPr>
            <a:spLocks noGrp="1"/>
          </p:cNvSpPr>
          <p:nvPr>
            <p:ph type="body" sz="quarter" idx="12"/>
          </p:nvPr>
        </p:nvSpPr>
        <p:spPr>
          <a:xfrm>
            <a:off x="1757362" y="4232629"/>
            <a:ext cx="2526771" cy="561962"/>
          </a:xfrm>
          <a:prstGeom prst="rect">
            <a:avLst/>
          </a:prstGeom>
        </p:spPr>
        <p:txBody>
          <a:bodyPr lIns="0" tIns="0" rIns="0" bIns="0" anchor="ctr"/>
          <a:lstStyle>
            <a:lvl1pPr marL="0" indent="0" algn="ctr">
              <a:buNone/>
              <a:defRPr sz="1200" b="0">
                <a:solidFill>
                  <a:schemeClr val="accent3"/>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7" name="Text Placeholder 7">
            <a:extLst>
              <a:ext uri="{FF2B5EF4-FFF2-40B4-BE49-F238E27FC236}">
                <a16:creationId xmlns:a16="http://schemas.microsoft.com/office/drawing/2014/main" id="{2995711F-9221-BF78-7DB0-B46632599928}"/>
              </a:ext>
            </a:extLst>
          </p:cNvPr>
          <p:cNvSpPr>
            <a:spLocks noGrp="1"/>
          </p:cNvSpPr>
          <p:nvPr>
            <p:ph type="body" sz="quarter" idx="13"/>
          </p:nvPr>
        </p:nvSpPr>
        <p:spPr>
          <a:xfrm>
            <a:off x="4859869" y="4232629"/>
            <a:ext cx="2526771" cy="561962"/>
          </a:xfrm>
          <a:prstGeom prst="rect">
            <a:avLst/>
          </a:prstGeom>
        </p:spPr>
        <p:txBody>
          <a:bodyPr lIns="0" tIns="0" rIns="0" bIns="0" anchor="ctr"/>
          <a:lstStyle>
            <a:lvl1pPr marL="0" indent="0" algn="ctr">
              <a:buNone/>
              <a:defRPr sz="1200" b="0">
                <a:solidFill>
                  <a:schemeClr val="accent3"/>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Tree>
    <p:extLst>
      <p:ext uri="{BB962C8B-B14F-4D97-AF65-F5344CB8AC3E}">
        <p14:creationId xmlns:p14="http://schemas.microsoft.com/office/powerpoint/2010/main" val="140340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Z-NET-title-text-highl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Freeform 2">
            <a:extLst>
              <a:ext uri="{FF2B5EF4-FFF2-40B4-BE49-F238E27FC236}">
                <a16:creationId xmlns:a16="http://schemas.microsoft.com/office/drawing/2014/main" id="{400462E1-A1B0-6551-22FB-54CF6F996AB8}"/>
              </a:ext>
            </a:extLst>
          </p:cNvPr>
          <p:cNvSpPr/>
          <p:nvPr userDrawn="1"/>
        </p:nvSpPr>
        <p:spPr>
          <a:xfrm>
            <a:off x="1493694" y="3910252"/>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4200000" scaled="0"/>
          </a:gradFill>
          <a:ln w="9525"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1C8C8F02-B5EA-B45C-4352-CDCF65AB9C50}"/>
              </a:ext>
            </a:extLst>
          </p:cNvPr>
          <p:cNvSpPr/>
          <p:nvPr userDrawn="1"/>
        </p:nvSpPr>
        <p:spPr>
          <a:xfrm rot="10800000">
            <a:off x="6520296" y="3910252"/>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12300000" scaled="0"/>
          </a:gradFill>
          <a:ln w="9525" cap="flat">
            <a:noFill/>
            <a:prstDash val="solid"/>
            <a:miter/>
          </a:ln>
        </p:spPr>
        <p:txBody>
          <a:bodyPr rtlCol="0" anchor="ctr"/>
          <a:lstStyle/>
          <a:p>
            <a:endParaRPr lang="en-US" dirty="0"/>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739231" y="3816350"/>
            <a:ext cx="3665538" cy="612775"/>
          </a:xfrm>
          <a:prstGeom prst="rect">
            <a:avLst/>
          </a:prstGeom>
        </p:spPr>
        <p:txBody>
          <a:bodyPr lIns="0" tIns="0" rIns="0" bIns="0" anchor="ctr"/>
          <a:lstStyle>
            <a:lvl1pPr marL="0" indent="0" algn="ctr">
              <a:buNone/>
              <a:defRPr sz="1600" b="1">
                <a:solidFill>
                  <a:schemeClr val="accent3"/>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425321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Z-NET-title-text-importa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B720D-B1AF-B201-80A0-654D5520D327}"/>
              </a:ext>
            </a:extLst>
          </p:cNvPr>
          <p:cNvSpPr/>
          <p:nvPr userDrawn="1"/>
        </p:nvSpPr>
        <p:spPr>
          <a:xfrm>
            <a:off x="0" y="3621233"/>
            <a:ext cx="9144000" cy="8302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Freeform 2">
            <a:extLst>
              <a:ext uri="{FF2B5EF4-FFF2-40B4-BE49-F238E27FC236}">
                <a16:creationId xmlns:a16="http://schemas.microsoft.com/office/drawing/2014/main" id="{400462E1-A1B0-6551-22FB-54CF6F996AB8}"/>
              </a:ext>
            </a:extLst>
          </p:cNvPr>
          <p:cNvSpPr/>
          <p:nvPr userDrawn="1"/>
        </p:nvSpPr>
        <p:spPr>
          <a:xfrm>
            <a:off x="803564" y="3851530"/>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4200000" scaled="0"/>
          </a:gradFill>
          <a:ln w="9525" cap="flat">
            <a:noFill/>
            <a:prstDash val="solid"/>
            <a:miter/>
          </a:ln>
        </p:spPr>
        <p:txBody>
          <a:bodyPr rtlCol="0" anchor="ctr"/>
          <a:lstStyle/>
          <a:p>
            <a:endParaRPr lang="en-US" dirty="0"/>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072081" y="3757628"/>
            <a:ext cx="4999838" cy="612775"/>
          </a:xfrm>
          <a:prstGeom prst="rect">
            <a:avLst/>
          </a:prstGeom>
        </p:spPr>
        <p:txBody>
          <a:bodyPr lIns="0" tIns="0" rIns="0" bIns="0" anchor="ctr"/>
          <a:lstStyle>
            <a:lvl1pPr marL="0" indent="0" algn="ctr">
              <a:buNone/>
              <a:defRPr sz="1600" b="1">
                <a:solidFill>
                  <a:schemeClr val="accent1"/>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
        <p:nvSpPr>
          <p:cNvPr id="7" name="Freeform 6">
            <a:extLst>
              <a:ext uri="{FF2B5EF4-FFF2-40B4-BE49-F238E27FC236}">
                <a16:creationId xmlns:a16="http://schemas.microsoft.com/office/drawing/2014/main" id="{1C8C8F02-B5EA-B45C-4352-CDCF65AB9C50}"/>
              </a:ext>
            </a:extLst>
          </p:cNvPr>
          <p:cNvSpPr/>
          <p:nvPr userDrawn="1"/>
        </p:nvSpPr>
        <p:spPr>
          <a:xfrm rot="10800000">
            <a:off x="7210425" y="3851530"/>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12300000" scaled="0"/>
          </a:gra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21569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Z-NET-title-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5822" y="831843"/>
            <a:ext cx="6124472" cy="3479813"/>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1" y="307975"/>
            <a:ext cx="2437001"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786758"/>
            <a:ext cx="2437002" cy="2080567"/>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3312673" y="963704"/>
            <a:ext cx="4681537" cy="3057525"/>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3312673" y="963704"/>
            <a:ext cx="4681538" cy="3057525"/>
          </a:xfrm>
          <a:prstGeom prst="roundRect">
            <a:avLst>
              <a:gd name="adj" fmla="val 2189"/>
            </a:avLst>
          </a:prstGeom>
        </p:spPr>
        <p:txBody>
          <a:bodyPr anchor="ctr"/>
          <a:lstStyle>
            <a:lvl1pPr marL="0" indent="0" algn="ctr">
              <a:buNone/>
              <a:defRPr sz="1800"/>
            </a:lvl1pPr>
          </a:lstStyle>
          <a:p>
            <a:endParaRPr lang="en-US" dirty="0"/>
          </a:p>
        </p:txBody>
      </p:sp>
    </p:spTree>
    <p:extLst>
      <p:ext uri="{BB962C8B-B14F-4D97-AF65-F5344CB8AC3E}">
        <p14:creationId xmlns:p14="http://schemas.microsoft.com/office/powerpoint/2010/main" val="38907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Z-NET-title-text-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435"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6027489" cy="44279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1397136"/>
            <a:ext cx="3259123" cy="2361132"/>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4228573"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4228572" y="1397136"/>
            <a:ext cx="3881130" cy="2534776"/>
          </a:xfrm>
          <a:prstGeom prst="roundRect">
            <a:avLst>
              <a:gd name="adj" fmla="val 2189"/>
            </a:avLst>
          </a:prstGeom>
        </p:spPr>
        <p:txBody>
          <a:bodyPr anchor="ctr"/>
          <a:lstStyle>
            <a:lvl1pPr marL="0" indent="0" algn="ctr">
              <a:buNone/>
              <a:defRPr sz="1600"/>
            </a:lvl1pPr>
          </a:lstStyle>
          <a:p>
            <a:endParaRPr lang="en-US" dirty="0"/>
          </a:p>
        </p:txBody>
      </p:sp>
    </p:spTree>
    <p:extLst>
      <p:ext uri="{BB962C8B-B14F-4D97-AF65-F5344CB8AC3E}">
        <p14:creationId xmlns:p14="http://schemas.microsoft.com/office/powerpoint/2010/main" val="165194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Z-NET-title-left-3-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3306169"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6155139"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3</a:t>
            </a:r>
          </a:p>
        </p:txBody>
      </p:sp>
    </p:spTree>
    <p:extLst>
      <p:ext uri="{BB962C8B-B14F-4D97-AF65-F5344CB8AC3E}">
        <p14:creationId xmlns:p14="http://schemas.microsoft.com/office/powerpoint/2010/main" val="279214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Z-NET-title-left-4-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2273561"/>
            <a:ext cx="1673604"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2609071"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4760942"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2609071"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4760942"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3</a:t>
            </a:r>
          </a:p>
        </p:txBody>
      </p:sp>
      <p:sp>
        <p:nvSpPr>
          <p:cNvPr id="11" name="Text Placeholder 4">
            <a:extLst>
              <a:ext uri="{FF2B5EF4-FFF2-40B4-BE49-F238E27FC236}">
                <a16:creationId xmlns:a16="http://schemas.microsoft.com/office/drawing/2014/main" id="{E32CC9DD-C4B0-3FB0-0883-78DFF564905E}"/>
              </a:ext>
            </a:extLst>
          </p:cNvPr>
          <p:cNvSpPr>
            <a:spLocks noGrp="1"/>
          </p:cNvSpPr>
          <p:nvPr>
            <p:ph type="body" sz="quarter" idx="17"/>
          </p:nvPr>
        </p:nvSpPr>
        <p:spPr>
          <a:xfrm>
            <a:off x="6912813"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Box 11">
            <a:extLst>
              <a:ext uri="{FF2B5EF4-FFF2-40B4-BE49-F238E27FC236}">
                <a16:creationId xmlns:a16="http://schemas.microsoft.com/office/drawing/2014/main" id="{7541AC95-15EE-6434-DC11-4B64DF6B5298}"/>
              </a:ext>
            </a:extLst>
          </p:cNvPr>
          <p:cNvSpPr txBox="1">
            <a:spLocks noChangeAspect="1"/>
          </p:cNvSpPr>
          <p:nvPr userDrawn="1"/>
        </p:nvSpPr>
        <p:spPr>
          <a:xfrm>
            <a:off x="691281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4</a:t>
            </a:r>
          </a:p>
        </p:txBody>
      </p:sp>
    </p:spTree>
    <p:extLst>
      <p:ext uri="{BB962C8B-B14F-4D97-AF65-F5344CB8AC3E}">
        <p14:creationId xmlns:p14="http://schemas.microsoft.com/office/powerpoint/2010/main" val="32329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LZ-NET-title-left-3-poi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78EF0697-761C-771A-24BA-036662117CE5}"/>
              </a:ext>
            </a:extLst>
          </p:cNvPr>
          <p:cNvCxnSpPr>
            <a:cxnSpLocks/>
          </p:cNvCxnSpPr>
          <p:nvPr userDrawn="1"/>
        </p:nvCxnSpPr>
        <p:spPr>
          <a:xfrm>
            <a:off x="452003"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505DE87-5A91-3F85-CBE5-E59CCCFE7F9C}"/>
              </a:ext>
            </a:extLst>
          </p:cNvPr>
          <p:cNvSpPr>
            <a:spLocks noGrp="1"/>
          </p:cNvSpPr>
          <p:nvPr>
            <p:ph type="body" sz="quarter" idx="17"/>
          </p:nvPr>
        </p:nvSpPr>
        <p:spPr>
          <a:xfrm>
            <a:off x="452004"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24162909-85F1-3208-E72B-380CCF3AF48A}"/>
              </a:ext>
            </a:extLst>
          </p:cNvPr>
          <p:cNvCxnSpPr>
            <a:cxnSpLocks/>
          </p:cNvCxnSpPr>
          <p:nvPr userDrawn="1"/>
        </p:nvCxnSpPr>
        <p:spPr>
          <a:xfrm>
            <a:off x="330616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F76AE0E-DDC9-8B30-065C-940D61AA475F}"/>
              </a:ext>
            </a:extLst>
          </p:cNvPr>
          <p:cNvSpPr>
            <a:spLocks noGrp="1"/>
          </p:cNvSpPr>
          <p:nvPr>
            <p:ph type="body" sz="quarter" idx="18"/>
          </p:nvPr>
        </p:nvSpPr>
        <p:spPr>
          <a:xfrm>
            <a:off x="330616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F5231FD2-F9B2-DF74-6763-955B9ABEE1CE}"/>
              </a:ext>
            </a:extLst>
          </p:cNvPr>
          <p:cNvCxnSpPr>
            <a:cxnSpLocks/>
          </p:cNvCxnSpPr>
          <p:nvPr userDrawn="1"/>
        </p:nvCxnSpPr>
        <p:spPr>
          <a:xfrm>
            <a:off x="615513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85CF7CA5-8F82-9797-AF68-62D1D83E8F3C}"/>
              </a:ext>
            </a:extLst>
          </p:cNvPr>
          <p:cNvSpPr>
            <a:spLocks noGrp="1"/>
          </p:cNvSpPr>
          <p:nvPr>
            <p:ph type="body" sz="quarter" idx="19"/>
          </p:nvPr>
        </p:nvSpPr>
        <p:spPr>
          <a:xfrm>
            <a:off x="615513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283744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CBBFF296-7C51-F8EC-6407-684483CD09ED}"/>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Tree>
    <p:extLst>
      <p:ext uri="{BB962C8B-B14F-4D97-AF65-F5344CB8AC3E}">
        <p14:creationId xmlns:p14="http://schemas.microsoft.com/office/powerpoint/2010/main" val="25479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Z-NET-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able Placeholder 4">
            <a:extLst>
              <a:ext uri="{FF2B5EF4-FFF2-40B4-BE49-F238E27FC236}">
                <a16:creationId xmlns:a16="http://schemas.microsoft.com/office/drawing/2014/main" id="{5D86C5A3-0D92-D68B-3C93-31AF7453EE26}"/>
              </a:ext>
            </a:extLst>
          </p:cNvPr>
          <p:cNvSpPr>
            <a:spLocks noGrp="1"/>
          </p:cNvSpPr>
          <p:nvPr>
            <p:ph type="tbl" sz="quarter" idx="13"/>
          </p:nvPr>
        </p:nvSpPr>
        <p:spPr>
          <a:xfrm>
            <a:off x="2350293" y="1535752"/>
            <a:ext cx="4443412" cy="2451100"/>
          </a:xfrm>
          <a:prstGeom prst="rect">
            <a:avLst/>
          </a:prstGeom>
        </p:spPr>
        <p:txBody>
          <a:bodyPr anchor="ctr"/>
          <a:lstStyle>
            <a:lvl1pPr marL="0" indent="0" algn="ctr">
              <a:buNone/>
              <a:defRPr sz="1800">
                <a:solidFill>
                  <a:schemeClr val="accent1"/>
                </a:solidFill>
              </a:defRPr>
            </a:lvl1pPr>
          </a:lstStyle>
          <a:p>
            <a:endParaRPr lang="en-US" dirty="0"/>
          </a:p>
        </p:txBody>
      </p:sp>
      <p:sp>
        <p:nvSpPr>
          <p:cNvPr id="3" name="Text Placeholder 3">
            <a:extLst>
              <a:ext uri="{FF2B5EF4-FFF2-40B4-BE49-F238E27FC236}">
                <a16:creationId xmlns:a16="http://schemas.microsoft.com/office/drawing/2014/main" id="{2B6F6C29-BDDF-0598-BB8D-E3D3B156B232}"/>
              </a:ext>
            </a:extLst>
          </p:cNvPr>
          <p:cNvSpPr>
            <a:spLocks noGrp="1"/>
          </p:cNvSpPr>
          <p:nvPr>
            <p:ph type="body" sz="quarter" idx="14" hasCustomPrompt="1"/>
          </p:nvPr>
        </p:nvSpPr>
        <p:spPr>
          <a:xfrm>
            <a:off x="457200" y="307976"/>
            <a:ext cx="8229600" cy="634646"/>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Table of Contents</a:t>
            </a:r>
          </a:p>
        </p:txBody>
      </p:sp>
    </p:spTree>
    <p:extLst>
      <p:ext uri="{BB962C8B-B14F-4D97-AF65-F5344CB8AC3E}">
        <p14:creationId xmlns:p14="http://schemas.microsoft.com/office/powerpoint/2010/main" val="5950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Z-NET-centered-title-2-lin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E74B0191-2E44-82E6-A57F-8644CE41784D}"/>
              </a:ext>
            </a:extLst>
          </p:cNvPr>
          <p:cNvSpPr>
            <a:spLocks noGrp="1"/>
          </p:cNvSpPr>
          <p:nvPr>
            <p:ph type="body" sz="quarter" idx="13"/>
          </p:nvPr>
        </p:nvSpPr>
        <p:spPr>
          <a:xfrm>
            <a:off x="457200" y="307976"/>
            <a:ext cx="8229600" cy="634646"/>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27822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126AAD-9863-656D-C358-B8E54D9FB0FE}"/>
              </a:ext>
            </a:extLst>
          </p:cNvPr>
          <p:cNvSpPr/>
          <p:nvPr userDrawn="1"/>
        </p:nvSpPr>
        <p:spPr>
          <a:xfrm>
            <a:off x="1314450" y="0"/>
            <a:ext cx="6515100" cy="3932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14FCFA9D-21D1-710C-C34B-F9A10D216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2911164" y="457365"/>
            <a:ext cx="3321672" cy="895512"/>
          </a:xfrm>
          <a:prstGeom prst="rect">
            <a:avLst/>
          </a:prstGeom>
        </p:spPr>
      </p:pic>
      <p:sp>
        <p:nvSpPr>
          <p:cNvPr id="21" name="Text Placeholder 7">
            <a:extLst>
              <a:ext uri="{FF2B5EF4-FFF2-40B4-BE49-F238E27FC236}">
                <a16:creationId xmlns:a16="http://schemas.microsoft.com/office/drawing/2014/main" id="{A323950A-D90D-49BF-7FEA-09A9702A9369}"/>
              </a:ext>
            </a:extLst>
          </p:cNvPr>
          <p:cNvSpPr>
            <a:spLocks noGrp="1"/>
          </p:cNvSpPr>
          <p:nvPr>
            <p:ph type="body" sz="quarter" idx="10"/>
          </p:nvPr>
        </p:nvSpPr>
        <p:spPr>
          <a:xfrm>
            <a:off x="1757362" y="1733265"/>
            <a:ext cx="5629275" cy="1084229"/>
          </a:xfrm>
          <a:prstGeom prst="rect">
            <a:avLst/>
          </a:prstGeom>
        </p:spPr>
        <p:txBody>
          <a:bodyPr lIns="0" tIns="0" rIns="0" bIns="0" anchor="b"/>
          <a:lstStyle>
            <a:lvl1pPr marL="0" indent="0" algn="ctr">
              <a:buNone/>
              <a:defRPr sz="2800" b="1">
                <a:solidFill>
                  <a:schemeClr val="accent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22" name="Text Placeholder 7">
            <a:extLst>
              <a:ext uri="{FF2B5EF4-FFF2-40B4-BE49-F238E27FC236}">
                <a16:creationId xmlns:a16="http://schemas.microsoft.com/office/drawing/2014/main" id="{755C6DB3-129F-56DF-7BE6-0052D3929E39}"/>
              </a:ext>
            </a:extLst>
          </p:cNvPr>
          <p:cNvSpPr>
            <a:spLocks noGrp="1"/>
          </p:cNvSpPr>
          <p:nvPr>
            <p:ph type="body" sz="quarter" idx="11"/>
          </p:nvPr>
        </p:nvSpPr>
        <p:spPr>
          <a:xfrm>
            <a:off x="1757362" y="3006927"/>
            <a:ext cx="5629275" cy="561962"/>
          </a:xfrm>
          <a:prstGeom prst="rect">
            <a:avLst/>
          </a:prstGeom>
        </p:spPr>
        <p:txBody>
          <a:bodyPr lIns="0" tIns="0" rIns="0" bIns="0" anchor="t"/>
          <a:lstStyle>
            <a:lvl1pPr marL="0" indent="0" algn="ctr">
              <a:buNone/>
              <a:defRPr sz="1800" b="0">
                <a:solidFill>
                  <a:srgbClr val="85549B"/>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Tree>
    <p:extLst>
      <p:ext uri="{BB962C8B-B14F-4D97-AF65-F5344CB8AC3E}">
        <p14:creationId xmlns:p14="http://schemas.microsoft.com/office/powerpoint/2010/main" val="315781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Z-NET-center-title-1-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857492"/>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E74B0191-2E44-82E6-A57F-8644CE41784D}"/>
              </a:ext>
            </a:extLst>
          </p:cNvPr>
          <p:cNvSpPr>
            <a:spLocks noGrp="1"/>
          </p:cNvSpPr>
          <p:nvPr>
            <p:ph type="body" sz="quarter" idx="13"/>
          </p:nvPr>
        </p:nvSpPr>
        <p:spPr>
          <a:xfrm>
            <a:off x="457200" y="307976"/>
            <a:ext cx="8229600" cy="375000"/>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80847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2936875"/>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31934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Z-NET-title-left-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428779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Z-NET-title-left-text-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46F01F-A5B2-1A1C-AADF-11A392BC4B31}"/>
              </a:ext>
            </a:extLst>
          </p:cNvPr>
          <p:cNvSpPr>
            <a:spLocks noGrp="1"/>
          </p:cNvSpPr>
          <p:nvPr>
            <p:ph type="pic" sz="quarter" idx="15"/>
          </p:nvPr>
        </p:nvSpPr>
        <p:spPr>
          <a:xfrm>
            <a:off x="5057422" y="307976"/>
            <a:ext cx="3629378" cy="4027488"/>
          </a:xfrm>
          <a:prstGeom prst="rect">
            <a:avLst/>
          </a:prstGeom>
        </p:spPr>
        <p:txBody>
          <a:bodyPr anchor="ctr"/>
          <a:lstStyle>
            <a:lvl1pPr marL="0" indent="0" algn="ctr">
              <a:buNone/>
              <a:defRPr sz="1400"/>
            </a:lvl1pPr>
          </a:lstStyle>
          <a:p>
            <a:endParaRPr lang="en-US"/>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441960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4419601" cy="2682876"/>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5639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Z-NET-title-text-highligh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043CFD0-9439-CB4B-24E7-BB772F95444D}"/>
              </a:ext>
            </a:extLst>
          </p:cNvPr>
          <p:cNvSpPr/>
          <p:nvPr userDrawn="1"/>
        </p:nvSpPr>
        <p:spPr>
          <a:xfrm>
            <a:off x="1493693" y="3786074"/>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4200000" scaled="0"/>
          </a:gradFill>
          <a:ln w="952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60F635E-6665-631A-4276-AE92108B1589}"/>
              </a:ext>
            </a:extLst>
          </p:cNvPr>
          <p:cNvSpPr/>
          <p:nvPr userDrawn="1"/>
        </p:nvSpPr>
        <p:spPr>
          <a:xfrm flipH="1">
            <a:off x="6520295" y="3786074"/>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7800000" scaled="0"/>
          </a:gradFill>
          <a:ln w="9525" cap="flat">
            <a:noFill/>
            <a:prstDash val="solid"/>
            <a:miter/>
          </a:ln>
        </p:spPr>
        <p:txBody>
          <a:bodyPr rtlCol="0" anchor="ctr"/>
          <a:lstStyle/>
          <a:p>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739231" y="3692172"/>
            <a:ext cx="3665538" cy="612775"/>
          </a:xfrm>
          <a:prstGeom prst="rect">
            <a:avLst/>
          </a:prstGeom>
        </p:spPr>
        <p:txBody>
          <a:bodyPr lIns="0" tIns="0" rIns="0" bIns="0" anchor="ctr"/>
          <a:lstStyle>
            <a:lvl1pPr marL="0" indent="0" algn="ctr">
              <a:buNone/>
              <a:defRPr sz="1600" b="1">
                <a:solidFill>
                  <a:srgbClr val="85549B"/>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221457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Z-NET-title-text-importa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B720D-B1AF-B201-80A0-654D5520D327}"/>
              </a:ext>
            </a:extLst>
          </p:cNvPr>
          <p:cNvSpPr/>
          <p:nvPr userDrawn="1"/>
        </p:nvSpPr>
        <p:spPr>
          <a:xfrm>
            <a:off x="0" y="3621233"/>
            <a:ext cx="9144000" cy="971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072081" y="3838701"/>
            <a:ext cx="4999838" cy="612775"/>
          </a:xfrm>
          <a:prstGeom prst="rect">
            <a:avLst/>
          </a:prstGeom>
        </p:spPr>
        <p:txBody>
          <a:bodyPr lIns="0" tIns="0" rIns="0" bIns="0" anchor="ctr"/>
          <a:lstStyle>
            <a:lvl1pPr marL="0" indent="0" algn="ctr">
              <a:buNone/>
              <a:defRPr sz="1600" b="1">
                <a:solidFill>
                  <a:schemeClr val="accent1"/>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
        <p:nvSpPr>
          <p:cNvPr id="7" name="Freeform 6">
            <a:extLst>
              <a:ext uri="{FF2B5EF4-FFF2-40B4-BE49-F238E27FC236}">
                <a16:creationId xmlns:a16="http://schemas.microsoft.com/office/drawing/2014/main" id="{1C8C8F02-B5EA-B45C-4352-CDCF65AB9C50}"/>
              </a:ext>
            </a:extLst>
          </p:cNvPr>
          <p:cNvSpPr/>
          <p:nvPr userDrawn="1"/>
        </p:nvSpPr>
        <p:spPr>
          <a:xfrm>
            <a:off x="803563" y="3932603"/>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4200000" scaled="0"/>
          </a:gradFill>
          <a:ln w="952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6F8506E6-82B8-D800-0385-DBF8A0748768}"/>
              </a:ext>
            </a:extLst>
          </p:cNvPr>
          <p:cNvSpPr/>
          <p:nvPr userDrawn="1"/>
        </p:nvSpPr>
        <p:spPr>
          <a:xfrm flipH="1">
            <a:off x="7210426" y="3932603"/>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7800000" scaled="0"/>
          </a:gra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19442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Z-NET-title-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5822" y="831843"/>
            <a:ext cx="6124472" cy="3479813"/>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1" y="307975"/>
            <a:ext cx="2437001"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786758"/>
            <a:ext cx="2437002" cy="2080567"/>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3312673" y="963704"/>
            <a:ext cx="4681537" cy="3057525"/>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3312673" y="963704"/>
            <a:ext cx="4681538" cy="3057525"/>
          </a:xfrm>
          <a:prstGeom prst="roundRect">
            <a:avLst>
              <a:gd name="adj" fmla="val 2189"/>
            </a:avLst>
          </a:prstGeom>
        </p:spPr>
        <p:txBody>
          <a:bodyPr anchor="ctr"/>
          <a:lstStyle>
            <a:lvl1pPr marL="0" indent="0" algn="ctr">
              <a:buNone/>
              <a:defRPr sz="1400"/>
            </a:lvl1pPr>
          </a:lstStyle>
          <a:p>
            <a:endParaRPr lang="en-US" dirty="0"/>
          </a:p>
        </p:txBody>
      </p:sp>
    </p:spTree>
    <p:extLst>
      <p:ext uri="{BB962C8B-B14F-4D97-AF65-F5344CB8AC3E}">
        <p14:creationId xmlns:p14="http://schemas.microsoft.com/office/powerpoint/2010/main" val="12209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Z-NET-title-text-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435"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8229599" cy="44279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1397136"/>
            <a:ext cx="3259123" cy="2361132"/>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4228573"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4228572" y="1397136"/>
            <a:ext cx="3881130" cy="2534776"/>
          </a:xfrm>
          <a:prstGeom prst="roundRect">
            <a:avLst>
              <a:gd name="adj" fmla="val 2189"/>
            </a:avLst>
          </a:prstGeom>
        </p:spPr>
        <p:txBody>
          <a:bodyPr anchor="ctr"/>
          <a:lstStyle>
            <a:lvl1pPr marL="0" indent="0" algn="ctr">
              <a:buNone/>
              <a:defRPr sz="1400"/>
            </a:lvl1pPr>
          </a:lstStyle>
          <a:p>
            <a:endParaRPr lang="en-US" dirty="0"/>
          </a:p>
        </p:txBody>
      </p:sp>
    </p:spTree>
    <p:extLst>
      <p:ext uri="{BB962C8B-B14F-4D97-AF65-F5344CB8AC3E}">
        <p14:creationId xmlns:p14="http://schemas.microsoft.com/office/powerpoint/2010/main" val="288620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Z-NET-title-computer-cen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3318"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8229599" cy="442794"/>
          </a:xfrm>
          <a:prstGeom prst="rect">
            <a:avLst/>
          </a:prstGeom>
        </p:spPr>
        <p:txBody>
          <a:bodyPr lIns="0" tIns="0" rIns="0" bIns="0"/>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397136"/>
            <a:ext cx="1806222" cy="2361132"/>
          </a:xfrm>
          <a:prstGeom prst="rect">
            <a:avLst/>
          </a:prstGeom>
        </p:spPr>
        <p:txBody>
          <a:bodyPr wrap="square" lIns="0" tIns="0" rIns="0" bIns="0"/>
          <a:lstStyle>
            <a:lvl1pPr marL="0" indent="0" algn="r">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2652456"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2652455" y="1397136"/>
            <a:ext cx="3881130" cy="2534776"/>
          </a:xfrm>
          <a:prstGeom prst="roundRect">
            <a:avLst>
              <a:gd name="adj" fmla="val 2189"/>
            </a:avLst>
          </a:prstGeom>
        </p:spPr>
        <p:txBody>
          <a:bodyPr anchor="ctr"/>
          <a:lstStyle>
            <a:lvl1pPr marL="0" indent="0" algn="ctr">
              <a:buNone/>
              <a:defRPr sz="1400"/>
            </a:lvl1pPr>
          </a:lstStyle>
          <a:p>
            <a:endParaRPr lang="en-US" dirty="0"/>
          </a:p>
        </p:txBody>
      </p:sp>
      <p:sp>
        <p:nvSpPr>
          <p:cNvPr id="2" name="Text Placeholder 4">
            <a:extLst>
              <a:ext uri="{FF2B5EF4-FFF2-40B4-BE49-F238E27FC236}">
                <a16:creationId xmlns:a16="http://schemas.microsoft.com/office/drawing/2014/main" id="{B0FE3B67-5076-944E-EE51-F33303D0443A}"/>
              </a:ext>
            </a:extLst>
          </p:cNvPr>
          <p:cNvSpPr>
            <a:spLocks noGrp="1"/>
          </p:cNvSpPr>
          <p:nvPr>
            <p:ph type="body" sz="quarter" idx="16"/>
          </p:nvPr>
        </p:nvSpPr>
        <p:spPr>
          <a:xfrm>
            <a:off x="6908799" y="1397136"/>
            <a:ext cx="1777999" cy="2361132"/>
          </a:xfrm>
          <a:prstGeom prst="rect">
            <a:avLst/>
          </a:prstGeom>
        </p:spPr>
        <p:txBody>
          <a:bodyPr wrap="square" lIns="0" tIns="0" rIns="0" bIns="0"/>
          <a:lstStyle>
            <a:lvl1pPr marL="0" indent="0" algn="l">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76526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Z-NET-title-left-3-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2296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3306169"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6155139"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3</a:t>
            </a:r>
          </a:p>
        </p:txBody>
      </p:sp>
    </p:spTree>
    <p:extLst>
      <p:ext uri="{BB962C8B-B14F-4D97-AF65-F5344CB8AC3E}">
        <p14:creationId xmlns:p14="http://schemas.microsoft.com/office/powerpoint/2010/main" val="158403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A8A186-D992-4668-8C94-9242805153B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37467" y="4738527"/>
            <a:ext cx="2269066" cy="233632"/>
          </a:xfrm>
          <a:prstGeom prst="rect">
            <a:avLst/>
          </a:prstGeom>
        </p:spPr>
      </p:pic>
    </p:spTree>
    <p:extLst>
      <p:ext uri="{BB962C8B-B14F-4D97-AF65-F5344CB8AC3E}">
        <p14:creationId xmlns:p14="http://schemas.microsoft.com/office/powerpoint/2010/main" val="246779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Z-NET-title-left-4-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1534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2273561"/>
            <a:ext cx="1673604"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2609071"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4760942"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2609071"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4760942"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3</a:t>
            </a:r>
          </a:p>
        </p:txBody>
      </p:sp>
      <p:sp>
        <p:nvSpPr>
          <p:cNvPr id="11" name="Text Placeholder 4">
            <a:extLst>
              <a:ext uri="{FF2B5EF4-FFF2-40B4-BE49-F238E27FC236}">
                <a16:creationId xmlns:a16="http://schemas.microsoft.com/office/drawing/2014/main" id="{E32CC9DD-C4B0-3FB0-0883-78DFF564905E}"/>
              </a:ext>
            </a:extLst>
          </p:cNvPr>
          <p:cNvSpPr>
            <a:spLocks noGrp="1"/>
          </p:cNvSpPr>
          <p:nvPr>
            <p:ph type="body" sz="quarter" idx="17"/>
          </p:nvPr>
        </p:nvSpPr>
        <p:spPr>
          <a:xfrm>
            <a:off x="6912813"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Box 11">
            <a:extLst>
              <a:ext uri="{FF2B5EF4-FFF2-40B4-BE49-F238E27FC236}">
                <a16:creationId xmlns:a16="http://schemas.microsoft.com/office/drawing/2014/main" id="{7541AC95-15EE-6434-DC11-4B64DF6B5298}"/>
              </a:ext>
            </a:extLst>
          </p:cNvPr>
          <p:cNvSpPr txBox="1">
            <a:spLocks noChangeAspect="1"/>
          </p:cNvSpPr>
          <p:nvPr userDrawn="1"/>
        </p:nvSpPr>
        <p:spPr>
          <a:xfrm>
            <a:off x="691281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4</a:t>
            </a:r>
          </a:p>
        </p:txBody>
      </p:sp>
    </p:spTree>
    <p:extLst>
      <p:ext uri="{BB962C8B-B14F-4D97-AF65-F5344CB8AC3E}">
        <p14:creationId xmlns:p14="http://schemas.microsoft.com/office/powerpoint/2010/main" val="44751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Z-NET-title-left-3-idea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2296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78EF0697-761C-771A-24BA-036662117CE5}"/>
              </a:ext>
            </a:extLst>
          </p:cNvPr>
          <p:cNvCxnSpPr>
            <a:cxnSpLocks/>
          </p:cNvCxnSpPr>
          <p:nvPr userDrawn="1"/>
        </p:nvCxnSpPr>
        <p:spPr>
          <a:xfrm>
            <a:off x="452003"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505DE87-5A91-3F85-CBE5-E59CCCFE7F9C}"/>
              </a:ext>
            </a:extLst>
          </p:cNvPr>
          <p:cNvSpPr>
            <a:spLocks noGrp="1"/>
          </p:cNvSpPr>
          <p:nvPr>
            <p:ph type="body" sz="quarter" idx="17"/>
          </p:nvPr>
        </p:nvSpPr>
        <p:spPr>
          <a:xfrm>
            <a:off x="452004"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24162909-85F1-3208-E72B-380CCF3AF48A}"/>
              </a:ext>
            </a:extLst>
          </p:cNvPr>
          <p:cNvCxnSpPr>
            <a:cxnSpLocks/>
          </p:cNvCxnSpPr>
          <p:nvPr userDrawn="1"/>
        </p:nvCxnSpPr>
        <p:spPr>
          <a:xfrm>
            <a:off x="330616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F76AE0E-DDC9-8B30-065C-940D61AA475F}"/>
              </a:ext>
            </a:extLst>
          </p:cNvPr>
          <p:cNvSpPr>
            <a:spLocks noGrp="1"/>
          </p:cNvSpPr>
          <p:nvPr>
            <p:ph type="body" sz="quarter" idx="18"/>
          </p:nvPr>
        </p:nvSpPr>
        <p:spPr>
          <a:xfrm>
            <a:off x="330616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F5231FD2-F9B2-DF74-6763-955B9ABEE1CE}"/>
              </a:ext>
            </a:extLst>
          </p:cNvPr>
          <p:cNvCxnSpPr>
            <a:cxnSpLocks/>
          </p:cNvCxnSpPr>
          <p:nvPr userDrawn="1"/>
        </p:nvCxnSpPr>
        <p:spPr>
          <a:xfrm>
            <a:off x="615513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85CF7CA5-8F82-9797-AF68-62D1D83E8F3C}"/>
              </a:ext>
            </a:extLst>
          </p:cNvPr>
          <p:cNvSpPr>
            <a:spLocks noGrp="1"/>
          </p:cNvSpPr>
          <p:nvPr>
            <p:ph type="body" sz="quarter" idx="19"/>
          </p:nvPr>
        </p:nvSpPr>
        <p:spPr>
          <a:xfrm>
            <a:off x="615513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335498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Z-NET-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1823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no-logo">
    <p:bg>
      <p:bgPr>
        <a:gradFill>
          <a:gsLst>
            <a:gs pos="10000">
              <a:schemeClr val="bg1"/>
            </a:gs>
            <a:gs pos="60000">
              <a:srgbClr val="85549B"/>
            </a:gs>
            <a:gs pos="100000">
              <a:schemeClr val="accent1"/>
            </a:gs>
          </a:gsLst>
          <a:lin ang="4200000" scaled="0"/>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0C43E54-1DAF-B10D-070A-94F43027DD5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04389" y="246064"/>
            <a:ext cx="2619842" cy="706301"/>
          </a:xfrm>
          <a:prstGeom prst="rect">
            <a:avLst/>
          </a:prstGeom>
        </p:spPr>
      </p:pic>
      <p:sp>
        <p:nvSpPr>
          <p:cNvPr id="4" name="Text Placeholder 3">
            <a:extLst>
              <a:ext uri="{FF2B5EF4-FFF2-40B4-BE49-F238E27FC236}">
                <a16:creationId xmlns:a16="http://schemas.microsoft.com/office/drawing/2014/main" id="{68DD306F-FDFE-CFFF-FA44-0EEB4EA3754F}"/>
              </a:ext>
            </a:extLst>
          </p:cNvPr>
          <p:cNvSpPr>
            <a:spLocks noGrp="1"/>
          </p:cNvSpPr>
          <p:nvPr>
            <p:ph type="body" sz="quarter" idx="10"/>
          </p:nvPr>
        </p:nvSpPr>
        <p:spPr>
          <a:xfrm>
            <a:off x="1690687" y="1721556"/>
            <a:ext cx="5762625" cy="1169940"/>
          </a:xfrm>
          <a:prstGeom prst="rect">
            <a:avLst/>
          </a:prstGeom>
        </p:spPr>
        <p:txBody>
          <a:bodyPr lIns="0" tIns="91440" rIns="0" bIns="0" anchor="b"/>
          <a:lstStyle>
            <a:lvl1pPr marL="0" indent="0" algn="ctr">
              <a:buNone/>
              <a:defRPr sz="28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a:t>
            </a:r>
          </a:p>
        </p:txBody>
      </p:sp>
      <p:cxnSp>
        <p:nvCxnSpPr>
          <p:cNvPr id="5" name="Straight Connector 4">
            <a:extLst>
              <a:ext uri="{FF2B5EF4-FFF2-40B4-BE49-F238E27FC236}">
                <a16:creationId xmlns:a16="http://schemas.microsoft.com/office/drawing/2014/main" id="{AFD78A40-B177-0F59-4BB6-3469D8A88389}"/>
              </a:ext>
            </a:extLst>
          </p:cNvPr>
          <p:cNvCxnSpPr>
            <a:cxnSpLocks/>
          </p:cNvCxnSpPr>
          <p:nvPr userDrawn="1"/>
        </p:nvCxnSpPr>
        <p:spPr>
          <a:xfrm>
            <a:off x="2286000" y="3060374"/>
            <a:ext cx="457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Z-NET center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1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Z-NET-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able Placeholder 4">
            <a:extLst>
              <a:ext uri="{FF2B5EF4-FFF2-40B4-BE49-F238E27FC236}">
                <a16:creationId xmlns:a16="http://schemas.microsoft.com/office/drawing/2014/main" id="{5D86C5A3-0D92-D68B-3C93-31AF7453EE26}"/>
              </a:ext>
            </a:extLst>
          </p:cNvPr>
          <p:cNvSpPr>
            <a:spLocks noGrp="1"/>
          </p:cNvSpPr>
          <p:nvPr>
            <p:ph type="tbl" sz="quarter" idx="13"/>
          </p:nvPr>
        </p:nvSpPr>
        <p:spPr>
          <a:xfrm>
            <a:off x="2350293" y="1535752"/>
            <a:ext cx="4443412" cy="2451100"/>
          </a:xfrm>
          <a:prstGeom prst="rect">
            <a:avLst/>
          </a:prstGeom>
        </p:spPr>
        <p:txBody>
          <a:bodyPr anchor="ctr"/>
          <a:lstStyle>
            <a:lvl1pPr marL="0" indent="0" algn="ctr">
              <a:buNone/>
              <a:defRPr sz="1800">
                <a:solidFill>
                  <a:schemeClr val="accent1"/>
                </a:solidFill>
              </a:defRPr>
            </a:lvl1pPr>
          </a:lstStyle>
          <a:p>
            <a:endParaRPr lang="en-US" dirty="0"/>
          </a:p>
        </p:txBody>
      </p:sp>
    </p:spTree>
    <p:extLst>
      <p:ext uri="{BB962C8B-B14F-4D97-AF65-F5344CB8AC3E}">
        <p14:creationId xmlns:p14="http://schemas.microsoft.com/office/powerpoint/2010/main" val="204879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Z-NET center logo subh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3" name="Straight Connector 2">
            <a:extLst>
              <a:ext uri="{FF2B5EF4-FFF2-40B4-BE49-F238E27FC236}">
                <a16:creationId xmlns:a16="http://schemas.microsoft.com/office/drawing/2014/main" id="{66ACCA8E-E901-9119-BD40-DD477D228DC9}"/>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DD2D86B8-4FCA-3AE6-B6FC-DADAA790CF1E}"/>
              </a:ext>
            </a:extLst>
          </p:cNvPr>
          <p:cNvSpPr>
            <a:spLocks noGrp="1"/>
          </p:cNvSpPr>
          <p:nvPr>
            <p:ph type="body" sz="quarter" idx="13"/>
          </p:nvPr>
        </p:nvSpPr>
        <p:spPr>
          <a:xfrm>
            <a:off x="3406886" y="998788"/>
            <a:ext cx="2330450" cy="338554"/>
          </a:xfrm>
          <a:prstGeom prst="rect">
            <a:avLst/>
          </a:prstGeom>
          <a:solidFill>
            <a:schemeClr val="bg1"/>
          </a:solidFill>
        </p:spPr>
        <p:txBody>
          <a:bodyPr/>
          <a:lstStyle>
            <a:lvl1pPr marL="0" indent="0" algn="ctr">
              <a:buNone/>
              <a:defRPr sz="1400" b="1">
                <a:solidFill>
                  <a:schemeClr val="accent3"/>
                </a:solidFill>
              </a:defRPr>
            </a:lvl1pPr>
            <a:lvl2pPr marL="457200" indent="0" algn="ctr">
              <a:buNone/>
              <a:defRPr sz="1400" b="1">
                <a:solidFill>
                  <a:schemeClr val="accent3"/>
                </a:solidFill>
              </a:defRPr>
            </a:lvl2pPr>
            <a:lvl3pPr marL="914400" indent="0" algn="ctr">
              <a:buNone/>
              <a:defRPr sz="1400" b="1">
                <a:solidFill>
                  <a:schemeClr val="accent3"/>
                </a:solidFill>
              </a:defRPr>
            </a:lvl3pPr>
            <a:lvl4pPr marL="1371600" indent="0" algn="ctr">
              <a:buNone/>
              <a:defRPr sz="1400" b="1">
                <a:solidFill>
                  <a:schemeClr val="accent3"/>
                </a:solidFill>
              </a:defRPr>
            </a:lvl4pPr>
            <a:lvl5pPr marL="1828800" indent="0" algn="ctr">
              <a:buNone/>
              <a:defRPr sz="1400" b="1">
                <a:solidFill>
                  <a:schemeClr val="accent3"/>
                </a:solidFill>
              </a:defRPr>
            </a:lvl5pPr>
          </a:lstStyle>
          <a:p>
            <a:pPr lvl="0"/>
            <a:r>
              <a:rPr lang="en-US" dirty="0"/>
              <a:t>Click to edit</a:t>
            </a:r>
          </a:p>
        </p:txBody>
      </p:sp>
    </p:spTree>
    <p:extLst>
      <p:ext uri="{BB962C8B-B14F-4D97-AF65-F5344CB8AC3E}">
        <p14:creationId xmlns:p14="http://schemas.microsoft.com/office/powerpoint/2010/main" val="332368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2936875"/>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Tree>
    <p:extLst>
      <p:ext uri="{BB962C8B-B14F-4D97-AF65-F5344CB8AC3E}">
        <p14:creationId xmlns:p14="http://schemas.microsoft.com/office/powerpoint/2010/main" val="129562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Z-NET-title-left-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31050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4.sv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sv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2" name="AutoShape 2" descr="https://insite.alz.org/downloads/communications/logos/alz_association/PeopleAndScienceBrandSymbol_cmyk.jp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9327922"/>
      </p:ext>
    </p:extLst>
  </p:cSld>
  <p:clrMap bg1="lt1" tx1="dk1" bg2="lt2" tx2="dk2" accent1="accent1" accent2="accent2" accent3="accent3" accent4="accent4" accent5="accent5" accent6="accent6" hlink="hlink" folHlink="folHlink"/>
  <p:sldLayoutIdLst>
    <p:sldLayoutId id="2147483696" r:id="rId1"/>
    <p:sldLayoutId id="2147483693" r:id="rId2"/>
    <p:sldLayoutId id="2147483694" r:id="rId3"/>
    <p:sldLayoutId id="214748369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589494"/>
            <a:ext cx="9144000" cy="5540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3" name="Picture 2">
            <a:extLst>
              <a:ext uri="{FF2B5EF4-FFF2-40B4-BE49-F238E27FC236}">
                <a16:creationId xmlns:a16="http://schemas.microsoft.com/office/drawing/2014/main" id="{958F3466-EEDF-4914-BC65-3C4DACD403C7}"/>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539577" y="4760195"/>
            <a:ext cx="2064845" cy="212604"/>
          </a:xfrm>
          <a:prstGeom prst="rect">
            <a:avLst/>
          </a:prstGeom>
        </p:spPr>
      </p:pic>
    </p:spTree>
    <p:extLst>
      <p:ext uri="{BB962C8B-B14F-4D97-AF65-F5344CB8AC3E}">
        <p14:creationId xmlns:p14="http://schemas.microsoft.com/office/powerpoint/2010/main" val="653172484"/>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701" r:id="rId3"/>
    <p:sldLayoutId id="2147483702" r:id="rId4"/>
    <p:sldLayoutId id="2147483703" r:id="rId5"/>
    <p:sldLayoutId id="2147483709" r:id="rId6"/>
    <p:sldLayoutId id="2147483710" r:id="rId7"/>
    <p:sldLayoutId id="2147483707" r:id="rId8"/>
    <p:sldLayoutId id="2147483708" r:id="rId9"/>
    <p:sldLayoutId id="2147483705" r:id="rId10"/>
    <p:sldLayoutId id="2147483711" r:id="rId11"/>
    <p:sldLayoutId id="2147483706" r:id="rId12"/>
    <p:sldLayoutId id="214748366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D08CB3-D5C2-2787-F450-EA7F93EF321C}"/>
              </a:ext>
            </a:extLst>
          </p:cNvPr>
          <p:cNvSpPr/>
          <p:nvPr userDrawn="1"/>
        </p:nvSpPr>
        <p:spPr>
          <a:xfrm>
            <a:off x="0" y="4589494"/>
            <a:ext cx="9144000" cy="554006"/>
          </a:xfrm>
          <a:prstGeom prst="rect">
            <a:avLst/>
          </a:prstGeom>
          <a:gradFill>
            <a:gsLst>
              <a:gs pos="57000">
                <a:srgbClr val="85549B"/>
              </a:gs>
              <a:gs pos="0">
                <a:schemeClr val="bg1"/>
              </a:gs>
              <a:gs pos="100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A929A659-C86A-CA53-E324-9369B29EEC36}"/>
              </a:ext>
            </a:extLst>
          </p:cNvPr>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10" name="Graphic 9">
            <a:extLst>
              <a:ext uri="{FF2B5EF4-FFF2-40B4-BE49-F238E27FC236}">
                <a16:creationId xmlns:a16="http://schemas.microsoft.com/office/drawing/2014/main" id="{16828523-1B28-3201-273E-00103CA58A81}"/>
              </a:ext>
            </a:extLst>
          </p:cNvPr>
          <p:cNvPicPr>
            <a:picLocks noChangeAspect="1"/>
          </p:cNvPicPr>
          <p:nvPr userDrawn="1"/>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t="32270" b="40770"/>
          <a:stretch/>
        </p:blipFill>
        <p:spPr>
          <a:xfrm>
            <a:off x="214078" y="4683784"/>
            <a:ext cx="1355450" cy="365425"/>
          </a:xfrm>
          <a:prstGeom prst="rect">
            <a:avLst/>
          </a:prstGeom>
        </p:spPr>
      </p:pic>
    </p:spTree>
    <p:extLst>
      <p:ext uri="{BB962C8B-B14F-4D97-AF65-F5344CB8AC3E}">
        <p14:creationId xmlns:p14="http://schemas.microsoft.com/office/powerpoint/2010/main" val="3941089349"/>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26" r:id="rId3"/>
    <p:sldLayoutId id="2147483716" r:id="rId4"/>
    <p:sldLayoutId id="2147483717" r:id="rId5"/>
    <p:sldLayoutId id="2147483728" r:id="rId6"/>
    <p:sldLayoutId id="2147483718" r:id="rId7"/>
    <p:sldLayoutId id="2147483719" r:id="rId8"/>
    <p:sldLayoutId id="2147483720" r:id="rId9"/>
    <p:sldLayoutId id="2147483721" r:id="rId10"/>
    <p:sldLayoutId id="2147483727" r:id="rId11"/>
    <p:sldLayoutId id="2147483722" r:id="rId12"/>
    <p:sldLayoutId id="2147483723" r:id="rId13"/>
    <p:sldLayoutId id="2147483724" r:id="rId14"/>
    <p:sldLayoutId id="214748372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9.png"/><Relationship Id="rId1" Type="http://schemas.openxmlformats.org/officeDocument/2006/relationships/slideLayout" Target="../slideLayouts/slideLayout23.xml"/><Relationship Id="rId4" Type="http://schemas.openxmlformats.org/officeDocument/2006/relationships/image" Target="../media/image910.png"/></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3.xml"/><Relationship Id="rId4" Type="http://schemas.openxmlformats.org/officeDocument/2006/relationships/image" Target="../media/image71.png"/></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23.xml"/><Relationship Id="rId4" Type="http://schemas.openxmlformats.org/officeDocument/2006/relationships/image" Target="../media/image69.png"/></Relationships>
</file>

<file path=ppt/slides/_rels/slide8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CE3726-4A59-7F62-676F-B39B6577A5A5}"/>
              </a:ext>
            </a:extLst>
          </p:cNvPr>
          <p:cNvSpPr>
            <a:spLocks noGrp="1"/>
          </p:cNvSpPr>
          <p:nvPr>
            <p:ph type="body" sz="quarter" idx="10"/>
          </p:nvPr>
        </p:nvSpPr>
        <p:spPr/>
        <p:txBody>
          <a:bodyPr/>
          <a:lstStyle/>
          <a:p>
            <a:pPr>
              <a:spcBef>
                <a:spcPts val="1200"/>
              </a:spcBef>
            </a:pPr>
            <a:r>
              <a:rPr lang="en-US" dirty="0"/>
              <a:t>ALZ-NET (4709) eCRF Training</a:t>
            </a:r>
          </a:p>
          <a:p>
            <a:pPr>
              <a:spcBef>
                <a:spcPts val="1200"/>
              </a:spcBef>
            </a:pPr>
            <a:r>
              <a:rPr lang="en-US" sz="2400" dirty="0"/>
              <a:t>All Forms</a:t>
            </a:r>
          </a:p>
        </p:txBody>
      </p:sp>
      <p:sp>
        <p:nvSpPr>
          <p:cNvPr id="3" name="Text Placeholder 2">
            <a:extLst>
              <a:ext uri="{FF2B5EF4-FFF2-40B4-BE49-F238E27FC236}">
                <a16:creationId xmlns:a16="http://schemas.microsoft.com/office/drawing/2014/main" id="{9E9FC761-94A6-6B1D-4926-CBDFC9E28F40}"/>
              </a:ext>
            </a:extLst>
          </p:cNvPr>
          <p:cNvSpPr>
            <a:spLocks noGrp="1"/>
          </p:cNvSpPr>
          <p:nvPr>
            <p:ph type="body" sz="quarter" idx="11"/>
          </p:nvPr>
        </p:nvSpPr>
        <p:spPr/>
        <p:txBody>
          <a:bodyPr/>
          <a:lstStyle/>
          <a:p>
            <a:r>
              <a:rPr lang="en-US" dirty="0"/>
              <a:t>Kathleen Donahue – Senior Clinical Data Manager</a:t>
            </a:r>
          </a:p>
          <a:p>
            <a:r>
              <a:rPr lang="en-US" dirty="0"/>
              <a:t>Autumn Rolack – Clinical Data Manager</a:t>
            </a:r>
          </a:p>
        </p:txBody>
      </p:sp>
      <p:sp>
        <p:nvSpPr>
          <p:cNvPr id="5" name="Text Placeholder 4">
            <a:extLst>
              <a:ext uri="{FF2B5EF4-FFF2-40B4-BE49-F238E27FC236}">
                <a16:creationId xmlns:a16="http://schemas.microsoft.com/office/drawing/2014/main" id="{EDF9F98C-34FF-D514-13C5-9980F68CBB00}"/>
              </a:ext>
            </a:extLst>
          </p:cNvPr>
          <p:cNvSpPr>
            <a:spLocks noGrp="1"/>
          </p:cNvSpPr>
          <p:nvPr>
            <p:ph type="body" sz="quarter" idx="13"/>
          </p:nvPr>
        </p:nvSpPr>
        <p:spPr/>
        <p:txBody>
          <a:bodyPr/>
          <a:lstStyle/>
          <a:p>
            <a:r>
              <a:rPr lang="en-US" sz="1600" dirty="0">
                <a:solidFill>
                  <a:schemeClr val="accent1"/>
                </a:solidFill>
              </a:rPr>
              <a:t>June 2025</a:t>
            </a:r>
          </a:p>
        </p:txBody>
      </p:sp>
    </p:spTree>
    <p:extLst>
      <p:ext uri="{BB962C8B-B14F-4D97-AF65-F5344CB8AC3E}">
        <p14:creationId xmlns:p14="http://schemas.microsoft.com/office/powerpoint/2010/main" val="26656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53E411C-2AD2-9EF1-3695-893B7921E4F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24CFDD5-1B2B-C975-C20E-9D9E27491F07}"/>
              </a:ext>
            </a:extLst>
          </p:cNvPr>
          <p:cNvSpPr>
            <a:spLocks noGrp="1"/>
          </p:cNvSpPr>
          <p:nvPr>
            <p:ph type="body" sz="quarter" idx="13"/>
          </p:nvPr>
        </p:nvSpPr>
        <p:spPr/>
        <p:txBody>
          <a:bodyPr/>
          <a:lstStyle/>
          <a:p>
            <a:r>
              <a:rPr lang="en-US" dirty="0"/>
              <a:t>Demography</a:t>
            </a:r>
          </a:p>
        </p:txBody>
      </p:sp>
      <p:pic>
        <p:nvPicPr>
          <p:cNvPr id="5" name="Picture 4">
            <a:extLst>
              <a:ext uri="{FF2B5EF4-FFF2-40B4-BE49-F238E27FC236}">
                <a16:creationId xmlns:a16="http://schemas.microsoft.com/office/drawing/2014/main" id="{A9CBAAFE-D8C0-42D2-6224-04141B825412}"/>
              </a:ext>
            </a:extLst>
          </p:cNvPr>
          <p:cNvPicPr>
            <a:picLocks noChangeAspect="1"/>
          </p:cNvPicPr>
          <p:nvPr/>
        </p:nvPicPr>
        <p:blipFill>
          <a:blip r:embed="rId2"/>
          <a:stretch>
            <a:fillRect/>
          </a:stretch>
        </p:blipFill>
        <p:spPr>
          <a:xfrm>
            <a:off x="457200" y="1199158"/>
            <a:ext cx="3077687" cy="1521553"/>
          </a:xfrm>
          <a:prstGeom prst="rect">
            <a:avLst/>
          </a:prstGeom>
          <a:ln>
            <a:solidFill>
              <a:schemeClr val="accent1"/>
            </a:solidFill>
          </a:ln>
        </p:spPr>
      </p:pic>
      <p:cxnSp>
        <p:nvCxnSpPr>
          <p:cNvPr id="12" name="Straight Arrow Connector 11">
            <a:extLst>
              <a:ext uri="{FF2B5EF4-FFF2-40B4-BE49-F238E27FC236}">
                <a16:creationId xmlns:a16="http://schemas.microsoft.com/office/drawing/2014/main" id="{0D8CF649-A036-56DF-22A1-4496048762C2}"/>
              </a:ext>
            </a:extLst>
          </p:cNvPr>
          <p:cNvCxnSpPr/>
          <p:nvPr/>
        </p:nvCxnSpPr>
        <p:spPr>
          <a:xfrm>
            <a:off x="3534887" y="1708030"/>
            <a:ext cx="14339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DD4D975-FD35-428A-7FB4-ABD51315B739}"/>
              </a:ext>
            </a:extLst>
          </p:cNvPr>
          <p:cNvSpPr txBox="1"/>
          <p:nvPr/>
        </p:nvSpPr>
        <p:spPr>
          <a:xfrm>
            <a:off x="457200" y="2830972"/>
            <a:ext cx="4419600" cy="1569660"/>
          </a:xfrm>
          <a:prstGeom prst="rect">
            <a:avLst/>
          </a:prstGeom>
          <a:noFill/>
        </p:spPr>
        <p:txBody>
          <a:bodyPr wrap="square" rtlCol="0">
            <a:spAutoFit/>
          </a:bodyPr>
          <a:lstStyle/>
          <a:p>
            <a:r>
              <a:rPr lang="en-US" sz="1600" dirty="0">
                <a:solidFill>
                  <a:schemeClr val="accent1"/>
                </a:solidFill>
              </a:rPr>
              <a:t>When a patient is registered to ALZ-NET via the ALZ-NET Portal, </a:t>
            </a:r>
            <a:r>
              <a:rPr lang="en-US" sz="1600" dirty="0">
                <a:solidFill>
                  <a:schemeClr val="accent1"/>
                </a:solidFill>
                <a:effectLst/>
                <a:ea typeface="Times New Roman" panose="02020603050405020304" pitchFamily="18" charset="0"/>
              </a:rPr>
              <a:t>some of the data is automatically loaded into the </a:t>
            </a:r>
            <a:r>
              <a:rPr lang="en-US" sz="1600" u="sng" dirty="0">
                <a:solidFill>
                  <a:schemeClr val="accent1"/>
                </a:solidFill>
                <a:effectLst/>
                <a:ea typeface="Times New Roman" panose="02020603050405020304" pitchFamily="18" charset="0"/>
              </a:rPr>
              <a:t>Demography</a:t>
            </a:r>
            <a:r>
              <a:rPr lang="en-US" sz="1600" dirty="0">
                <a:solidFill>
                  <a:schemeClr val="accent1"/>
                </a:solidFill>
                <a:effectLst/>
                <a:ea typeface="Times New Roman" panose="02020603050405020304" pitchFamily="18" charset="0"/>
              </a:rPr>
              <a:t> form </a:t>
            </a:r>
            <a:r>
              <a:rPr lang="en-US" sz="1600" dirty="0">
                <a:solidFill>
                  <a:schemeClr val="accent1"/>
                </a:solidFill>
                <a:ea typeface="Times New Roman" panose="02020603050405020304" pitchFamily="18" charset="0"/>
              </a:rPr>
              <a:t>in</a:t>
            </a:r>
            <a:r>
              <a:rPr lang="en-US" sz="1600" dirty="0">
                <a:solidFill>
                  <a:schemeClr val="accent1"/>
                </a:solidFill>
                <a:effectLst/>
                <a:ea typeface="Times New Roman" panose="02020603050405020304" pitchFamily="18" charset="0"/>
              </a:rPr>
              <a:t> Rave.</a:t>
            </a:r>
          </a:p>
          <a:p>
            <a:endParaRPr lang="en-US" sz="1600" dirty="0">
              <a:solidFill>
                <a:schemeClr val="accent1"/>
              </a:solidFill>
              <a:effectLst/>
              <a:ea typeface="Times New Roman" panose="02020603050405020304" pitchFamily="18" charset="0"/>
            </a:endParaRPr>
          </a:p>
          <a:p>
            <a:pPr algn="ctr"/>
            <a:r>
              <a:rPr lang="en-US" sz="1600" dirty="0">
                <a:solidFill>
                  <a:schemeClr val="accent1"/>
                </a:solidFill>
                <a:ea typeface="Times New Roman" panose="02020603050405020304" pitchFamily="18" charset="0"/>
              </a:rPr>
              <a:t>**Sites cannot update this eCRF**</a:t>
            </a:r>
            <a:endParaRPr lang="en-US" sz="1600" dirty="0">
              <a:solidFill>
                <a:schemeClr val="accent1"/>
              </a:solidFill>
            </a:endParaRPr>
          </a:p>
        </p:txBody>
      </p:sp>
      <p:pic>
        <p:nvPicPr>
          <p:cNvPr id="9" name="Picture 8">
            <a:extLst>
              <a:ext uri="{FF2B5EF4-FFF2-40B4-BE49-F238E27FC236}">
                <a16:creationId xmlns:a16="http://schemas.microsoft.com/office/drawing/2014/main" id="{6D670C92-1D5F-DB27-0371-045B50454E38}"/>
              </a:ext>
            </a:extLst>
          </p:cNvPr>
          <p:cNvPicPr>
            <a:picLocks noChangeAspect="1"/>
          </p:cNvPicPr>
          <p:nvPr/>
        </p:nvPicPr>
        <p:blipFill>
          <a:blip r:embed="rId3"/>
          <a:stretch>
            <a:fillRect/>
          </a:stretch>
        </p:blipFill>
        <p:spPr>
          <a:xfrm>
            <a:off x="5057422" y="307974"/>
            <a:ext cx="3629378" cy="3764621"/>
          </a:xfrm>
          <a:prstGeom prst="rect">
            <a:avLst/>
          </a:prstGeom>
        </p:spPr>
      </p:pic>
      <p:sp>
        <p:nvSpPr>
          <p:cNvPr id="8" name="Rectangle: Rounded Corners 7">
            <a:extLst>
              <a:ext uri="{FF2B5EF4-FFF2-40B4-BE49-F238E27FC236}">
                <a16:creationId xmlns:a16="http://schemas.microsoft.com/office/drawing/2014/main" id="{C8F40C9D-2CE2-A229-8236-0DA7BD2964F3}"/>
              </a:ext>
            </a:extLst>
          </p:cNvPr>
          <p:cNvSpPr/>
          <p:nvPr/>
        </p:nvSpPr>
        <p:spPr>
          <a:xfrm>
            <a:off x="570450" y="1666635"/>
            <a:ext cx="2055304" cy="3467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952F758-1482-9F8E-F41A-5E70CF9C4801}"/>
              </a:ext>
            </a:extLst>
          </p:cNvPr>
          <p:cNvSpPr/>
          <p:nvPr/>
        </p:nvSpPr>
        <p:spPr>
          <a:xfrm>
            <a:off x="5696125" y="1073791"/>
            <a:ext cx="703210" cy="175701"/>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1C96B1-71F3-2639-0706-187EBBC23608}"/>
              </a:ext>
            </a:extLst>
          </p:cNvPr>
          <p:cNvPicPr>
            <a:picLocks noChangeAspect="1"/>
          </p:cNvPicPr>
          <p:nvPr/>
        </p:nvPicPr>
        <p:blipFill>
          <a:blip r:embed="rId4"/>
          <a:stretch>
            <a:fillRect/>
          </a:stretch>
        </p:blipFill>
        <p:spPr>
          <a:xfrm>
            <a:off x="5661578" y="998885"/>
            <a:ext cx="438211" cy="209579"/>
          </a:xfrm>
          <a:prstGeom prst="rect">
            <a:avLst/>
          </a:prstGeom>
        </p:spPr>
      </p:pic>
    </p:spTree>
    <p:extLst>
      <p:ext uri="{BB962C8B-B14F-4D97-AF65-F5344CB8AC3E}">
        <p14:creationId xmlns:p14="http://schemas.microsoft.com/office/powerpoint/2010/main" val="299446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849452-943E-12D3-E705-E9A91534C416}"/>
              </a:ext>
            </a:extLst>
          </p:cNvPr>
          <p:cNvSpPr>
            <a:spLocks noGrp="1"/>
          </p:cNvSpPr>
          <p:nvPr>
            <p:ph type="body" sz="quarter" idx="14"/>
          </p:nvPr>
        </p:nvSpPr>
        <p:spPr>
          <a:xfrm>
            <a:off x="457199" y="907256"/>
            <a:ext cx="8279607" cy="3428208"/>
          </a:xfrm>
        </p:spPr>
        <p:txBody>
          <a:bodyPr/>
          <a:lstStyle/>
          <a:p>
            <a:pPr algn="ctr"/>
            <a:r>
              <a:rPr lang="en-US" sz="2800" dirty="0"/>
              <a:t>Please send any data related questions to:</a:t>
            </a:r>
          </a:p>
          <a:p>
            <a:pPr algn="ctr"/>
            <a:endParaRPr lang="en-US" sz="2800" dirty="0"/>
          </a:p>
          <a:p>
            <a:pPr algn="ctr"/>
            <a:r>
              <a:rPr lang="en-US" sz="3200" b="1" dirty="0"/>
              <a:t>alznet-data@acr.org</a:t>
            </a:r>
          </a:p>
        </p:txBody>
      </p:sp>
    </p:spTree>
    <p:extLst>
      <p:ext uri="{BB962C8B-B14F-4D97-AF65-F5344CB8AC3E}">
        <p14:creationId xmlns:p14="http://schemas.microsoft.com/office/powerpoint/2010/main" val="419377734"/>
      </p:ext>
    </p:extLst>
  </p:cSld>
  <p:clrMapOvr>
    <a:masterClrMapping/>
  </p:clrMapOvr>
  <mc:AlternateContent xmlns:mc="http://schemas.openxmlformats.org/markup-compatibility/2006" xmlns:p14="http://schemas.microsoft.com/office/powerpoint/2010/main">
    <mc:Choice Requires="p14">
      <p:transition spd="med" p14:dur="700" advTm="13274">
        <p:fade/>
      </p:transition>
    </mc:Choice>
    <mc:Fallback xmlns="">
      <p:transition spd="med" advTm="13274">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33DDA-1B19-7322-416A-3D51AB3E22A8}"/>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86652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76CDE2-6F0D-CA97-2A85-853D92B32B78}"/>
              </a:ext>
            </a:extLst>
          </p:cNvPr>
          <p:cNvSpPr>
            <a:spLocks noGrp="1"/>
          </p:cNvSpPr>
          <p:nvPr>
            <p:ph type="body" sz="quarter" idx="13"/>
          </p:nvPr>
        </p:nvSpPr>
        <p:spPr/>
        <p:txBody>
          <a:bodyPr/>
          <a:lstStyle/>
          <a:p>
            <a:r>
              <a:rPr lang="en-US" dirty="0"/>
              <a:t>ALZ-NET Eligibility Checklist</a:t>
            </a:r>
          </a:p>
        </p:txBody>
      </p:sp>
      <p:pic>
        <p:nvPicPr>
          <p:cNvPr id="5" name="Picture 4">
            <a:extLst>
              <a:ext uri="{FF2B5EF4-FFF2-40B4-BE49-F238E27FC236}">
                <a16:creationId xmlns:a16="http://schemas.microsoft.com/office/drawing/2014/main" id="{A4C93D68-4B98-DECD-383E-220F3D433F30}"/>
              </a:ext>
            </a:extLst>
          </p:cNvPr>
          <p:cNvPicPr>
            <a:picLocks noChangeAspect="1"/>
          </p:cNvPicPr>
          <p:nvPr/>
        </p:nvPicPr>
        <p:blipFill>
          <a:blip r:embed="rId2"/>
          <a:stretch>
            <a:fillRect/>
          </a:stretch>
        </p:blipFill>
        <p:spPr>
          <a:xfrm>
            <a:off x="457200" y="1135965"/>
            <a:ext cx="3077687" cy="1521553"/>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id="{906967C6-3F8C-E9BF-ACEC-62B361C1A852}"/>
              </a:ext>
            </a:extLst>
          </p:cNvPr>
          <p:cNvCxnSpPr/>
          <p:nvPr/>
        </p:nvCxnSpPr>
        <p:spPr>
          <a:xfrm>
            <a:off x="3534887" y="1708030"/>
            <a:ext cx="14339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EF9A293-1C2C-F2AD-B0D8-2D349889474F}"/>
              </a:ext>
            </a:extLst>
          </p:cNvPr>
          <p:cNvSpPr>
            <a:spLocks noGrp="1"/>
          </p:cNvSpPr>
          <p:nvPr>
            <p:ph type="pic" sz="quarter" idx="15"/>
          </p:nvPr>
        </p:nvSpPr>
        <p:spPr>
          <a:ln>
            <a:solidFill>
              <a:schemeClr val="accent1"/>
            </a:solidFill>
          </a:ln>
        </p:spPr>
        <p:txBody>
          <a:bodyPr/>
          <a:lstStyle/>
          <a:p>
            <a:endParaRPr lang="en-US"/>
          </a:p>
        </p:txBody>
      </p:sp>
      <p:pic>
        <p:nvPicPr>
          <p:cNvPr id="17" name="Picture 16" descr="Graphical user interface, text, application, chat or text message&#10;&#10;Description automatically generated">
            <a:extLst>
              <a:ext uri="{FF2B5EF4-FFF2-40B4-BE49-F238E27FC236}">
                <a16:creationId xmlns:a16="http://schemas.microsoft.com/office/drawing/2014/main" id="{BE6613CA-8DE3-CA7C-253F-5EEDDB0BEC18}"/>
              </a:ext>
            </a:extLst>
          </p:cNvPr>
          <p:cNvPicPr>
            <a:picLocks noChangeAspect="1"/>
          </p:cNvPicPr>
          <p:nvPr/>
        </p:nvPicPr>
        <p:blipFill>
          <a:blip r:embed="rId3"/>
          <a:stretch>
            <a:fillRect/>
          </a:stretch>
        </p:blipFill>
        <p:spPr>
          <a:xfrm>
            <a:off x="5107492" y="377505"/>
            <a:ext cx="3537364" cy="1735886"/>
          </a:xfrm>
          <a:prstGeom prst="rect">
            <a:avLst/>
          </a:prstGeom>
          <a:ln>
            <a:noFill/>
          </a:ln>
        </p:spPr>
      </p:pic>
      <p:pic>
        <p:nvPicPr>
          <p:cNvPr id="18" name="Picture 17" descr="Graphical user interface, text, application&#10;&#10;Description automatically generated">
            <a:extLst>
              <a:ext uri="{FF2B5EF4-FFF2-40B4-BE49-F238E27FC236}">
                <a16:creationId xmlns:a16="http://schemas.microsoft.com/office/drawing/2014/main" id="{909B1277-7BD7-4287-4F27-6FC598B80E28}"/>
              </a:ext>
            </a:extLst>
          </p:cNvPr>
          <p:cNvPicPr>
            <a:picLocks noChangeAspect="1"/>
          </p:cNvPicPr>
          <p:nvPr/>
        </p:nvPicPr>
        <p:blipFill>
          <a:blip r:embed="rId4"/>
          <a:stretch>
            <a:fillRect/>
          </a:stretch>
        </p:blipFill>
        <p:spPr>
          <a:xfrm>
            <a:off x="5105942" y="2098932"/>
            <a:ext cx="3537364" cy="2222074"/>
          </a:xfrm>
          <a:prstGeom prst="rect">
            <a:avLst/>
          </a:prstGeom>
          <a:ln>
            <a:noFill/>
          </a:ln>
        </p:spPr>
      </p:pic>
      <p:sp>
        <p:nvSpPr>
          <p:cNvPr id="10" name="TextBox 9">
            <a:extLst>
              <a:ext uri="{FF2B5EF4-FFF2-40B4-BE49-F238E27FC236}">
                <a16:creationId xmlns:a16="http://schemas.microsoft.com/office/drawing/2014/main" id="{7658F7D7-848B-EF16-761F-20A1126F8EC8}"/>
              </a:ext>
            </a:extLst>
          </p:cNvPr>
          <p:cNvSpPr txBox="1"/>
          <p:nvPr/>
        </p:nvSpPr>
        <p:spPr>
          <a:xfrm>
            <a:off x="457201" y="2881223"/>
            <a:ext cx="4321834" cy="1846659"/>
          </a:xfrm>
          <a:prstGeom prst="rect">
            <a:avLst/>
          </a:prstGeom>
          <a:noFill/>
        </p:spPr>
        <p:txBody>
          <a:bodyPr wrap="square" rtlCol="0">
            <a:spAutoFit/>
          </a:bodyPr>
          <a:lstStyle/>
          <a:p>
            <a:r>
              <a:rPr lang="en-US" sz="1600" dirty="0">
                <a:solidFill>
                  <a:schemeClr val="accent1"/>
                </a:solidFill>
              </a:rPr>
              <a:t>When a patient is registered, the responses to the inclusion criteria are </a:t>
            </a:r>
            <a:r>
              <a:rPr lang="en-US" sz="1600" dirty="0">
                <a:solidFill>
                  <a:schemeClr val="accent1"/>
                </a:solidFill>
                <a:effectLst/>
                <a:ea typeface="Times New Roman" panose="02020603050405020304" pitchFamily="18" charset="0"/>
              </a:rPr>
              <a:t>automatically loaded into the </a:t>
            </a:r>
            <a:r>
              <a:rPr lang="en-US" sz="1600" u="sng" dirty="0">
                <a:solidFill>
                  <a:schemeClr val="accent1"/>
                </a:solidFill>
                <a:effectLst/>
                <a:ea typeface="Times New Roman" panose="02020603050405020304" pitchFamily="18" charset="0"/>
              </a:rPr>
              <a:t>ALZ-NET Eligibility Checklist</a:t>
            </a:r>
            <a:r>
              <a:rPr lang="en-US" sz="1600" dirty="0">
                <a:solidFill>
                  <a:schemeClr val="accent1"/>
                </a:solidFill>
                <a:effectLst/>
                <a:ea typeface="Times New Roman" panose="02020603050405020304" pitchFamily="18" charset="0"/>
              </a:rPr>
              <a:t> form in Rave.</a:t>
            </a:r>
          </a:p>
          <a:p>
            <a:endParaRPr lang="en-US" sz="1600" dirty="0">
              <a:solidFill>
                <a:schemeClr val="accent1"/>
              </a:solidFill>
              <a:effectLst/>
              <a:ea typeface="Times New Roman" panose="02020603050405020304" pitchFamily="18" charset="0"/>
            </a:endParaRPr>
          </a:p>
          <a:p>
            <a:pPr algn="ctr"/>
            <a:r>
              <a:rPr lang="en-US" sz="1600" dirty="0">
                <a:solidFill>
                  <a:schemeClr val="accent1"/>
                </a:solidFill>
                <a:ea typeface="Times New Roman" panose="02020603050405020304" pitchFamily="18" charset="0"/>
              </a:rPr>
              <a:t>**Sites cannot update this eCRF**</a:t>
            </a:r>
            <a:endParaRPr lang="en-US" sz="1600" dirty="0">
              <a:solidFill>
                <a:schemeClr val="accent1"/>
              </a:solidFill>
            </a:endParaRPr>
          </a:p>
          <a:p>
            <a:endParaRPr lang="en-US" dirty="0"/>
          </a:p>
        </p:txBody>
      </p:sp>
      <p:sp>
        <p:nvSpPr>
          <p:cNvPr id="2" name="Rectangle: Rounded Corners 1">
            <a:extLst>
              <a:ext uri="{FF2B5EF4-FFF2-40B4-BE49-F238E27FC236}">
                <a16:creationId xmlns:a16="http://schemas.microsoft.com/office/drawing/2014/main" id="{93672787-30DE-E330-B3B9-4FBC46C85D6B}"/>
              </a:ext>
            </a:extLst>
          </p:cNvPr>
          <p:cNvSpPr/>
          <p:nvPr/>
        </p:nvSpPr>
        <p:spPr>
          <a:xfrm>
            <a:off x="562062" y="1971414"/>
            <a:ext cx="2483141" cy="54528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66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3519CD6-1E3A-3092-A713-F74770ACB19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16DDD37-ED9F-E76A-2D9D-C6AF0F9B396E}"/>
              </a:ext>
            </a:extLst>
          </p:cNvPr>
          <p:cNvSpPr>
            <a:spLocks noGrp="1"/>
          </p:cNvSpPr>
          <p:nvPr>
            <p:ph type="body" sz="quarter" idx="13"/>
          </p:nvPr>
        </p:nvSpPr>
        <p:spPr/>
        <p:txBody>
          <a:bodyPr/>
          <a:lstStyle/>
          <a:p>
            <a:r>
              <a:rPr lang="en-US" dirty="0"/>
              <a:t>Changes to Enrollment forms</a:t>
            </a:r>
          </a:p>
        </p:txBody>
      </p:sp>
      <p:sp>
        <p:nvSpPr>
          <p:cNvPr id="4" name="Text Placeholder 3">
            <a:extLst>
              <a:ext uri="{FF2B5EF4-FFF2-40B4-BE49-F238E27FC236}">
                <a16:creationId xmlns:a16="http://schemas.microsoft.com/office/drawing/2014/main" id="{5EDA9486-C03E-B347-652A-E6BAA8E24B0C}"/>
              </a:ext>
            </a:extLst>
          </p:cNvPr>
          <p:cNvSpPr>
            <a:spLocks noGrp="1"/>
          </p:cNvSpPr>
          <p:nvPr>
            <p:ph type="body" sz="quarter" idx="14"/>
          </p:nvPr>
        </p:nvSpPr>
        <p:spPr>
          <a:xfrm>
            <a:off x="457199" y="1522268"/>
            <a:ext cx="4419601" cy="2813196"/>
          </a:xfrm>
        </p:spPr>
        <p:txBody>
          <a:bodyPr/>
          <a:lstStyle/>
          <a:p>
            <a:pPr marL="285750" indent="-285750">
              <a:spcAft>
                <a:spcPts val="1200"/>
              </a:spcAft>
              <a:buFont typeface="Arial" panose="020B0604020202020204" pitchFamily="34" charset="0"/>
              <a:buChar char="•"/>
            </a:pPr>
            <a:r>
              <a:rPr lang="en-US" sz="1800" dirty="0"/>
              <a:t>If an error was made on </a:t>
            </a:r>
            <a:r>
              <a:rPr lang="en-US" sz="1800" b="1" dirty="0"/>
              <a:t>any</a:t>
            </a:r>
            <a:r>
              <a:rPr lang="en-US" sz="1800" dirty="0"/>
              <a:t> of the enrollment forms, a Change Request must be submitted.</a:t>
            </a:r>
          </a:p>
          <a:p>
            <a:pPr marL="285750" indent="-285750">
              <a:spcAft>
                <a:spcPts val="1200"/>
              </a:spcAft>
              <a:buFont typeface="Arial" panose="020B0604020202020204" pitchFamily="34" charset="0"/>
              <a:buChar char="•"/>
            </a:pPr>
            <a:r>
              <a:rPr lang="en-US" sz="1800" dirty="0"/>
              <a:t>On the ALZ-NET Portal, go to the Case List and find the patient who needs the update.</a:t>
            </a:r>
          </a:p>
          <a:p>
            <a:pPr marL="285750" indent="-285750">
              <a:buFont typeface="Arial" panose="020B0604020202020204" pitchFamily="34" charset="0"/>
              <a:buChar char="•"/>
            </a:pPr>
            <a:r>
              <a:rPr lang="en-US" sz="1800" dirty="0"/>
              <a:t>Under Actions on the far right of the row, click on the 3 dots (…) and select Change Request.</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5D4C558F-E0D5-117E-2924-83FA3D014F76}"/>
              </a:ext>
            </a:extLst>
          </p:cNvPr>
          <p:cNvPicPr>
            <a:picLocks noChangeAspect="1"/>
          </p:cNvPicPr>
          <p:nvPr/>
        </p:nvPicPr>
        <p:blipFill>
          <a:blip r:embed="rId2"/>
          <a:stretch>
            <a:fillRect/>
          </a:stretch>
        </p:blipFill>
        <p:spPr>
          <a:xfrm>
            <a:off x="5124142" y="516480"/>
            <a:ext cx="3486065" cy="3051313"/>
          </a:xfrm>
          <a:prstGeom prst="rect">
            <a:avLst/>
          </a:prstGeom>
        </p:spPr>
      </p:pic>
      <p:pic>
        <p:nvPicPr>
          <p:cNvPr id="8" name="Picture 7">
            <a:extLst>
              <a:ext uri="{FF2B5EF4-FFF2-40B4-BE49-F238E27FC236}">
                <a16:creationId xmlns:a16="http://schemas.microsoft.com/office/drawing/2014/main" id="{62D574AC-8AF7-A1BF-973A-E82650BA8F3D}"/>
              </a:ext>
            </a:extLst>
          </p:cNvPr>
          <p:cNvPicPr>
            <a:picLocks noChangeAspect="1"/>
          </p:cNvPicPr>
          <p:nvPr/>
        </p:nvPicPr>
        <p:blipFill>
          <a:blip r:embed="rId3"/>
          <a:stretch>
            <a:fillRect/>
          </a:stretch>
        </p:blipFill>
        <p:spPr>
          <a:xfrm>
            <a:off x="6035534" y="2178342"/>
            <a:ext cx="1905266" cy="2305372"/>
          </a:xfrm>
          <a:prstGeom prst="rect">
            <a:avLst/>
          </a:prstGeom>
          <a:ln>
            <a:solidFill>
              <a:schemeClr val="accent1"/>
            </a:solidFill>
          </a:ln>
        </p:spPr>
      </p:pic>
      <p:sp>
        <p:nvSpPr>
          <p:cNvPr id="9" name="Rectangle: Rounded Corners 8">
            <a:extLst>
              <a:ext uri="{FF2B5EF4-FFF2-40B4-BE49-F238E27FC236}">
                <a16:creationId xmlns:a16="http://schemas.microsoft.com/office/drawing/2014/main" id="{1B3B477A-A2C6-BAC3-2856-32ABDC223DAC}"/>
              </a:ext>
            </a:extLst>
          </p:cNvPr>
          <p:cNvSpPr/>
          <p:nvPr/>
        </p:nvSpPr>
        <p:spPr>
          <a:xfrm>
            <a:off x="7935685" y="1628096"/>
            <a:ext cx="538843" cy="25785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512E0653-4B8D-F83C-379B-EB332E9D6F3A}"/>
              </a:ext>
            </a:extLst>
          </p:cNvPr>
          <p:cNvCxnSpPr>
            <a:cxnSpLocks/>
          </p:cNvCxnSpPr>
          <p:nvPr/>
        </p:nvCxnSpPr>
        <p:spPr>
          <a:xfrm rot="10800000" flipV="1">
            <a:off x="7218667" y="1744483"/>
            <a:ext cx="708855" cy="433858"/>
          </a:xfrm>
          <a:prstGeom prst="bentConnector3">
            <a:avLst>
              <a:gd name="adj1" fmla="val 100677"/>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5AAC1BCA-94FB-12B2-0CEB-E4251E91C0CC}"/>
              </a:ext>
            </a:extLst>
          </p:cNvPr>
          <p:cNvSpPr/>
          <p:nvPr/>
        </p:nvSpPr>
        <p:spPr>
          <a:xfrm>
            <a:off x="6153149" y="4151734"/>
            <a:ext cx="1415143" cy="26514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63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BAADC-CB75-82BF-E9E0-DA2B8567CDAA}"/>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463A6FC-C1ED-BA5B-0295-CD9445C114AF}"/>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B85E481-421B-6BDC-0370-A5D4859828DA}"/>
              </a:ext>
            </a:extLst>
          </p:cNvPr>
          <p:cNvSpPr>
            <a:spLocks noGrp="1"/>
          </p:cNvSpPr>
          <p:nvPr>
            <p:ph type="body" sz="quarter" idx="13"/>
          </p:nvPr>
        </p:nvSpPr>
        <p:spPr/>
        <p:txBody>
          <a:bodyPr/>
          <a:lstStyle/>
          <a:p>
            <a:r>
              <a:rPr lang="en-US" dirty="0"/>
              <a:t>Changes to Enrollment forms</a:t>
            </a:r>
          </a:p>
        </p:txBody>
      </p:sp>
      <p:sp>
        <p:nvSpPr>
          <p:cNvPr id="4" name="Text Placeholder 3">
            <a:extLst>
              <a:ext uri="{FF2B5EF4-FFF2-40B4-BE49-F238E27FC236}">
                <a16:creationId xmlns:a16="http://schemas.microsoft.com/office/drawing/2014/main" id="{78703F24-90DE-8665-4461-F118B5CE8A9E}"/>
              </a:ext>
            </a:extLst>
          </p:cNvPr>
          <p:cNvSpPr>
            <a:spLocks noGrp="1"/>
          </p:cNvSpPr>
          <p:nvPr>
            <p:ph type="body" sz="quarter" idx="14"/>
          </p:nvPr>
        </p:nvSpPr>
        <p:spPr>
          <a:xfrm>
            <a:off x="457199" y="1522268"/>
            <a:ext cx="4419601" cy="2813196"/>
          </a:xfrm>
        </p:spPr>
        <p:txBody>
          <a:bodyPr/>
          <a:lstStyle/>
          <a:p>
            <a:pPr marL="285750" indent="-285750">
              <a:spcAft>
                <a:spcPts val="1200"/>
              </a:spcAft>
              <a:buFont typeface="Arial" panose="020B0604020202020204" pitchFamily="34" charset="0"/>
              <a:buChar char="•"/>
            </a:pPr>
            <a:r>
              <a:rPr lang="en-US" sz="2000" dirty="0">
                <a:latin typeface="+mj-lt"/>
              </a:rPr>
              <a:t>Complete ALL fields</a:t>
            </a:r>
          </a:p>
          <a:p>
            <a:pPr marL="285750" indent="-285750">
              <a:spcAft>
                <a:spcPts val="1200"/>
              </a:spcAft>
              <a:buFont typeface="Arial" panose="020B0604020202020204" pitchFamily="34" charset="0"/>
              <a:buChar char="•"/>
            </a:pPr>
            <a:r>
              <a:rPr lang="en-US" sz="2000" dirty="0">
                <a:latin typeface="+mj-lt"/>
              </a:rPr>
              <a:t>Add as much detail as possible in the Requested Change field.</a:t>
            </a:r>
          </a:p>
          <a:p>
            <a:pPr marL="285750" indent="-285750">
              <a:spcAft>
                <a:spcPts val="1200"/>
              </a:spcAft>
              <a:buFont typeface="Arial" panose="020B0604020202020204" pitchFamily="34" charset="0"/>
              <a:buChar char="•"/>
            </a:pPr>
            <a:r>
              <a:rPr lang="en-US" sz="2000" dirty="0">
                <a:latin typeface="+mj-lt"/>
                <a:ea typeface="Aptos" panose="020B0004020202020204" pitchFamily="34" charset="0"/>
                <a:cs typeface="Aptos" panose="020B0004020202020204" pitchFamily="34" charset="0"/>
              </a:rPr>
              <a:t>Upload Supporting Documentation</a:t>
            </a:r>
            <a:endParaRPr lang="en-US" sz="2000" dirty="0">
              <a:latin typeface="+mj-lt"/>
            </a:endParaRPr>
          </a:p>
          <a:p>
            <a:pPr marL="285750" indent="-285750">
              <a:spcAft>
                <a:spcPts val="1200"/>
              </a:spcAft>
              <a:buFont typeface="Arial" panose="020B0604020202020204" pitchFamily="34" charset="0"/>
              <a:buChar char="•"/>
            </a:pPr>
            <a:endParaRPr lang="en-US" sz="1800" dirty="0"/>
          </a:p>
          <a:p>
            <a:pPr>
              <a:spcAft>
                <a:spcPts val="1200"/>
              </a:spcAft>
            </a:pPr>
            <a:endParaRPr lang="en-US" sz="1800"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0B067066-F0E2-5D4F-69FF-8F1E9328DB07}"/>
              </a:ext>
            </a:extLst>
          </p:cNvPr>
          <p:cNvPicPr>
            <a:picLocks noChangeAspect="1"/>
          </p:cNvPicPr>
          <p:nvPr/>
        </p:nvPicPr>
        <p:blipFill>
          <a:blip r:embed="rId2"/>
          <a:stretch>
            <a:fillRect/>
          </a:stretch>
        </p:blipFill>
        <p:spPr>
          <a:xfrm>
            <a:off x="5139519" y="383722"/>
            <a:ext cx="3465184" cy="3510643"/>
          </a:xfrm>
          <a:prstGeom prst="rect">
            <a:avLst/>
          </a:prstGeom>
        </p:spPr>
      </p:pic>
      <p:sp>
        <p:nvSpPr>
          <p:cNvPr id="12" name="Rectangle: Rounded Corners 11">
            <a:extLst>
              <a:ext uri="{FF2B5EF4-FFF2-40B4-BE49-F238E27FC236}">
                <a16:creationId xmlns:a16="http://schemas.microsoft.com/office/drawing/2014/main" id="{2B085B71-4955-A19C-56C3-AED7D542CA0F}"/>
              </a:ext>
            </a:extLst>
          </p:cNvPr>
          <p:cNvSpPr/>
          <p:nvPr/>
        </p:nvSpPr>
        <p:spPr>
          <a:xfrm>
            <a:off x="5208814" y="1436914"/>
            <a:ext cx="2375807" cy="60415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418EC6B-B26E-3437-1A75-3BFC50BF5F9B}"/>
              </a:ext>
            </a:extLst>
          </p:cNvPr>
          <p:cNvSpPr/>
          <p:nvPr/>
        </p:nvSpPr>
        <p:spPr>
          <a:xfrm>
            <a:off x="5197928" y="2977247"/>
            <a:ext cx="3406775" cy="9928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7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6BEA9-E405-8707-4893-CCA563A1186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749B110-E904-DFFF-FBC4-97ADC0D09D06}"/>
              </a:ext>
            </a:extLst>
          </p:cNvPr>
          <p:cNvSpPr>
            <a:spLocks noGrp="1"/>
          </p:cNvSpPr>
          <p:nvPr>
            <p:ph type="body" sz="quarter" idx="13"/>
          </p:nvPr>
        </p:nvSpPr>
        <p:spPr/>
        <p:txBody>
          <a:bodyPr/>
          <a:lstStyle/>
          <a:p>
            <a:r>
              <a:rPr lang="en-US" sz="2400" dirty="0">
                <a:latin typeface="+mj-lt"/>
                <a:ea typeface="Aptos" panose="020B0004020202020204" pitchFamily="34" charset="0"/>
                <a:cs typeface="Aptos" panose="020B0004020202020204" pitchFamily="34" charset="0"/>
              </a:rPr>
              <a:t>Supporting Documentation</a:t>
            </a:r>
            <a:endParaRPr lang="en-US" sz="2400" dirty="0">
              <a:effectLst/>
              <a:latin typeface="+mj-lt"/>
              <a:ea typeface="Aptos" panose="020B0004020202020204" pitchFamily="34" charset="0"/>
              <a:cs typeface="Aptos" panose="020B0004020202020204" pitchFamily="34" charset="0"/>
            </a:endParaRPr>
          </a:p>
          <a:p>
            <a:endParaRPr lang="en-US" dirty="0"/>
          </a:p>
        </p:txBody>
      </p:sp>
      <p:sp>
        <p:nvSpPr>
          <p:cNvPr id="4" name="Text Placeholder 3">
            <a:extLst>
              <a:ext uri="{FF2B5EF4-FFF2-40B4-BE49-F238E27FC236}">
                <a16:creationId xmlns:a16="http://schemas.microsoft.com/office/drawing/2014/main" id="{ADACEE4B-9E50-3CAB-1323-A95E523D42CD}"/>
              </a:ext>
            </a:extLst>
          </p:cNvPr>
          <p:cNvSpPr>
            <a:spLocks noGrp="1"/>
          </p:cNvSpPr>
          <p:nvPr>
            <p:ph type="body" sz="quarter" idx="14"/>
          </p:nvPr>
        </p:nvSpPr>
        <p:spPr>
          <a:xfrm>
            <a:off x="457199" y="971550"/>
            <a:ext cx="4041322" cy="3363914"/>
          </a:xfrm>
        </p:spPr>
        <p:txBody>
          <a:bodyPr/>
          <a:lstStyle/>
          <a:p>
            <a:pPr marL="342900" marR="0" lvl="0" indent="-342900">
              <a:buFont typeface="Symbol" panose="05050102010706020507" pitchFamily="18" charset="2"/>
              <a:buChar char=""/>
            </a:pPr>
            <a:r>
              <a:rPr lang="en-US" sz="2000" dirty="0">
                <a:effectLst/>
                <a:latin typeface="+mj-lt"/>
                <a:ea typeface="Times New Roman" panose="02020603050405020304" pitchFamily="18" charset="0"/>
                <a:cs typeface="Aptos" panose="020B0004020202020204" pitchFamily="34" charset="0"/>
              </a:rPr>
              <a:t>Print/save a PDF of the patient’s </a:t>
            </a:r>
            <a:r>
              <a:rPr lang="en-US" sz="2000" i="1" dirty="0">
                <a:effectLst/>
                <a:latin typeface="+mj-lt"/>
                <a:ea typeface="Times New Roman" panose="02020603050405020304" pitchFamily="18" charset="0"/>
                <a:cs typeface="Aptos" panose="020B0004020202020204" pitchFamily="34" charset="0"/>
              </a:rPr>
              <a:t>original </a:t>
            </a:r>
            <a:r>
              <a:rPr lang="en-US" sz="2000" dirty="0">
                <a:effectLst/>
                <a:latin typeface="+mj-lt"/>
                <a:ea typeface="Times New Roman" panose="02020603050405020304" pitchFamily="18" charset="0"/>
                <a:cs typeface="Aptos" panose="020B0004020202020204" pitchFamily="34" charset="0"/>
              </a:rPr>
              <a:t>questions with responses. </a:t>
            </a:r>
            <a:endParaRPr lang="en-US" sz="2000" dirty="0">
              <a:effectLst/>
              <a:latin typeface="+mj-l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000" dirty="0">
                <a:latin typeface="+mj-lt"/>
                <a:ea typeface="Times New Roman" panose="02020603050405020304" pitchFamily="18" charset="0"/>
                <a:cs typeface="Aptos" panose="020B0004020202020204" pitchFamily="34" charset="0"/>
              </a:rPr>
              <a:t>Cross o</a:t>
            </a:r>
            <a:r>
              <a:rPr lang="en-US" sz="2000" dirty="0">
                <a:effectLst/>
                <a:latin typeface="+mj-lt"/>
                <a:ea typeface="Times New Roman" panose="02020603050405020304" pitchFamily="18" charset="0"/>
                <a:cs typeface="Aptos" panose="020B0004020202020204" pitchFamily="34" charset="0"/>
              </a:rPr>
              <a:t>ut the incorrect response and write in the correct response.</a:t>
            </a:r>
            <a:endParaRPr lang="en-US" sz="2000" dirty="0">
              <a:effectLst/>
              <a:latin typeface="+mj-l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000" dirty="0">
                <a:effectLst/>
                <a:latin typeface="+mj-lt"/>
                <a:ea typeface="Times New Roman" panose="02020603050405020304" pitchFamily="18" charset="0"/>
                <a:cs typeface="Aptos" panose="020B0004020202020204" pitchFamily="34" charset="0"/>
              </a:rPr>
              <a:t>Add your initials and date.</a:t>
            </a:r>
            <a:endParaRPr lang="en-US" sz="2000" dirty="0">
              <a:effectLst/>
              <a:latin typeface="+mj-l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000" dirty="0">
                <a:effectLst/>
                <a:latin typeface="+mj-lt"/>
                <a:ea typeface="Times New Roman" panose="02020603050405020304" pitchFamily="18" charset="0"/>
                <a:cs typeface="Aptos" panose="020B0004020202020204" pitchFamily="34" charset="0"/>
              </a:rPr>
              <a:t>Ensure that the study name and patient ID are visible</a:t>
            </a:r>
            <a:endParaRPr lang="en-US" sz="2000" dirty="0">
              <a:effectLst/>
              <a:latin typeface="+mj-lt"/>
              <a:ea typeface="Aptos" panose="020B0004020202020204" pitchFamily="34" charset="0"/>
              <a:cs typeface="Aptos" panose="020B0004020202020204" pitchFamily="34" charset="0"/>
            </a:endParaRPr>
          </a:p>
          <a:p>
            <a:pPr>
              <a:spcAft>
                <a:spcPts val="1200"/>
              </a:spcAft>
            </a:pPr>
            <a:endParaRPr lang="en-US" sz="2000" dirty="0">
              <a:latin typeface="+mj-lt"/>
            </a:endParaRPr>
          </a:p>
          <a:p>
            <a:pPr marL="285750" indent="-285750">
              <a:spcAft>
                <a:spcPts val="1200"/>
              </a:spcAft>
              <a:buFont typeface="Arial" panose="020B0604020202020204" pitchFamily="34" charset="0"/>
              <a:buChar char="•"/>
            </a:pPr>
            <a:endParaRPr lang="en-US" sz="1800" dirty="0"/>
          </a:p>
          <a:p>
            <a:pPr>
              <a:spcAft>
                <a:spcPts val="1200"/>
              </a:spcAft>
            </a:pPr>
            <a:endParaRPr lang="en-US" sz="1800" dirty="0"/>
          </a:p>
          <a:p>
            <a:endParaRPr lang="en-US" dirty="0"/>
          </a:p>
          <a:p>
            <a:endParaRPr lang="en-US" dirty="0"/>
          </a:p>
          <a:p>
            <a:endParaRPr lang="en-US" dirty="0"/>
          </a:p>
        </p:txBody>
      </p:sp>
      <p:sp>
        <p:nvSpPr>
          <p:cNvPr id="5" name="Picture Placeholder 1">
            <a:extLst>
              <a:ext uri="{FF2B5EF4-FFF2-40B4-BE49-F238E27FC236}">
                <a16:creationId xmlns:a16="http://schemas.microsoft.com/office/drawing/2014/main" id="{6B39CDF7-3D64-1F98-F943-2A2C79638F18}"/>
              </a:ext>
            </a:extLst>
          </p:cNvPr>
          <p:cNvSpPr>
            <a:spLocks noGrp="1"/>
          </p:cNvSpPr>
          <p:nvPr>
            <p:ph type="pic" sz="quarter" idx="15"/>
          </p:nvPr>
        </p:nvSpPr>
        <p:spPr>
          <a:xfrm>
            <a:off x="5057422" y="307976"/>
            <a:ext cx="3629378" cy="4027488"/>
          </a:xfrm>
          <a:ln>
            <a:solidFill>
              <a:schemeClr val="accent1"/>
            </a:solidFill>
          </a:ln>
        </p:spPr>
        <p:txBody>
          <a:bodyPr/>
          <a:lstStyle/>
          <a:p>
            <a:endParaRPr lang="en-US"/>
          </a:p>
        </p:txBody>
      </p:sp>
      <p:pic>
        <p:nvPicPr>
          <p:cNvPr id="20" name="Picture 19">
            <a:extLst>
              <a:ext uri="{FF2B5EF4-FFF2-40B4-BE49-F238E27FC236}">
                <a16:creationId xmlns:a16="http://schemas.microsoft.com/office/drawing/2014/main" id="{7EE9BA07-9DD6-156F-E92B-813002EB14A3}"/>
              </a:ext>
            </a:extLst>
          </p:cNvPr>
          <p:cNvPicPr>
            <a:picLocks noChangeAspect="1"/>
          </p:cNvPicPr>
          <p:nvPr/>
        </p:nvPicPr>
        <p:blipFill>
          <a:blip r:embed="rId2"/>
          <a:stretch>
            <a:fillRect/>
          </a:stretch>
        </p:blipFill>
        <p:spPr>
          <a:xfrm>
            <a:off x="5106853" y="373906"/>
            <a:ext cx="3555455" cy="3544952"/>
          </a:xfrm>
          <a:prstGeom prst="rect">
            <a:avLst/>
          </a:prstGeom>
        </p:spPr>
      </p:pic>
      <p:cxnSp>
        <p:nvCxnSpPr>
          <p:cNvPr id="22" name="Straight Connector 21">
            <a:extLst>
              <a:ext uri="{FF2B5EF4-FFF2-40B4-BE49-F238E27FC236}">
                <a16:creationId xmlns:a16="http://schemas.microsoft.com/office/drawing/2014/main" id="{4C2C3B8B-19AB-6CDC-479D-E2DA306797ED}"/>
              </a:ext>
            </a:extLst>
          </p:cNvPr>
          <p:cNvCxnSpPr/>
          <p:nvPr/>
        </p:nvCxnSpPr>
        <p:spPr>
          <a:xfrm flipH="1">
            <a:off x="7903029" y="971550"/>
            <a:ext cx="424542" cy="3918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E92CFF1-52F9-E2A2-A20F-C03655E0563C}"/>
              </a:ext>
            </a:extLst>
          </p:cNvPr>
          <p:cNvCxnSpPr/>
          <p:nvPr/>
        </p:nvCxnSpPr>
        <p:spPr>
          <a:xfrm>
            <a:off x="7878536" y="971550"/>
            <a:ext cx="587828" cy="3837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41429D34-0369-2F28-2EF9-96A32CB26CB0}"/>
              </a:ext>
            </a:extLst>
          </p:cNvPr>
          <p:cNvSpPr/>
          <p:nvPr/>
        </p:nvSpPr>
        <p:spPr>
          <a:xfrm>
            <a:off x="7698922" y="742950"/>
            <a:ext cx="605164" cy="15512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8FC0A24-EACD-873D-AB45-6D6167255E34}"/>
              </a:ext>
            </a:extLst>
          </p:cNvPr>
          <p:cNvSpPr/>
          <p:nvPr/>
        </p:nvSpPr>
        <p:spPr>
          <a:xfrm>
            <a:off x="7870372" y="808264"/>
            <a:ext cx="57149" cy="4571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62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8E0A7-7AF7-2453-5CF7-5490C578AF66}"/>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C4E34F8E-2378-DD5B-2A89-7DA6331ED460}"/>
              </a:ext>
            </a:extLst>
          </p:cNvPr>
          <p:cNvPicPr>
            <a:picLocks noChangeAspect="1"/>
          </p:cNvPicPr>
          <p:nvPr/>
        </p:nvPicPr>
        <p:blipFill>
          <a:blip r:embed="rId2"/>
          <a:stretch>
            <a:fillRect/>
          </a:stretch>
        </p:blipFill>
        <p:spPr>
          <a:xfrm>
            <a:off x="2689181" y="1808131"/>
            <a:ext cx="1477373" cy="2745959"/>
          </a:xfrm>
          <a:prstGeom prst="rect">
            <a:avLst/>
          </a:prstGeom>
          <a:ln>
            <a:solidFill>
              <a:schemeClr val="accent1"/>
            </a:solidFill>
          </a:ln>
        </p:spPr>
      </p:pic>
      <p:sp>
        <p:nvSpPr>
          <p:cNvPr id="2" name="Text Placeholder 1">
            <a:extLst>
              <a:ext uri="{FF2B5EF4-FFF2-40B4-BE49-F238E27FC236}">
                <a16:creationId xmlns:a16="http://schemas.microsoft.com/office/drawing/2014/main" id="{3B2B6258-E101-0FED-FB71-AEF03FACB0C3}"/>
              </a:ext>
            </a:extLst>
          </p:cNvPr>
          <p:cNvSpPr>
            <a:spLocks noGrp="1"/>
          </p:cNvSpPr>
          <p:nvPr>
            <p:ph type="body" sz="quarter" idx="13"/>
          </p:nvPr>
        </p:nvSpPr>
        <p:spPr>
          <a:xfrm>
            <a:off x="457200" y="307975"/>
            <a:ext cx="4419600" cy="715005"/>
          </a:xfrm>
        </p:spPr>
        <p:txBody>
          <a:bodyPr/>
          <a:lstStyle/>
          <a:p>
            <a:r>
              <a:rPr lang="en-US" dirty="0"/>
              <a:t>Folder Structure in Rave</a:t>
            </a:r>
          </a:p>
        </p:txBody>
      </p:sp>
      <p:sp>
        <p:nvSpPr>
          <p:cNvPr id="4" name="Text Placeholder 3">
            <a:extLst>
              <a:ext uri="{FF2B5EF4-FFF2-40B4-BE49-F238E27FC236}">
                <a16:creationId xmlns:a16="http://schemas.microsoft.com/office/drawing/2014/main" id="{E178AD41-4878-3605-1F5F-14FBECBC6940}"/>
              </a:ext>
            </a:extLst>
          </p:cNvPr>
          <p:cNvSpPr>
            <a:spLocks noGrp="1"/>
          </p:cNvSpPr>
          <p:nvPr>
            <p:ph type="body" sz="quarter" idx="4294967295"/>
          </p:nvPr>
        </p:nvSpPr>
        <p:spPr>
          <a:xfrm>
            <a:off x="2611322" y="1345041"/>
            <a:ext cx="2020308" cy="489885"/>
          </a:xfrm>
          <a:prstGeom prst="rect">
            <a:avLst/>
          </a:prstGeom>
        </p:spPr>
        <p:txBody>
          <a:bodyPr/>
          <a:lstStyle/>
          <a:p>
            <a:pPr marL="0" indent="0">
              <a:buNone/>
            </a:pPr>
            <a:r>
              <a:rPr lang="en-US" sz="2000" u="sng" dirty="0">
                <a:solidFill>
                  <a:schemeClr val="accent1"/>
                </a:solidFill>
              </a:rPr>
              <a:t>Baseline</a:t>
            </a:r>
            <a:endParaRPr lang="en-US" u="sng" dirty="0">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B5211BFA-05DD-8789-AE57-BCC89692EC6F}"/>
                  </a:ext>
                </a:extLst>
              </p14:cNvPr>
              <p14:cNvContentPartPr/>
              <p14:nvPr/>
            </p14:nvContentPartPr>
            <p14:xfrm>
              <a:off x="1006256" y="2919019"/>
              <a:ext cx="360" cy="360"/>
            </p14:xfrm>
          </p:contentPart>
        </mc:Choice>
        <mc:Fallback xmlns="">
          <p:pic>
            <p:nvPicPr>
              <p:cNvPr id="32" name="Ink 31">
                <a:extLst>
                  <a:ext uri="{FF2B5EF4-FFF2-40B4-BE49-F238E27FC236}">
                    <a16:creationId xmlns:a16="http://schemas.microsoft.com/office/drawing/2014/main" id="{B5211BFA-05DD-8789-AE57-BCC89692EC6F}"/>
                  </a:ext>
                </a:extLst>
              </p:cNvPr>
              <p:cNvPicPr/>
              <p:nvPr/>
            </p:nvPicPr>
            <p:blipFill>
              <a:blip r:embed="rId4"/>
              <a:stretch>
                <a:fillRect/>
              </a:stretch>
            </p:blipFill>
            <p:spPr>
              <a:xfrm>
                <a:off x="997256" y="2910019"/>
                <a:ext cx="18000" cy="18000"/>
              </a:xfrm>
              <a:prstGeom prst="rect">
                <a:avLst/>
              </a:prstGeom>
            </p:spPr>
          </p:pic>
        </mc:Fallback>
      </mc:AlternateContent>
      <p:sp>
        <p:nvSpPr>
          <p:cNvPr id="36" name="Rectangle: Rounded Corners 35">
            <a:extLst>
              <a:ext uri="{FF2B5EF4-FFF2-40B4-BE49-F238E27FC236}">
                <a16:creationId xmlns:a16="http://schemas.microsoft.com/office/drawing/2014/main" id="{8147BE94-16A7-8B62-87EB-E0613E1C67B1}"/>
              </a:ext>
            </a:extLst>
          </p:cNvPr>
          <p:cNvSpPr/>
          <p:nvPr/>
        </p:nvSpPr>
        <p:spPr>
          <a:xfrm>
            <a:off x="2722048" y="2121788"/>
            <a:ext cx="1195568" cy="1691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787B599E-A055-C70C-AAA6-50994702E7E2}"/>
              </a:ext>
            </a:extLst>
          </p:cNvPr>
          <p:cNvSpPr txBox="1">
            <a:spLocks/>
          </p:cNvSpPr>
          <p:nvPr/>
        </p:nvSpPr>
        <p:spPr>
          <a:xfrm>
            <a:off x="7057753" y="1345039"/>
            <a:ext cx="2020308" cy="48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chemeClr val="accent1"/>
                </a:solidFill>
              </a:rPr>
              <a:t>Patient Level</a:t>
            </a:r>
            <a:endParaRPr lang="en-US" u="sng" dirty="0">
              <a:solidFill>
                <a:schemeClr val="accent1"/>
              </a:solidFill>
            </a:endParaRPr>
          </a:p>
        </p:txBody>
      </p:sp>
      <p:sp>
        <p:nvSpPr>
          <p:cNvPr id="23" name="Text Placeholder 3">
            <a:extLst>
              <a:ext uri="{FF2B5EF4-FFF2-40B4-BE49-F238E27FC236}">
                <a16:creationId xmlns:a16="http://schemas.microsoft.com/office/drawing/2014/main" id="{4182A737-0D03-E985-F358-7E680F067B63}"/>
              </a:ext>
            </a:extLst>
          </p:cNvPr>
          <p:cNvSpPr txBox="1">
            <a:spLocks/>
          </p:cNvSpPr>
          <p:nvPr/>
        </p:nvSpPr>
        <p:spPr>
          <a:xfrm>
            <a:off x="4871223" y="1345040"/>
            <a:ext cx="2020308" cy="48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chemeClr val="accent1"/>
                </a:solidFill>
              </a:rPr>
              <a:t>Follow-up</a:t>
            </a:r>
            <a:endParaRPr lang="en-US" u="sng" dirty="0">
              <a:solidFill>
                <a:schemeClr val="accent1"/>
              </a:solidFill>
            </a:endParaRPr>
          </a:p>
        </p:txBody>
      </p:sp>
      <p:sp>
        <p:nvSpPr>
          <p:cNvPr id="24" name="Text Placeholder 3">
            <a:extLst>
              <a:ext uri="{FF2B5EF4-FFF2-40B4-BE49-F238E27FC236}">
                <a16:creationId xmlns:a16="http://schemas.microsoft.com/office/drawing/2014/main" id="{B96D25E2-AF1A-2E0C-187A-85FC98DC8E20}"/>
              </a:ext>
            </a:extLst>
          </p:cNvPr>
          <p:cNvSpPr txBox="1">
            <a:spLocks/>
          </p:cNvSpPr>
          <p:nvPr/>
        </p:nvSpPr>
        <p:spPr>
          <a:xfrm>
            <a:off x="416628" y="1345041"/>
            <a:ext cx="2020308" cy="48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chemeClr val="accent1"/>
                </a:solidFill>
              </a:rPr>
              <a:t>Enrollment</a:t>
            </a:r>
            <a:endParaRPr lang="en-US" u="sng" dirty="0">
              <a:solidFill>
                <a:schemeClr val="accent1"/>
              </a:solidFill>
            </a:endParaRPr>
          </a:p>
        </p:txBody>
      </p:sp>
    </p:spTree>
    <p:extLst>
      <p:ext uri="{BB962C8B-B14F-4D97-AF65-F5344CB8AC3E}">
        <p14:creationId xmlns:p14="http://schemas.microsoft.com/office/powerpoint/2010/main" val="11441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E4A030-E7FB-1D6D-F657-53ECCEF834EA}"/>
              </a:ext>
            </a:extLst>
          </p:cNvPr>
          <p:cNvPicPr>
            <a:picLocks noChangeAspect="1"/>
          </p:cNvPicPr>
          <p:nvPr/>
        </p:nvPicPr>
        <p:blipFill>
          <a:blip r:embed="rId2"/>
          <a:stretch>
            <a:fillRect/>
          </a:stretch>
        </p:blipFill>
        <p:spPr>
          <a:xfrm>
            <a:off x="2123496" y="1094729"/>
            <a:ext cx="1840203" cy="3420343"/>
          </a:xfrm>
          <a:prstGeom prst="rect">
            <a:avLst/>
          </a:prstGeom>
          <a:ln>
            <a:solidFill>
              <a:schemeClr val="accent1"/>
            </a:solidFill>
          </a:ln>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Folder</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cxnSp>
        <p:nvCxnSpPr>
          <p:cNvPr id="6" name="Connector: Elbow 5">
            <a:extLst>
              <a:ext uri="{FF2B5EF4-FFF2-40B4-BE49-F238E27FC236}">
                <a16:creationId xmlns:a16="http://schemas.microsoft.com/office/drawing/2014/main" id="{458B5306-D050-6D72-6134-B0470FB4544E}"/>
              </a:ext>
            </a:extLst>
          </p:cNvPr>
          <p:cNvCxnSpPr>
            <a:cxnSpLocks/>
          </p:cNvCxnSpPr>
          <p:nvPr/>
        </p:nvCxnSpPr>
        <p:spPr>
          <a:xfrm>
            <a:off x="3952554" y="1987411"/>
            <a:ext cx="1267266" cy="959979"/>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2FB634DA-7040-0864-95A1-DCFC7DF0EEFF}"/>
              </a:ext>
            </a:extLst>
          </p:cNvPr>
          <p:cNvSpPr/>
          <p:nvPr/>
        </p:nvSpPr>
        <p:spPr>
          <a:xfrm>
            <a:off x="2147988" y="1493845"/>
            <a:ext cx="1768321" cy="22065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3A00162-58B7-29F7-04DB-3D6DD08D1B59}"/>
              </a:ext>
            </a:extLst>
          </p:cNvPr>
          <p:cNvPicPr>
            <a:picLocks noChangeAspect="1"/>
          </p:cNvPicPr>
          <p:nvPr/>
        </p:nvPicPr>
        <p:blipFill>
          <a:blip r:embed="rId3"/>
          <a:stretch>
            <a:fillRect/>
          </a:stretch>
        </p:blipFill>
        <p:spPr>
          <a:xfrm>
            <a:off x="5219820" y="741505"/>
            <a:ext cx="2108204" cy="3788229"/>
          </a:xfrm>
          <a:prstGeom prst="rect">
            <a:avLst/>
          </a:prstGeom>
          <a:ln>
            <a:solidFill>
              <a:schemeClr val="accent1"/>
            </a:solidFill>
          </a:ln>
        </p:spPr>
      </p:pic>
    </p:spTree>
    <p:extLst>
      <p:ext uri="{BB962C8B-B14F-4D97-AF65-F5344CB8AC3E}">
        <p14:creationId xmlns:p14="http://schemas.microsoft.com/office/powerpoint/2010/main" val="200041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E352-5C1D-D20A-29E7-528AF47B99A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CC96F7D-00E3-DD48-43CD-5EB2E456D3D6}"/>
              </a:ext>
            </a:extLst>
          </p:cNvPr>
          <p:cNvSpPr>
            <a:spLocks noGrp="1"/>
          </p:cNvSpPr>
          <p:nvPr>
            <p:ph type="body" sz="quarter" idx="13"/>
          </p:nvPr>
        </p:nvSpPr>
        <p:spPr/>
        <p:txBody>
          <a:bodyPr/>
          <a:lstStyle/>
          <a:p>
            <a:r>
              <a:rPr lang="en-US" dirty="0"/>
              <a:t>Baseline Reporting Period and Patient Status</a:t>
            </a:r>
          </a:p>
          <a:p>
            <a:endParaRPr lang="en-US" dirty="0"/>
          </a:p>
        </p:txBody>
      </p:sp>
      <p:sp>
        <p:nvSpPr>
          <p:cNvPr id="4" name="Text Placeholder 3">
            <a:extLst>
              <a:ext uri="{FF2B5EF4-FFF2-40B4-BE49-F238E27FC236}">
                <a16:creationId xmlns:a16="http://schemas.microsoft.com/office/drawing/2014/main" id="{44B702CC-3EC4-F99F-769D-A0F3E985E72C}"/>
              </a:ext>
            </a:extLst>
          </p:cNvPr>
          <p:cNvSpPr>
            <a:spLocks noGrp="1"/>
          </p:cNvSpPr>
          <p:nvPr>
            <p:ph type="body" sz="quarter" idx="14"/>
          </p:nvPr>
        </p:nvSpPr>
        <p:spPr/>
        <p:txBody>
          <a:bodyPr/>
          <a:lstStyle/>
          <a:p>
            <a:pPr>
              <a:spcAft>
                <a:spcPts val="1200"/>
              </a:spcAft>
            </a:pPr>
            <a:r>
              <a:rPr lang="en-US" sz="1800" dirty="0"/>
              <a:t>Complete this form </a:t>
            </a:r>
            <a:r>
              <a:rPr lang="en-US" sz="1800" i="1" dirty="0"/>
              <a:t>prior</a:t>
            </a:r>
            <a:r>
              <a:rPr lang="en-US" sz="1800" dirty="0"/>
              <a:t> to completing any other forms within the folder.</a:t>
            </a:r>
          </a:p>
          <a:p>
            <a:pPr marL="285750" indent="-285750">
              <a:spcAft>
                <a:spcPts val="1200"/>
              </a:spcAft>
              <a:buFont typeface="Arial" panose="020B0604020202020204" pitchFamily="34" charset="0"/>
              <a:buChar char="•"/>
            </a:pPr>
            <a:r>
              <a:rPr lang="en-US" sz="1800" dirty="0"/>
              <a:t>The derived </a:t>
            </a:r>
            <a:r>
              <a:rPr lang="en-US" sz="1800" b="1" dirty="0"/>
              <a:t>end</a:t>
            </a:r>
            <a:r>
              <a:rPr lang="en-US" sz="1800" dirty="0"/>
              <a:t> date is the date of the patient’s enrollment to the registry and cannot be changed.</a:t>
            </a:r>
          </a:p>
          <a:p>
            <a:pPr marL="285750" indent="-285750">
              <a:spcAft>
                <a:spcPts val="1200"/>
              </a:spcAft>
              <a:buFont typeface="Arial" panose="020B0604020202020204" pitchFamily="34" charset="0"/>
              <a:buChar char="•"/>
            </a:pPr>
            <a:r>
              <a:rPr lang="en-US" sz="1800" dirty="0"/>
              <a:t>Indicate the most recent type of visit.</a:t>
            </a:r>
          </a:p>
          <a:p>
            <a:pPr marL="285750" indent="-285750">
              <a:spcAft>
                <a:spcPts val="1200"/>
              </a:spcAft>
              <a:buFont typeface="Arial" panose="020B0604020202020204" pitchFamily="34" charset="0"/>
              <a:buChar char="•"/>
            </a:pPr>
            <a:endParaRPr lang="en-US" sz="1600" dirty="0"/>
          </a:p>
          <a:p>
            <a:pPr>
              <a:spcAft>
                <a:spcPts val="1200"/>
              </a:spcAft>
            </a:pPr>
            <a:endParaRPr lang="en-US" sz="1600" u="sng" dirty="0"/>
          </a:p>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sp>
        <p:nvSpPr>
          <p:cNvPr id="13" name="Picture Placeholder 12">
            <a:extLst>
              <a:ext uri="{FF2B5EF4-FFF2-40B4-BE49-F238E27FC236}">
                <a16:creationId xmlns:a16="http://schemas.microsoft.com/office/drawing/2014/main" id="{DF8192D9-412E-C6BE-CC89-589FF4EF24B2}"/>
              </a:ext>
            </a:extLst>
          </p:cNvPr>
          <p:cNvSpPr>
            <a:spLocks noGrp="1"/>
          </p:cNvSpPr>
          <p:nvPr>
            <p:ph type="pic" sz="quarter" idx="15"/>
          </p:nvPr>
        </p:nvSpPr>
        <p:spPr>
          <a:xfrm>
            <a:off x="5057421" y="307975"/>
            <a:ext cx="3629378" cy="4027488"/>
          </a:xfrm>
          <a:ln>
            <a:solidFill>
              <a:schemeClr val="accent1"/>
            </a:solidFill>
          </a:ln>
        </p:spPr>
        <p:txBody>
          <a:bodyPr/>
          <a:lstStyle/>
          <a:p>
            <a:endParaRPr lang="en-US" dirty="0"/>
          </a:p>
        </p:txBody>
      </p:sp>
      <p:pic>
        <p:nvPicPr>
          <p:cNvPr id="9" name="Picture 8">
            <a:extLst>
              <a:ext uri="{FF2B5EF4-FFF2-40B4-BE49-F238E27FC236}">
                <a16:creationId xmlns:a16="http://schemas.microsoft.com/office/drawing/2014/main" id="{EBA1EF5B-A46D-A070-14C9-2A744F181450}"/>
              </a:ext>
            </a:extLst>
          </p:cNvPr>
          <p:cNvPicPr>
            <a:picLocks noChangeAspect="1"/>
          </p:cNvPicPr>
          <p:nvPr/>
        </p:nvPicPr>
        <p:blipFill>
          <a:blip r:embed="rId2"/>
          <a:stretch>
            <a:fillRect/>
          </a:stretch>
        </p:blipFill>
        <p:spPr>
          <a:xfrm>
            <a:off x="5172679" y="808036"/>
            <a:ext cx="3398863" cy="1824394"/>
          </a:xfrm>
          <a:prstGeom prst="rect">
            <a:avLst/>
          </a:prstGeom>
        </p:spPr>
      </p:pic>
    </p:spTree>
    <p:extLst>
      <p:ext uri="{BB962C8B-B14F-4D97-AF65-F5344CB8AC3E}">
        <p14:creationId xmlns:p14="http://schemas.microsoft.com/office/powerpoint/2010/main" val="139632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41FA42-F630-D1F9-B1A6-93CADE6CEF9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6E7E02AD-224C-9AB8-36F6-268471D67372}"/>
              </a:ext>
            </a:extLst>
          </p:cNvPr>
          <p:cNvSpPr>
            <a:spLocks noGrp="1"/>
          </p:cNvSpPr>
          <p:nvPr>
            <p:ph type="body" sz="quarter" idx="13"/>
          </p:nvPr>
        </p:nvSpPr>
        <p:spPr>
          <a:xfrm>
            <a:off x="500383" y="307976"/>
            <a:ext cx="4419600" cy="1214293"/>
          </a:xfrm>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BAE359A-552C-1726-5684-F90B375144F6}"/>
              </a:ext>
            </a:extLst>
          </p:cNvPr>
          <p:cNvSpPr>
            <a:spLocks noGrp="1"/>
          </p:cNvSpPr>
          <p:nvPr>
            <p:ph type="body" sz="quarter" idx="14"/>
          </p:nvPr>
        </p:nvSpPr>
        <p:spPr>
          <a:xfrm>
            <a:off x="457199" y="1652588"/>
            <a:ext cx="4085925" cy="2682876"/>
          </a:xfrm>
        </p:spPr>
        <p:txBody>
          <a:bodyPr/>
          <a:lstStyle/>
          <a:p>
            <a:pPr>
              <a:spcAft>
                <a:spcPts val="1200"/>
              </a:spcAft>
            </a:pPr>
            <a:r>
              <a:rPr lang="en-US" sz="1600" i="1" dirty="0"/>
              <a:t>Always</a:t>
            </a:r>
            <a:r>
              <a:rPr lang="en-US" sz="1600" dirty="0"/>
              <a:t> enter this form </a:t>
            </a:r>
            <a:r>
              <a:rPr lang="en-US" sz="1600" i="1" dirty="0"/>
              <a:t>prior </a:t>
            </a:r>
            <a:r>
              <a:rPr lang="en-US" sz="1600" dirty="0"/>
              <a:t>to entering data on the </a:t>
            </a:r>
            <a:r>
              <a:rPr lang="en-US" sz="1600" u="sng" dirty="0"/>
              <a:t>Concomitant Medications</a:t>
            </a:r>
            <a:r>
              <a:rPr lang="en-US" sz="1600" dirty="0"/>
              <a:t> form.</a:t>
            </a:r>
          </a:p>
          <a:p>
            <a:pPr>
              <a:spcAft>
                <a:spcPts val="1200"/>
              </a:spcAft>
            </a:pPr>
            <a:r>
              <a:rPr lang="en-US" sz="1600" dirty="0"/>
              <a:t>Enter the Assessment Date and hit Save. The rest of the form will open to allow for data entry.</a:t>
            </a:r>
          </a:p>
          <a:p>
            <a:pPr>
              <a:spcAft>
                <a:spcPts val="1200"/>
              </a:spcAft>
            </a:pPr>
            <a:r>
              <a:rPr lang="en-US" dirty="0"/>
              <a:t>NOTE: The Assessment Date will generally be the date of the most recent assessment up to and including the day of enrollment to ALZ-NET	</a:t>
            </a:r>
          </a:p>
          <a:p>
            <a:pPr>
              <a:spcAft>
                <a:spcPts val="1200"/>
              </a:spcAft>
            </a:pPr>
            <a:r>
              <a:rPr lang="en-US" sz="1600" dirty="0"/>
              <a:t>Pay close attention to the Instructions.</a:t>
            </a:r>
          </a:p>
          <a:p>
            <a:pPr>
              <a:spcAft>
                <a:spcPts val="1200"/>
              </a:spcAft>
            </a:pPr>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61988E53-672B-99DD-2641-97E4D8C7311E}"/>
              </a:ext>
            </a:extLst>
          </p:cNvPr>
          <p:cNvPicPr>
            <a:picLocks noChangeAspect="1"/>
          </p:cNvPicPr>
          <p:nvPr/>
        </p:nvPicPr>
        <p:blipFill>
          <a:blip r:embed="rId2"/>
          <a:stretch>
            <a:fillRect/>
          </a:stretch>
        </p:blipFill>
        <p:spPr>
          <a:xfrm>
            <a:off x="5057422" y="361604"/>
            <a:ext cx="3629378" cy="3949368"/>
          </a:xfrm>
          <a:prstGeom prst="rect">
            <a:avLst/>
          </a:prstGeom>
        </p:spPr>
      </p:pic>
      <p:sp>
        <p:nvSpPr>
          <p:cNvPr id="6" name="Oval 5">
            <a:extLst>
              <a:ext uri="{FF2B5EF4-FFF2-40B4-BE49-F238E27FC236}">
                <a16:creationId xmlns:a16="http://schemas.microsoft.com/office/drawing/2014/main" id="{80115F54-AF78-4799-7687-47F0B3D256AD}"/>
              </a:ext>
            </a:extLst>
          </p:cNvPr>
          <p:cNvSpPr/>
          <p:nvPr/>
        </p:nvSpPr>
        <p:spPr>
          <a:xfrm>
            <a:off x="7818632" y="614097"/>
            <a:ext cx="745957" cy="238541"/>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50841E0-2504-AC00-6739-EED531CE4D12}"/>
              </a:ext>
            </a:extLst>
          </p:cNvPr>
          <p:cNvSpPr/>
          <p:nvPr/>
        </p:nvSpPr>
        <p:spPr>
          <a:xfrm>
            <a:off x="5057422" y="996043"/>
            <a:ext cx="3586195" cy="201657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306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D5B2F-6BB3-E076-56F3-E162D4A57241}"/>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8645E4D-9558-E3EC-4E53-8F5451D7F895}"/>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356C6C4F-68E3-75D8-B182-F076B87BD230}"/>
              </a:ext>
            </a:extLst>
          </p:cNvPr>
          <p:cNvSpPr>
            <a:spLocks noGrp="1"/>
          </p:cNvSpPr>
          <p:nvPr>
            <p:ph type="body" sz="quarter" idx="13"/>
          </p:nvPr>
        </p:nvSpPr>
        <p:spPr>
          <a:xfrm>
            <a:off x="500383" y="307976"/>
            <a:ext cx="4419600" cy="1214293"/>
          </a:xfrm>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6C004D78-1EE9-52A2-77CE-02BBFEE34F19}"/>
              </a:ext>
            </a:extLst>
          </p:cNvPr>
          <p:cNvSpPr>
            <a:spLocks noGrp="1"/>
          </p:cNvSpPr>
          <p:nvPr>
            <p:ph type="body" sz="quarter" idx="14"/>
          </p:nvPr>
        </p:nvSpPr>
        <p:spPr>
          <a:xfrm>
            <a:off x="457199" y="1652588"/>
            <a:ext cx="4085925" cy="2682876"/>
          </a:xfrm>
        </p:spPr>
        <p:txBody>
          <a:bodyPr/>
          <a:lstStyle/>
          <a:p>
            <a:pPr>
              <a:spcAft>
                <a:spcPts val="1200"/>
              </a:spcAft>
            </a:pPr>
            <a:r>
              <a:rPr lang="en-US" sz="1600" dirty="0"/>
              <a:t>Patients who enrolled </a:t>
            </a:r>
            <a:r>
              <a:rPr lang="en-US" sz="1600" i="1" dirty="0"/>
              <a:t>prior to </a:t>
            </a:r>
            <a:r>
              <a:rPr lang="en-US" sz="1600" dirty="0"/>
              <a:t>Migration 8 Phase IV (13FEB2025) will have the original list of 29 Medical History Terms and will follow the circled instruction when adding an additional log line.</a:t>
            </a:r>
          </a:p>
          <a:p>
            <a:pPr>
              <a:spcAft>
                <a:spcPts val="1200"/>
              </a:spcAft>
            </a:pPr>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A0AFFC2E-67CA-DEC4-3071-70B5D14393F7}"/>
              </a:ext>
            </a:extLst>
          </p:cNvPr>
          <p:cNvPicPr>
            <a:picLocks noChangeAspect="1"/>
          </p:cNvPicPr>
          <p:nvPr/>
        </p:nvPicPr>
        <p:blipFill>
          <a:blip r:embed="rId2"/>
          <a:stretch>
            <a:fillRect/>
          </a:stretch>
        </p:blipFill>
        <p:spPr>
          <a:xfrm>
            <a:off x="5057422" y="361604"/>
            <a:ext cx="3629378" cy="3949368"/>
          </a:xfrm>
          <a:prstGeom prst="rect">
            <a:avLst/>
          </a:prstGeom>
        </p:spPr>
      </p:pic>
      <p:sp>
        <p:nvSpPr>
          <p:cNvPr id="9" name="Rectangle: Rounded Corners 8">
            <a:extLst>
              <a:ext uri="{FF2B5EF4-FFF2-40B4-BE49-F238E27FC236}">
                <a16:creationId xmlns:a16="http://schemas.microsoft.com/office/drawing/2014/main" id="{4CEBE29E-68FD-8BD5-6DAA-E59636F37547}"/>
              </a:ext>
            </a:extLst>
          </p:cNvPr>
          <p:cNvSpPr/>
          <p:nvPr/>
        </p:nvSpPr>
        <p:spPr>
          <a:xfrm>
            <a:off x="5081914" y="1828800"/>
            <a:ext cx="3586195" cy="39188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3AF5335F-6D4D-D7E2-BF68-02AD2B6130ED}"/>
              </a:ext>
            </a:extLst>
          </p:cNvPr>
          <p:cNvCxnSpPr/>
          <p:nvPr/>
        </p:nvCxnSpPr>
        <p:spPr>
          <a:xfrm>
            <a:off x="1387929" y="2604406"/>
            <a:ext cx="153331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77D61337-130A-F07E-40BC-99C8444B813C}"/>
              </a:ext>
            </a:extLst>
          </p:cNvPr>
          <p:cNvCxnSpPr>
            <a:cxnSpLocks/>
            <a:endCxn id="9" idx="1"/>
          </p:cNvCxnSpPr>
          <p:nvPr/>
        </p:nvCxnSpPr>
        <p:spPr>
          <a:xfrm flipV="1">
            <a:off x="2903081" y="2024743"/>
            <a:ext cx="2178833" cy="579663"/>
          </a:xfrm>
          <a:prstGeom prst="bentConnector3">
            <a:avLst>
              <a:gd name="adj1" fmla="val 7548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65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53E411C-2AD2-9EF1-3695-893B7921E4F3}"/>
              </a:ext>
            </a:extLst>
          </p:cNvPr>
          <p:cNvSpPr>
            <a:spLocks noGrp="1"/>
          </p:cNvSpPr>
          <p:nvPr>
            <p:ph type="pic" sz="quarter" idx="15"/>
          </p:nvPr>
        </p:nvSpPr>
        <p:spPr>
          <a:xfrm>
            <a:off x="5061116" y="387626"/>
            <a:ext cx="3629378" cy="4027488"/>
          </a:xfrm>
          <a:ln>
            <a:solidFill>
              <a:schemeClr val="accent1"/>
            </a:solidFill>
          </a:ln>
        </p:spPr>
        <p:txBody>
          <a:bodyPr/>
          <a:lstStyle/>
          <a:p>
            <a:endParaRPr lang="en-US" dirty="0"/>
          </a:p>
        </p:txBody>
      </p:sp>
      <p:pic>
        <p:nvPicPr>
          <p:cNvPr id="5" name="Picture 4">
            <a:extLst>
              <a:ext uri="{FF2B5EF4-FFF2-40B4-BE49-F238E27FC236}">
                <a16:creationId xmlns:a16="http://schemas.microsoft.com/office/drawing/2014/main" id="{CE4915A8-C2A0-63AF-CED4-9B33F01D36A8}"/>
              </a:ext>
            </a:extLst>
          </p:cNvPr>
          <p:cNvPicPr>
            <a:picLocks noChangeAspect="1"/>
          </p:cNvPicPr>
          <p:nvPr/>
        </p:nvPicPr>
        <p:blipFill>
          <a:blip r:embed="rId2"/>
          <a:stretch>
            <a:fillRect/>
          </a:stretch>
        </p:blipFill>
        <p:spPr>
          <a:xfrm>
            <a:off x="5143697" y="440889"/>
            <a:ext cx="3482718" cy="3920961"/>
          </a:xfrm>
          <a:prstGeom prst="rect">
            <a:avLst/>
          </a:prstGeom>
        </p:spPr>
      </p:pic>
      <p:sp>
        <p:nvSpPr>
          <p:cNvPr id="3" name="Text Placeholder 2">
            <a:extLst>
              <a:ext uri="{FF2B5EF4-FFF2-40B4-BE49-F238E27FC236}">
                <a16:creationId xmlns:a16="http://schemas.microsoft.com/office/drawing/2014/main" id="{E24CFDD5-1B2B-C975-C20E-9D9E27491F07}"/>
              </a:ext>
            </a:extLst>
          </p:cNvPr>
          <p:cNvSpPr>
            <a:spLocks noGrp="1"/>
          </p:cNvSpPr>
          <p:nvPr>
            <p:ph type="body" sz="quarter" idx="13"/>
          </p:nvPr>
        </p:nvSpPr>
        <p:spPr/>
        <p:txBody>
          <a:bodyPr/>
          <a:lstStyle/>
          <a:p>
            <a:r>
              <a:rPr lang="en-US" dirty="0"/>
              <a:t>First things first…</a:t>
            </a:r>
          </a:p>
        </p:txBody>
      </p:sp>
      <p:sp>
        <p:nvSpPr>
          <p:cNvPr id="9" name="TextBox 8">
            <a:extLst>
              <a:ext uri="{FF2B5EF4-FFF2-40B4-BE49-F238E27FC236}">
                <a16:creationId xmlns:a16="http://schemas.microsoft.com/office/drawing/2014/main" id="{D678FEAA-F471-7212-09BE-C04A8F2FAB51}"/>
              </a:ext>
            </a:extLst>
          </p:cNvPr>
          <p:cNvSpPr txBox="1"/>
          <p:nvPr/>
        </p:nvSpPr>
        <p:spPr>
          <a:xfrm>
            <a:off x="517585" y="1147313"/>
            <a:ext cx="3942272" cy="2308324"/>
          </a:xfrm>
          <a:prstGeom prst="rect">
            <a:avLst/>
          </a:prstGeom>
          <a:noFill/>
        </p:spPr>
        <p:txBody>
          <a:bodyPr wrap="square" rtlCol="0">
            <a:spAutoFit/>
          </a:bodyPr>
          <a:lstStyle/>
          <a:p>
            <a:r>
              <a:rPr lang="en-US" dirty="0"/>
              <a:t>Prior to entering data into the eCRFs, a patient must be enrolled, and Rave access must be granted.</a:t>
            </a:r>
          </a:p>
          <a:p>
            <a:endParaRPr lang="en-US" dirty="0"/>
          </a:p>
          <a:p>
            <a:r>
              <a:rPr lang="en-US" dirty="0"/>
              <a:t>Please review the ALZ-NET Portal  and the Medidata Rave trainings located on ALZ-NET.org</a:t>
            </a:r>
          </a:p>
          <a:p>
            <a:endParaRPr lang="en-US" dirty="0"/>
          </a:p>
        </p:txBody>
      </p:sp>
      <p:sp>
        <p:nvSpPr>
          <p:cNvPr id="7" name="Rectangle 6">
            <a:extLst>
              <a:ext uri="{FF2B5EF4-FFF2-40B4-BE49-F238E27FC236}">
                <a16:creationId xmlns:a16="http://schemas.microsoft.com/office/drawing/2014/main" id="{4D82EFDE-874A-4A88-9717-3BF8B85B1AB4}"/>
              </a:ext>
            </a:extLst>
          </p:cNvPr>
          <p:cNvSpPr/>
          <p:nvPr/>
        </p:nvSpPr>
        <p:spPr>
          <a:xfrm>
            <a:off x="5229489" y="2959121"/>
            <a:ext cx="3140787" cy="128932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51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B3DE2-592D-432D-C37B-907E72065899}"/>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8AF1849-6E1E-113F-364D-A3B3BF9047F9}"/>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58E980C0-BEA7-ABEE-F6E6-97A9BCC3EE1A}"/>
              </a:ext>
            </a:extLst>
          </p:cNvPr>
          <p:cNvSpPr>
            <a:spLocks noGrp="1"/>
          </p:cNvSpPr>
          <p:nvPr>
            <p:ph type="body" sz="quarter" idx="13"/>
          </p:nvPr>
        </p:nvSpPr>
        <p:spPr>
          <a:xfrm>
            <a:off x="500383" y="307976"/>
            <a:ext cx="4419600" cy="1214293"/>
          </a:xfrm>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AED158C-0FDA-E487-98D6-86BE8B505CA5}"/>
              </a:ext>
            </a:extLst>
          </p:cNvPr>
          <p:cNvSpPr>
            <a:spLocks noGrp="1"/>
          </p:cNvSpPr>
          <p:nvPr>
            <p:ph type="body" sz="quarter" idx="14"/>
          </p:nvPr>
        </p:nvSpPr>
        <p:spPr>
          <a:xfrm>
            <a:off x="457199" y="1652588"/>
            <a:ext cx="4085925" cy="2682876"/>
          </a:xfrm>
        </p:spPr>
        <p:txBody>
          <a:bodyPr/>
          <a:lstStyle/>
          <a:p>
            <a:pPr>
              <a:spcAft>
                <a:spcPts val="1200"/>
              </a:spcAft>
            </a:pPr>
            <a:r>
              <a:rPr lang="en-US" sz="1600" dirty="0"/>
              <a:t>Patients who enrolled </a:t>
            </a:r>
            <a:r>
              <a:rPr lang="en-US" sz="1600" i="1" dirty="0"/>
              <a:t>after </a:t>
            </a:r>
            <a:r>
              <a:rPr lang="en-US" sz="1600" dirty="0"/>
              <a:t>Migration 8 Phase IV (13FEB2025) will have the new list of 18 Medical History Terms and will follow the circled instruction when adding an additional log line.</a:t>
            </a:r>
          </a:p>
          <a:p>
            <a:pPr>
              <a:spcAft>
                <a:spcPts val="1200"/>
              </a:spcAft>
            </a:pPr>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51D44691-68C8-AC37-8B4B-F0ECCD9EFB34}"/>
              </a:ext>
            </a:extLst>
          </p:cNvPr>
          <p:cNvPicPr>
            <a:picLocks noChangeAspect="1"/>
          </p:cNvPicPr>
          <p:nvPr/>
        </p:nvPicPr>
        <p:blipFill>
          <a:blip r:embed="rId2"/>
          <a:stretch>
            <a:fillRect/>
          </a:stretch>
        </p:blipFill>
        <p:spPr>
          <a:xfrm>
            <a:off x="5057422" y="361604"/>
            <a:ext cx="3629378" cy="3949368"/>
          </a:xfrm>
          <a:prstGeom prst="rect">
            <a:avLst/>
          </a:prstGeom>
        </p:spPr>
      </p:pic>
      <p:sp>
        <p:nvSpPr>
          <p:cNvPr id="9" name="Rectangle: Rounded Corners 8">
            <a:extLst>
              <a:ext uri="{FF2B5EF4-FFF2-40B4-BE49-F238E27FC236}">
                <a16:creationId xmlns:a16="http://schemas.microsoft.com/office/drawing/2014/main" id="{FF25289F-298C-F6C7-8375-C6D3DFFDEA96}"/>
              </a:ext>
            </a:extLst>
          </p:cNvPr>
          <p:cNvSpPr/>
          <p:nvPr/>
        </p:nvSpPr>
        <p:spPr>
          <a:xfrm>
            <a:off x="5081914" y="1522269"/>
            <a:ext cx="3586195" cy="36368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42EB7C5-A33E-E723-8528-237FFBE3CA84}"/>
              </a:ext>
            </a:extLst>
          </p:cNvPr>
          <p:cNvCxnSpPr/>
          <p:nvPr/>
        </p:nvCxnSpPr>
        <p:spPr>
          <a:xfrm>
            <a:off x="808264" y="2604406"/>
            <a:ext cx="153488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3A6BA8A0-5E71-720B-BF5B-86D7962E0029}"/>
              </a:ext>
            </a:extLst>
          </p:cNvPr>
          <p:cNvCxnSpPr>
            <a:cxnSpLocks/>
          </p:cNvCxnSpPr>
          <p:nvPr/>
        </p:nvCxnSpPr>
        <p:spPr>
          <a:xfrm flipV="1">
            <a:off x="2343150" y="1763486"/>
            <a:ext cx="2714272" cy="840920"/>
          </a:xfrm>
          <a:prstGeom prst="bentConnector3">
            <a:avLst>
              <a:gd name="adj1" fmla="val 8549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75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41FA42-F630-D1F9-B1A6-93CADE6CEF9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6E7E02AD-224C-9AB8-36F6-268471D67372}"/>
              </a:ext>
            </a:extLst>
          </p:cNvPr>
          <p:cNvSpPr>
            <a:spLocks noGrp="1"/>
          </p:cNvSpPr>
          <p:nvPr>
            <p:ph type="body" sz="quarter" idx="13"/>
          </p:nvPr>
        </p:nvSpPr>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BAE359A-552C-1726-5684-F90B375144F6}"/>
              </a:ext>
            </a:extLst>
          </p:cNvPr>
          <p:cNvSpPr>
            <a:spLocks noGrp="1"/>
          </p:cNvSpPr>
          <p:nvPr>
            <p:ph type="body" sz="quarter" idx="14"/>
          </p:nvPr>
        </p:nvSpPr>
        <p:spPr>
          <a:xfrm>
            <a:off x="457199" y="1652588"/>
            <a:ext cx="3846853" cy="2682876"/>
          </a:xfrm>
        </p:spPr>
        <p:txBody>
          <a:bodyPr/>
          <a:lstStyle/>
          <a:p>
            <a:pPr>
              <a:spcAft>
                <a:spcPts val="1200"/>
              </a:spcAft>
            </a:pPr>
            <a:r>
              <a:rPr lang="en-US" sz="1800" dirty="0"/>
              <a:t>The diagnoses of MCI/AD is </a:t>
            </a:r>
            <a:r>
              <a:rPr lang="en-US" sz="1800" b="1" dirty="0"/>
              <a:t>not</a:t>
            </a:r>
            <a:r>
              <a:rPr lang="en-US" sz="1800" dirty="0"/>
              <a:t> reported on this form; it is reported on the </a:t>
            </a:r>
            <a:r>
              <a:rPr lang="en-US" sz="1800" u="sng" dirty="0"/>
              <a:t>Baseline Alzheimer's Disease Diagnosis</a:t>
            </a:r>
            <a:r>
              <a:rPr lang="en-US" sz="1800" dirty="0"/>
              <a:t> form.</a:t>
            </a:r>
          </a:p>
          <a:p>
            <a:pPr>
              <a:spcAft>
                <a:spcPts val="1200"/>
              </a:spcAft>
            </a:pPr>
            <a:endParaRPr lang="en-US" sz="1600" dirty="0"/>
          </a:p>
          <a:p>
            <a:endParaRPr lang="en-US" dirty="0"/>
          </a:p>
          <a:p>
            <a:endParaRPr lang="en-US" dirty="0"/>
          </a:p>
          <a:p>
            <a:endParaRPr lang="en-US" dirty="0"/>
          </a:p>
          <a:p>
            <a:endParaRPr lang="en-US" dirty="0"/>
          </a:p>
        </p:txBody>
      </p:sp>
      <p:sp>
        <p:nvSpPr>
          <p:cNvPr id="12" name="Oval 11">
            <a:extLst>
              <a:ext uri="{FF2B5EF4-FFF2-40B4-BE49-F238E27FC236}">
                <a16:creationId xmlns:a16="http://schemas.microsoft.com/office/drawing/2014/main" id="{95DC4D19-2F71-7664-0A26-FDA186D93534}"/>
              </a:ext>
            </a:extLst>
          </p:cNvPr>
          <p:cNvSpPr/>
          <p:nvPr/>
        </p:nvSpPr>
        <p:spPr>
          <a:xfrm>
            <a:off x="5215887" y="2446339"/>
            <a:ext cx="192506" cy="1684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3F5617-7726-80CF-F728-77398AC4DFD5}"/>
              </a:ext>
            </a:extLst>
          </p:cNvPr>
          <p:cNvPicPr>
            <a:picLocks noChangeAspect="1"/>
          </p:cNvPicPr>
          <p:nvPr/>
        </p:nvPicPr>
        <p:blipFill>
          <a:blip r:embed="rId2"/>
          <a:stretch>
            <a:fillRect/>
          </a:stretch>
        </p:blipFill>
        <p:spPr>
          <a:xfrm>
            <a:off x="5069708" y="307975"/>
            <a:ext cx="3617092" cy="3949368"/>
          </a:xfrm>
          <a:prstGeom prst="rect">
            <a:avLst/>
          </a:prstGeom>
        </p:spPr>
      </p:pic>
      <p:sp>
        <p:nvSpPr>
          <p:cNvPr id="10" name="Star: 5 Points 9">
            <a:extLst>
              <a:ext uri="{FF2B5EF4-FFF2-40B4-BE49-F238E27FC236}">
                <a16:creationId xmlns:a16="http://schemas.microsoft.com/office/drawing/2014/main" id="{A621FAA5-7978-DBEF-0F90-A5AF6E4CE052}"/>
              </a:ext>
            </a:extLst>
          </p:cNvPr>
          <p:cNvSpPr/>
          <p:nvPr/>
        </p:nvSpPr>
        <p:spPr>
          <a:xfrm>
            <a:off x="4993596" y="2225504"/>
            <a:ext cx="152224" cy="16844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8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90D143-1411-BE18-9D5B-85F924D0DE5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74D1A30-7349-B778-B848-A3CC595DB80C}"/>
              </a:ext>
            </a:extLst>
          </p:cNvPr>
          <p:cNvSpPr>
            <a:spLocks noGrp="1"/>
          </p:cNvSpPr>
          <p:nvPr>
            <p:ph type="body" sz="quarter" idx="13"/>
          </p:nvPr>
        </p:nvSpPr>
        <p:spPr/>
        <p:txBody>
          <a:bodyPr/>
          <a:lstStyle/>
          <a:p>
            <a:r>
              <a:rPr lang="en-US" dirty="0"/>
              <a:t>Baseline Adverse Events Assessment </a:t>
            </a:r>
          </a:p>
        </p:txBody>
      </p:sp>
      <p:sp>
        <p:nvSpPr>
          <p:cNvPr id="4" name="Text Placeholder 3">
            <a:extLst>
              <a:ext uri="{FF2B5EF4-FFF2-40B4-BE49-F238E27FC236}">
                <a16:creationId xmlns:a16="http://schemas.microsoft.com/office/drawing/2014/main" id="{2189E4EB-A865-05F6-BA1B-33FCB6825B45}"/>
              </a:ext>
            </a:extLst>
          </p:cNvPr>
          <p:cNvSpPr>
            <a:spLocks noGrp="1"/>
          </p:cNvSpPr>
          <p:nvPr>
            <p:ph type="body" sz="quarter" idx="14"/>
          </p:nvPr>
        </p:nvSpPr>
        <p:spPr/>
        <p:txBody>
          <a:bodyPr/>
          <a:lstStyle/>
          <a:p>
            <a:pPr>
              <a:spcAft>
                <a:spcPts val="1200"/>
              </a:spcAft>
            </a:pPr>
            <a:r>
              <a:rPr lang="en-US" sz="1800" dirty="0"/>
              <a:t>Note the timeline.</a:t>
            </a:r>
          </a:p>
          <a:p>
            <a:pPr>
              <a:spcAft>
                <a:spcPts val="1200"/>
              </a:spcAft>
            </a:pPr>
            <a:r>
              <a:rPr lang="en-US" sz="1800" dirty="0"/>
              <a:t>If Yes is reported to either question, complete a log line on the </a:t>
            </a:r>
            <a:r>
              <a:rPr lang="en-US" sz="1800" u="sng" dirty="0"/>
              <a:t>Adverse Events</a:t>
            </a:r>
            <a:r>
              <a:rPr lang="en-US" sz="1800" dirty="0"/>
              <a:t> or </a:t>
            </a:r>
            <a:r>
              <a:rPr lang="en-US" sz="1800" u="sng" dirty="0"/>
              <a:t>ARIA Adverse Events</a:t>
            </a:r>
            <a:r>
              <a:rPr lang="en-US" sz="1800" dirty="0"/>
              <a:t> form located at the Subject Level.</a:t>
            </a:r>
          </a:p>
        </p:txBody>
      </p:sp>
      <p:pic>
        <p:nvPicPr>
          <p:cNvPr id="6" name="Picture 5">
            <a:extLst>
              <a:ext uri="{FF2B5EF4-FFF2-40B4-BE49-F238E27FC236}">
                <a16:creationId xmlns:a16="http://schemas.microsoft.com/office/drawing/2014/main" id="{FF340922-E15D-5357-EDA1-9A5A96919488}"/>
              </a:ext>
            </a:extLst>
          </p:cNvPr>
          <p:cNvPicPr>
            <a:picLocks noChangeAspect="1"/>
          </p:cNvPicPr>
          <p:nvPr/>
        </p:nvPicPr>
        <p:blipFill>
          <a:blip r:embed="rId2"/>
          <a:stretch>
            <a:fillRect/>
          </a:stretch>
        </p:blipFill>
        <p:spPr>
          <a:xfrm>
            <a:off x="5130264" y="707289"/>
            <a:ext cx="3556535" cy="2095467"/>
          </a:xfrm>
          <a:prstGeom prst="rect">
            <a:avLst/>
          </a:prstGeom>
        </p:spPr>
      </p:pic>
      <p:cxnSp>
        <p:nvCxnSpPr>
          <p:cNvPr id="9" name="Straight Connector 8">
            <a:extLst>
              <a:ext uri="{FF2B5EF4-FFF2-40B4-BE49-F238E27FC236}">
                <a16:creationId xmlns:a16="http://schemas.microsoft.com/office/drawing/2014/main" id="{8FF061D6-556A-2C3F-E0FD-F369D265C978}"/>
              </a:ext>
            </a:extLst>
          </p:cNvPr>
          <p:cNvCxnSpPr>
            <a:cxnSpLocks/>
          </p:cNvCxnSpPr>
          <p:nvPr/>
        </p:nvCxnSpPr>
        <p:spPr>
          <a:xfrm>
            <a:off x="6833937" y="1379621"/>
            <a:ext cx="20854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C10513-5B0E-D26E-D576-CE0DD43C625E}"/>
              </a:ext>
            </a:extLst>
          </p:cNvPr>
          <p:cNvCxnSpPr/>
          <p:nvPr/>
        </p:nvCxnSpPr>
        <p:spPr>
          <a:xfrm>
            <a:off x="5281448" y="1522268"/>
            <a:ext cx="154446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28AC01-1DF8-32C6-A2DD-18B62C7B9606}"/>
              </a:ext>
            </a:extLst>
          </p:cNvPr>
          <p:cNvCxnSpPr/>
          <p:nvPr/>
        </p:nvCxnSpPr>
        <p:spPr>
          <a:xfrm>
            <a:off x="5281448" y="1660860"/>
            <a:ext cx="36537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BBA90E3A-56FB-D27A-1263-3DE4E9832377}"/>
              </a:ext>
            </a:extLst>
          </p:cNvPr>
          <p:cNvSpPr/>
          <p:nvPr/>
        </p:nvSpPr>
        <p:spPr>
          <a:xfrm>
            <a:off x="5366825" y="1758462"/>
            <a:ext cx="2897944" cy="21802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84CC0E9-E305-D78C-0DA1-98E22C88845C}"/>
              </a:ext>
            </a:extLst>
          </p:cNvPr>
          <p:cNvSpPr/>
          <p:nvPr/>
        </p:nvSpPr>
        <p:spPr>
          <a:xfrm>
            <a:off x="5357443" y="2572043"/>
            <a:ext cx="3083171" cy="21802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27E309C-FC7E-28BD-91BB-378C77A7C408}"/>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43FC44CB-09AC-D1DA-97CE-0B08A5389B28}"/>
              </a:ext>
            </a:extLst>
          </p:cNvPr>
          <p:cNvSpPr>
            <a:spLocks noGrp="1"/>
          </p:cNvSpPr>
          <p:nvPr>
            <p:ph type="body" sz="quarter" idx="13"/>
          </p:nvPr>
        </p:nvSpPr>
        <p:spPr/>
        <p:txBody>
          <a:bodyPr/>
          <a:lstStyle/>
          <a:p>
            <a:r>
              <a:rPr lang="en-US" dirty="0"/>
              <a:t>Vital Signs</a:t>
            </a:r>
          </a:p>
        </p:txBody>
      </p:sp>
      <p:sp>
        <p:nvSpPr>
          <p:cNvPr id="4" name="Text Placeholder 3">
            <a:extLst>
              <a:ext uri="{FF2B5EF4-FFF2-40B4-BE49-F238E27FC236}">
                <a16:creationId xmlns:a16="http://schemas.microsoft.com/office/drawing/2014/main" id="{F2923B9E-218D-1F14-1888-5CCC49DF20E7}"/>
              </a:ext>
            </a:extLst>
          </p:cNvPr>
          <p:cNvSpPr>
            <a:spLocks noGrp="1"/>
          </p:cNvSpPr>
          <p:nvPr>
            <p:ph type="body" sz="quarter" idx="14"/>
          </p:nvPr>
        </p:nvSpPr>
        <p:spPr>
          <a:xfrm>
            <a:off x="457200" y="1631092"/>
            <a:ext cx="4419601" cy="2718938"/>
          </a:xfrm>
        </p:spPr>
        <p:txBody>
          <a:bodyPr/>
          <a:lstStyle/>
          <a:p>
            <a:pPr>
              <a:spcAft>
                <a:spcPts val="1200"/>
              </a:spcAft>
            </a:pPr>
            <a:r>
              <a:rPr lang="en-US" sz="1800" dirty="0"/>
              <a:t>Pay close attention to the instructions in relationship to data collection reporting period.</a:t>
            </a:r>
          </a:p>
          <a:p>
            <a:pPr>
              <a:spcAft>
                <a:spcPts val="1200"/>
              </a:spcAft>
            </a:pPr>
            <a:r>
              <a:rPr lang="en-US" sz="1800" dirty="0"/>
              <a:t>Answer the first question –</a:t>
            </a:r>
          </a:p>
          <a:p>
            <a:pPr marL="685800" indent="-285750">
              <a:spcAft>
                <a:spcPts val="1200"/>
              </a:spcAft>
              <a:buFont typeface="Arial" panose="020B0604020202020204" pitchFamily="34" charset="0"/>
              <a:buChar char="•"/>
            </a:pPr>
            <a:r>
              <a:rPr lang="en-US" sz="1800" dirty="0"/>
              <a:t>If the response is Yes, the rest of the form must be completed.</a:t>
            </a:r>
          </a:p>
          <a:p>
            <a:pPr marL="685800" indent="-285750">
              <a:spcAft>
                <a:spcPts val="0"/>
              </a:spcAft>
              <a:buFont typeface="Arial" panose="020B0604020202020204" pitchFamily="34" charset="0"/>
              <a:buChar char="•"/>
            </a:pPr>
            <a:r>
              <a:rPr lang="en-US" sz="1800" dirty="0"/>
              <a:t>If the response is No, the rest of the form must </a:t>
            </a:r>
            <a:r>
              <a:rPr lang="en-US" sz="1800" b="1" dirty="0"/>
              <a:t>not </a:t>
            </a:r>
            <a:r>
              <a:rPr lang="en-US" sz="1800" dirty="0"/>
              <a:t>be completed.</a:t>
            </a:r>
          </a:p>
          <a:p>
            <a:endParaRPr lang="en-US" dirty="0"/>
          </a:p>
          <a:p>
            <a:endParaRPr lang="en-US" dirty="0"/>
          </a:p>
        </p:txBody>
      </p:sp>
      <p:pic>
        <p:nvPicPr>
          <p:cNvPr id="6" name="Picture 5">
            <a:extLst>
              <a:ext uri="{FF2B5EF4-FFF2-40B4-BE49-F238E27FC236}">
                <a16:creationId xmlns:a16="http://schemas.microsoft.com/office/drawing/2014/main" id="{73DF671B-4237-3D32-8E90-3A65CF784D23}"/>
              </a:ext>
            </a:extLst>
          </p:cNvPr>
          <p:cNvPicPr>
            <a:picLocks noChangeAspect="1"/>
          </p:cNvPicPr>
          <p:nvPr/>
        </p:nvPicPr>
        <p:blipFill>
          <a:blip r:embed="rId2"/>
          <a:stretch>
            <a:fillRect/>
          </a:stretch>
        </p:blipFill>
        <p:spPr>
          <a:xfrm>
            <a:off x="5057422" y="307975"/>
            <a:ext cx="3650150" cy="3882285"/>
          </a:xfrm>
          <a:prstGeom prst="rect">
            <a:avLst/>
          </a:prstGeom>
          <a:ln>
            <a:solidFill>
              <a:schemeClr val="accent1"/>
            </a:solidFill>
          </a:ln>
        </p:spPr>
      </p:pic>
      <p:sp>
        <p:nvSpPr>
          <p:cNvPr id="8" name="Rectangle: Rounded Corners 7">
            <a:extLst>
              <a:ext uri="{FF2B5EF4-FFF2-40B4-BE49-F238E27FC236}">
                <a16:creationId xmlns:a16="http://schemas.microsoft.com/office/drawing/2014/main" id="{E029FD63-7407-F4D2-2788-D337AD26C534}"/>
              </a:ext>
            </a:extLst>
          </p:cNvPr>
          <p:cNvSpPr/>
          <p:nvPr/>
        </p:nvSpPr>
        <p:spPr>
          <a:xfrm>
            <a:off x="5159229" y="953240"/>
            <a:ext cx="3527571" cy="36121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82FAFB7-4A40-0803-4158-57CCC35D9BAB}"/>
              </a:ext>
            </a:extLst>
          </p:cNvPr>
          <p:cNvSpPr/>
          <p:nvPr/>
        </p:nvSpPr>
        <p:spPr>
          <a:xfrm>
            <a:off x="5159229" y="1388853"/>
            <a:ext cx="2841771" cy="38279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2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Baseline Concurrent Study Enrollment</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112108"/>
            <a:ext cx="8229600" cy="832022"/>
          </a:xfrm>
        </p:spPr>
        <p:txBody>
          <a:bodyPr/>
          <a:lstStyle/>
          <a:p>
            <a:r>
              <a:rPr lang="en-US" sz="1600" dirty="0"/>
              <a:t>If either of the two leading questions are answered Yes, complete a log line for</a:t>
            </a:r>
            <a:r>
              <a:rPr lang="en-US" sz="1600" i="1" dirty="0"/>
              <a:t> each </a:t>
            </a:r>
            <a:r>
              <a:rPr lang="en-US" sz="1600" dirty="0"/>
              <a:t>study to which the patient enrolled or discontinued.</a:t>
            </a:r>
          </a:p>
          <a:p>
            <a:r>
              <a:rPr lang="en-US" sz="1600" dirty="0"/>
              <a:t>Do NOT report ALZ-NET as a concurrent study. If Case ID is not known, enter UNKNOWN.</a:t>
            </a:r>
          </a:p>
          <a:p>
            <a:endParaRPr lang="en-US" sz="1600" dirty="0"/>
          </a:p>
          <a:p>
            <a:endParaRPr lang="en-US" sz="1800" dirty="0"/>
          </a:p>
        </p:txBody>
      </p:sp>
      <p:pic>
        <p:nvPicPr>
          <p:cNvPr id="8" name="Picture 7">
            <a:extLst>
              <a:ext uri="{FF2B5EF4-FFF2-40B4-BE49-F238E27FC236}">
                <a16:creationId xmlns:a16="http://schemas.microsoft.com/office/drawing/2014/main" id="{94744E4E-6E23-3C42-F5F1-630E46079E01}"/>
              </a:ext>
            </a:extLst>
          </p:cNvPr>
          <p:cNvPicPr>
            <a:picLocks noChangeAspect="1"/>
          </p:cNvPicPr>
          <p:nvPr/>
        </p:nvPicPr>
        <p:blipFill>
          <a:blip r:embed="rId3"/>
          <a:stretch>
            <a:fillRect/>
          </a:stretch>
        </p:blipFill>
        <p:spPr>
          <a:xfrm>
            <a:off x="457198" y="2117124"/>
            <a:ext cx="8229601" cy="2218339"/>
          </a:xfrm>
          <a:prstGeom prst="rect">
            <a:avLst/>
          </a:prstGeom>
          <a:ln>
            <a:solidFill>
              <a:schemeClr val="accent1"/>
            </a:solidFill>
          </a:ln>
        </p:spPr>
      </p:pic>
      <p:pic>
        <p:nvPicPr>
          <p:cNvPr id="6" name="Picture 5">
            <a:extLst>
              <a:ext uri="{FF2B5EF4-FFF2-40B4-BE49-F238E27FC236}">
                <a16:creationId xmlns:a16="http://schemas.microsoft.com/office/drawing/2014/main" id="{91B6B14E-3EE3-16B2-BDC1-5384E4144F37}"/>
              </a:ext>
            </a:extLst>
          </p:cNvPr>
          <p:cNvPicPr>
            <a:picLocks noChangeAspect="1"/>
          </p:cNvPicPr>
          <p:nvPr/>
        </p:nvPicPr>
        <p:blipFill>
          <a:blip r:embed="rId4"/>
          <a:stretch>
            <a:fillRect/>
          </a:stretch>
        </p:blipFill>
        <p:spPr>
          <a:xfrm>
            <a:off x="5609043" y="2748263"/>
            <a:ext cx="1049566" cy="431597"/>
          </a:xfrm>
          <a:prstGeom prst="rect">
            <a:avLst/>
          </a:prstGeom>
          <a:ln>
            <a:solidFill>
              <a:schemeClr val="accent1"/>
            </a:solidFill>
          </a:ln>
        </p:spPr>
      </p:pic>
      <p:cxnSp>
        <p:nvCxnSpPr>
          <p:cNvPr id="9" name="Connector: Elbow 8">
            <a:extLst>
              <a:ext uri="{FF2B5EF4-FFF2-40B4-BE49-F238E27FC236}">
                <a16:creationId xmlns:a16="http://schemas.microsoft.com/office/drawing/2014/main" id="{7C28BD34-4ADC-6ED4-E710-57259A739885}"/>
              </a:ext>
            </a:extLst>
          </p:cNvPr>
          <p:cNvCxnSpPr>
            <a:cxnSpLocks/>
            <a:endCxn id="6" idx="1"/>
          </p:cNvCxnSpPr>
          <p:nvPr/>
        </p:nvCxnSpPr>
        <p:spPr>
          <a:xfrm rot="5400000" flipH="1" flipV="1">
            <a:off x="5341063" y="2965466"/>
            <a:ext cx="269384" cy="266576"/>
          </a:xfrm>
          <a:prstGeom prst="bentConnector2">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55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5498B-9C6B-870C-9108-42578208B0D0}"/>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446470C-01EF-3279-6E7B-B41548E7A691}"/>
              </a:ext>
            </a:extLst>
          </p:cNvPr>
          <p:cNvSpPr>
            <a:spLocks noGrp="1"/>
          </p:cNvSpPr>
          <p:nvPr>
            <p:ph type="pic" sz="quarter" idx="15"/>
          </p:nvPr>
        </p:nvSpPr>
        <p:spPr>
          <a:xfrm>
            <a:off x="457199" y="2009954"/>
            <a:ext cx="8229601" cy="2325509"/>
          </a:xfrm>
        </p:spPr>
        <p:txBody>
          <a:bodyPr/>
          <a:lstStyle/>
          <a:p>
            <a:endParaRPr lang="en-US"/>
          </a:p>
        </p:txBody>
      </p:sp>
      <p:sp>
        <p:nvSpPr>
          <p:cNvPr id="3" name="Text Placeholder 2">
            <a:extLst>
              <a:ext uri="{FF2B5EF4-FFF2-40B4-BE49-F238E27FC236}">
                <a16:creationId xmlns:a16="http://schemas.microsoft.com/office/drawing/2014/main" id="{5E114467-B9EA-25B0-A701-1F17C8A1246E}"/>
              </a:ext>
            </a:extLst>
          </p:cNvPr>
          <p:cNvSpPr>
            <a:spLocks noGrp="1"/>
          </p:cNvSpPr>
          <p:nvPr>
            <p:ph type="body" sz="quarter" idx="13"/>
          </p:nvPr>
        </p:nvSpPr>
        <p:spPr/>
        <p:txBody>
          <a:bodyPr/>
          <a:lstStyle/>
          <a:p>
            <a:r>
              <a:rPr lang="en-US" dirty="0"/>
              <a:t>Baseline Concurrent Study Enrollment</a:t>
            </a:r>
          </a:p>
        </p:txBody>
      </p:sp>
      <p:sp>
        <p:nvSpPr>
          <p:cNvPr id="4" name="Text Placeholder 3">
            <a:extLst>
              <a:ext uri="{FF2B5EF4-FFF2-40B4-BE49-F238E27FC236}">
                <a16:creationId xmlns:a16="http://schemas.microsoft.com/office/drawing/2014/main" id="{9D472091-4C63-1B1F-9B00-FF259AAABC36}"/>
              </a:ext>
            </a:extLst>
          </p:cNvPr>
          <p:cNvSpPr>
            <a:spLocks noGrp="1"/>
          </p:cNvSpPr>
          <p:nvPr>
            <p:ph type="body" sz="quarter" idx="14"/>
          </p:nvPr>
        </p:nvSpPr>
        <p:spPr>
          <a:xfrm>
            <a:off x="457199" y="1112108"/>
            <a:ext cx="8229600" cy="832022"/>
          </a:xfrm>
        </p:spPr>
        <p:txBody>
          <a:bodyPr/>
          <a:lstStyle/>
          <a:p>
            <a:r>
              <a:rPr lang="en-US" sz="1800" dirty="0"/>
              <a:t>Any studies that are reported as ongoing (Ongoing? = Yes) will be pulled forward to the 6 Month Follow-up timepoint.</a:t>
            </a:r>
          </a:p>
          <a:p>
            <a:endParaRPr lang="en-US" sz="1600" dirty="0"/>
          </a:p>
          <a:p>
            <a:endParaRPr lang="en-US" sz="1800" dirty="0"/>
          </a:p>
        </p:txBody>
      </p:sp>
      <p:pic>
        <p:nvPicPr>
          <p:cNvPr id="8" name="Picture 7">
            <a:extLst>
              <a:ext uri="{FF2B5EF4-FFF2-40B4-BE49-F238E27FC236}">
                <a16:creationId xmlns:a16="http://schemas.microsoft.com/office/drawing/2014/main" id="{5CF54FFF-0CBD-6CDC-5A54-1CA97132A677}"/>
              </a:ext>
            </a:extLst>
          </p:cNvPr>
          <p:cNvPicPr>
            <a:picLocks noChangeAspect="1"/>
          </p:cNvPicPr>
          <p:nvPr/>
        </p:nvPicPr>
        <p:blipFill>
          <a:blip r:embed="rId3"/>
          <a:stretch>
            <a:fillRect/>
          </a:stretch>
        </p:blipFill>
        <p:spPr>
          <a:xfrm>
            <a:off x="457198" y="2117124"/>
            <a:ext cx="8229601" cy="2218339"/>
          </a:xfrm>
          <a:prstGeom prst="rect">
            <a:avLst/>
          </a:prstGeom>
          <a:ln>
            <a:solidFill>
              <a:schemeClr val="accent1"/>
            </a:solidFill>
          </a:ln>
        </p:spPr>
      </p:pic>
      <p:sp>
        <p:nvSpPr>
          <p:cNvPr id="5" name="Rectangle: Rounded Corners 4">
            <a:extLst>
              <a:ext uri="{FF2B5EF4-FFF2-40B4-BE49-F238E27FC236}">
                <a16:creationId xmlns:a16="http://schemas.microsoft.com/office/drawing/2014/main" id="{AC3E236F-60DD-D188-90DA-4D3DF270FF0D}"/>
              </a:ext>
            </a:extLst>
          </p:cNvPr>
          <p:cNvSpPr/>
          <p:nvPr/>
        </p:nvSpPr>
        <p:spPr>
          <a:xfrm>
            <a:off x="6853806" y="3187817"/>
            <a:ext cx="478172" cy="64595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885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0C0C0-3E8E-6C82-EE70-9BF6FA0DC1B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B4B032E-88A2-C6EC-2935-55366F33D441}"/>
              </a:ext>
            </a:extLst>
          </p:cNvPr>
          <p:cNvSpPr>
            <a:spLocks noGrp="1"/>
          </p:cNvSpPr>
          <p:nvPr>
            <p:ph type="body" sz="quarter" idx="13"/>
          </p:nvPr>
        </p:nvSpPr>
        <p:spPr/>
        <p:txBody>
          <a:bodyPr/>
          <a:lstStyle/>
          <a:p>
            <a:r>
              <a:rPr lang="en-US" dirty="0"/>
              <a:t>Baseline Lifestyle Data</a:t>
            </a:r>
          </a:p>
        </p:txBody>
      </p:sp>
      <p:sp>
        <p:nvSpPr>
          <p:cNvPr id="4" name="Text Placeholder 3">
            <a:extLst>
              <a:ext uri="{FF2B5EF4-FFF2-40B4-BE49-F238E27FC236}">
                <a16:creationId xmlns:a16="http://schemas.microsoft.com/office/drawing/2014/main" id="{A3A16F1B-B51C-E3E0-EF08-51308864331F}"/>
              </a:ext>
            </a:extLst>
          </p:cNvPr>
          <p:cNvSpPr>
            <a:spLocks noGrp="1"/>
          </p:cNvSpPr>
          <p:nvPr>
            <p:ph type="body" sz="quarter" idx="14"/>
          </p:nvPr>
        </p:nvSpPr>
        <p:spPr>
          <a:xfrm>
            <a:off x="457199" y="1652588"/>
            <a:ext cx="4597347" cy="2682876"/>
          </a:xfrm>
        </p:spPr>
        <p:txBody>
          <a:bodyPr/>
          <a:lstStyle/>
          <a:p>
            <a:pPr>
              <a:spcAft>
                <a:spcPts val="1200"/>
              </a:spcAft>
            </a:pPr>
            <a:r>
              <a:rPr lang="en-US" sz="1800" dirty="0"/>
              <a:t>Answer the lead question</a:t>
            </a:r>
          </a:p>
          <a:p>
            <a:pPr marL="685800" indent="-285750">
              <a:spcAft>
                <a:spcPts val="0"/>
              </a:spcAft>
              <a:buFont typeface="Arial" panose="020B0604020202020204" pitchFamily="34" charset="0"/>
              <a:buChar char="•"/>
            </a:pPr>
            <a:r>
              <a:rPr lang="en-US" sz="1800" dirty="0"/>
              <a:t>If the response is Yes, the rest of the form must be completed.</a:t>
            </a:r>
          </a:p>
          <a:p>
            <a:pPr marL="685800" indent="-285750">
              <a:spcAft>
                <a:spcPts val="0"/>
              </a:spcAft>
              <a:buFont typeface="Arial" panose="020B0604020202020204" pitchFamily="34" charset="0"/>
              <a:buChar char="•"/>
            </a:pPr>
            <a:r>
              <a:rPr lang="en-US" sz="1800" dirty="0"/>
              <a:t>If the response is No, the rest of the form must </a:t>
            </a:r>
            <a:r>
              <a:rPr lang="en-US" sz="1800" b="1" dirty="0"/>
              <a:t>not </a:t>
            </a:r>
            <a:r>
              <a:rPr lang="en-US" sz="1800" dirty="0"/>
              <a:t>be completed.</a:t>
            </a:r>
          </a:p>
          <a:p>
            <a:pPr marL="685800" indent="-285750">
              <a:spcAft>
                <a:spcPts val="0"/>
              </a:spcAft>
              <a:buFont typeface="Arial" panose="020B0604020202020204" pitchFamily="34" charset="0"/>
              <a:buChar char="•"/>
            </a:pPr>
            <a:endParaRPr lang="en-US" sz="1800" dirty="0"/>
          </a:p>
          <a:p>
            <a:pPr>
              <a:spcAft>
                <a:spcPts val="1200"/>
              </a:spcAft>
            </a:pPr>
            <a:r>
              <a:rPr lang="en-US" sz="1800" dirty="0"/>
              <a:t>Prior to reporting </a:t>
            </a:r>
            <a:r>
              <a:rPr lang="en-US" sz="1800" b="1" dirty="0"/>
              <a:t>all</a:t>
            </a:r>
            <a:r>
              <a:rPr lang="en-US" sz="1800" dirty="0"/>
              <a:t> answers as “unknown”, please reach out to the informant/care partner for any additional information.</a:t>
            </a:r>
          </a:p>
          <a:p>
            <a:endParaRPr lang="en-US" sz="1800" dirty="0"/>
          </a:p>
          <a:p>
            <a:endParaRPr lang="en-US" dirty="0"/>
          </a:p>
        </p:txBody>
      </p:sp>
      <p:pic>
        <p:nvPicPr>
          <p:cNvPr id="6" name="Picture Placeholder 5">
            <a:extLst>
              <a:ext uri="{FF2B5EF4-FFF2-40B4-BE49-F238E27FC236}">
                <a16:creationId xmlns:a16="http://schemas.microsoft.com/office/drawing/2014/main" id="{7B7BCA31-1DD7-251C-611D-AA626988C681}"/>
              </a:ext>
            </a:extLst>
          </p:cNvPr>
          <p:cNvPicPr>
            <a:picLocks noGrp="1" noChangeAspect="1"/>
          </p:cNvPicPr>
          <p:nvPr>
            <p:ph type="pic" sz="quarter" idx="15"/>
          </p:nvPr>
        </p:nvPicPr>
        <p:blipFill>
          <a:blip r:embed="rId2"/>
          <a:srcRect t="973" b="973"/>
          <a:stretch>
            <a:fillRect/>
          </a:stretch>
        </p:blipFill>
        <p:spPr>
          <a:xfrm>
            <a:off x="5057775" y="307975"/>
            <a:ext cx="3629025" cy="4027488"/>
          </a:xfrm>
          <a:prstGeom prst="rect">
            <a:avLst/>
          </a:prstGeom>
          <a:ln>
            <a:solidFill>
              <a:schemeClr val="accent1"/>
            </a:solidFill>
          </a:ln>
        </p:spPr>
      </p:pic>
      <p:sp>
        <p:nvSpPr>
          <p:cNvPr id="8" name="Rectangle: Rounded Corners 7">
            <a:extLst>
              <a:ext uri="{FF2B5EF4-FFF2-40B4-BE49-F238E27FC236}">
                <a16:creationId xmlns:a16="http://schemas.microsoft.com/office/drawing/2014/main" id="{54757750-6BE7-447C-F9B8-425CAB1CC1A5}"/>
              </a:ext>
            </a:extLst>
          </p:cNvPr>
          <p:cNvSpPr/>
          <p:nvPr/>
        </p:nvSpPr>
        <p:spPr>
          <a:xfrm>
            <a:off x="8311242" y="938445"/>
            <a:ext cx="373345" cy="15512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4BE17E3-9E20-D874-D892-1833B409A10C}"/>
              </a:ext>
            </a:extLst>
          </p:cNvPr>
          <p:cNvSpPr/>
          <p:nvPr/>
        </p:nvSpPr>
        <p:spPr>
          <a:xfrm>
            <a:off x="8316684" y="1107623"/>
            <a:ext cx="373345" cy="15512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ctor: Elbow 14">
            <a:extLst>
              <a:ext uri="{FF2B5EF4-FFF2-40B4-BE49-F238E27FC236}">
                <a16:creationId xmlns:a16="http://schemas.microsoft.com/office/drawing/2014/main" id="{341FF926-E3CF-7C4B-D1F8-995F9D8652D2}"/>
              </a:ext>
            </a:extLst>
          </p:cNvPr>
          <p:cNvCxnSpPr>
            <a:cxnSpLocks/>
          </p:cNvCxnSpPr>
          <p:nvPr/>
        </p:nvCxnSpPr>
        <p:spPr>
          <a:xfrm rot="5400000">
            <a:off x="7911872" y="1330101"/>
            <a:ext cx="538845" cy="442230"/>
          </a:xfrm>
          <a:prstGeom prst="bentConnector3">
            <a:avLst>
              <a:gd name="adj1" fmla="val 50000"/>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77FAA0B3-BD84-B3A9-A4FC-F29E3EADA35C}"/>
              </a:ext>
            </a:extLst>
          </p:cNvPr>
          <p:cNvCxnSpPr>
            <a:cxnSpLocks/>
          </p:cNvCxnSpPr>
          <p:nvPr/>
        </p:nvCxnSpPr>
        <p:spPr>
          <a:xfrm flipV="1">
            <a:off x="3075696" y="955223"/>
            <a:ext cx="1891592" cy="850276"/>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34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C2D209B-6D75-D54E-5A66-450CC052DCCA}"/>
              </a:ext>
            </a:extLst>
          </p:cNvPr>
          <p:cNvPicPr>
            <a:picLocks noGrp="1" noChangeAspect="1"/>
          </p:cNvPicPr>
          <p:nvPr>
            <p:ph type="pic" sz="quarter" idx="15"/>
          </p:nvPr>
        </p:nvPicPr>
        <p:blipFill>
          <a:blip r:embed="rId2"/>
          <a:srcRect l="40598" r="40598"/>
          <a:stretch/>
        </p:blipFill>
        <p:spPr>
          <a:ln>
            <a:solidFill>
              <a:schemeClr val="accent1"/>
            </a:solidFill>
          </a:ln>
        </p:spPr>
      </p:pic>
      <p:pic>
        <p:nvPicPr>
          <p:cNvPr id="6" name="Picture Placeholder 5">
            <a:extLst>
              <a:ext uri="{FF2B5EF4-FFF2-40B4-BE49-F238E27FC236}">
                <a16:creationId xmlns:a16="http://schemas.microsoft.com/office/drawing/2014/main" id="{B18ABF3E-52D6-C85F-5241-315759B90F83}"/>
              </a:ext>
            </a:extLst>
          </p:cNvPr>
          <p:cNvPicPr>
            <a:picLocks noChangeAspect="1"/>
          </p:cNvPicPr>
          <p:nvPr/>
        </p:nvPicPr>
        <p:blipFill>
          <a:blip r:embed="rId3"/>
          <a:srcRect t="973" b="973"/>
          <a:stretch>
            <a:fillRect/>
          </a:stretch>
        </p:blipFill>
        <p:spPr>
          <a:xfrm>
            <a:off x="5057775" y="307975"/>
            <a:ext cx="3629025" cy="4027488"/>
          </a:xfrm>
          <a:prstGeom prst="rect">
            <a:avLst/>
          </a:prstGeom>
          <a:ln>
            <a:solidFill>
              <a:schemeClr val="accent1"/>
            </a:solidFill>
          </a:ln>
        </p:spPr>
      </p:pic>
      <p:sp>
        <p:nvSpPr>
          <p:cNvPr id="3" name="Text Placeholder 2">
            <a:extLst>
              <a:ext uri="{FF2B5EF4-FFF2-40B4-BE49-F238E27FC236}">
                <a16:creationId xmlns:a16="http://schemas.microsoft.com/office/drawing/2014/main" id="{C8A3E162-82DF-3347-7591-05052B110CB5}"/>
              </a:ext>
            </a:extLst>
          </p:cNvPr>
          <p:cNvSpPr>
            <a:spLocks noGrp="1"/>
          </p:cNvSpPr>
          <p:nvPr>
            <p:ph type="body" sz="quarter" idx="13"/>
          </p:nvPr>
        </p:nvSpPr>
        <p:spPr/>
        <p:txBody>
          <a:bodyPr/>
          <a:lstStyle/>
          <a:p>
            <a:r>
              <a:rPr lang="en-US" dirty="0"/>
              <a:t>Baseline Lifestyle Data</a:t>
            </a:r>
          </a:p>
        </p:txBody>
      </p:sp>
      <p:sp>
        <p:nvSpPr>
          <p:cNvPr id="4" name="Text Placeholder 3">
            <a:extLst>
              <a:ext uri="{FF2B5EF4-FFF2-40B4-BE49-F238E27FC236}">
                <a16:creationId xmlns:a16="http://schemas.microsoft.com/office/drawing/2014/main" id="{D23FA8E8-842A-E86A-90B0-11110A0AC0C3}"/>
              </a:ext>
            </a:extLst>
          </p:cNvPr>
          <p:cNvSpPr>
            <a:spLocks noGrp="1"/>
          </p:cNvSpPr>
          <p:nvPr>
            <p:ph type="body" sz="quarter" idx="14"/>
          </p:nvPr>
        </p:nvSpPr>
        <p:spPr>
          <a:xfrm>
            <a:off x="457200" y="1652588"/>
            <a:ext cx="4050936" cy="2682876"/>
          </a:xfrm>
        </p:spPr>
        <p:txBody>
          <a:bodyPr/>
          <a:lstStyle/>
          <a:p>
            <a:pPr>
              <a:spcAft>
                <a:spcPts val="1200"/>
              </a:spcAft>
            </a:pPr>
            <a:r>
              <a:rPr lang="en-US" sz="1800" dirty="0"/>
              <a:t>If “Is the patient currently engaging in physical exercise?” is answered as Yes, indicate </a:t>
            </a:r>
            <a:r>
              <a:rPr lang="en-US" sz="1800" u="sng" dirty="0"/>
              <a:t>either</a:t>
            </a:r>
            <a:r>
              <a:rPr lang="en-US" sz="1800" dirty="0"/>
              <a:t> the number of hours/week </a:t>
            </a:r>
            <a:r>
              <a:rPr lang="en-US" sz="1800" u="sng" dirty="0"/>
              <a:t>or</a:t>
            </a:r>
            <a:r>
              <a:rPr lang="en-US" sz="1800" dirty="0"/>
              <a:t> use the checkbox to indicate that the number of hours per week is unknown.</a:t>
            </a:r>
          </a:p>
          <a:p>
            <a:r>
              <a:rPr lang="en-US" sz="1800" dirty="0"/>
              <a:t>Do </a:t>
            </a:r>
            <a:r>
              <a:rPr lang="en-US" sz="1800" b="1" dirty="0"/>
              <a:t>not</a:t>
            </a:r>
            <a:r>
              <a:rPr lang="en-US" sz="1800" dirty="0"/>
              <a:t> click on the unknown checkbox if the patient does not engage in exercise.</a:t>
            </a:r>
            <a:endParaRPr lang="en-US" sz="1600" dirty="0"/>
          </a:p>
          <a:p>
            <a:endParaRPr lang="en-US" sz="1800" dirty="0"/>
          </a:p>
          <a:p>
            <a:endParaRPr lang="en-US" dirty="0"/>
          </a:p>
        </p:txBody>
      </p:sp>
      <p:pic>
        <p:nvPicPr>
          <p:cNvPr id="15" name="Picture 14">
            <a:extLst>
              <a:ext uri="{FF2B5EF4-FFF2-40B4-BE49-F238E27FC236}">
                <a16:creationId xmlns:a16="http://schemas.microsoft.com/office/drawing/2014/main" id="{B12C9EAC-1720-C167-9800-5777A476E15A}"/>
              </a:ext>
            </a:extLst>
          </p:cNvPr>
          <p:cNvPicPr>
            <a:picLocks noChangeAspect="1"/>
          </p:cNvPicPr>
          <p:nvPr/>
        </p:nvPicPr>
        <p:blipFill>
          <a:blip r:embed="rId2"/>
          <a:stretch>
            <a:fillRect/>
          </a:stretch>
        </p:blipFill>
        <p:spPr>
          <a:xfrm>
            <a:off x="4531257" y="3274299"/>
            <a:ext cx="4155543" cy="1061584"/>
          </a:xfrm>
          <a:prstGeom prst="rect">
            <a:avLst/>
          </a:prstGeom>
          <a:ln>
            <a:solidFill>
              <a:srgbClr val="000000"/>
            </a:solidFill>
          </a:ln>
        </p:spPr>
      </p:pic>
      <p:sp>
        <p:nvSpPr>
          <p:cNvPr id="9" name="Oval 8">
            <a:extLst>
              <a:ext uri="{FF2B5EF4-FFF2-40B4-BE49-F238E27FC236}">
                <a16:creationId xmlns:a16="http://schemas.microsoft.com/office/drawing/2014/main" id="{06FC4F39-E6A4-D952-76DB-729263C1D18C}"/>
              </a:ext>
            </a:extLst>
          </p:cNvPr>
          <p:cNvSpPr/>
          <p:nvPr/>
        </p:nvSpPr>
        <p:spPr>
          <a:xfrm>
            <a:off x="8137513" y="3320442"/>
            <a:ext cx="416373" cy="19953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F399BD9-1200-AF28-CA33-542CAE1267C7}"/>
              </a:ext>
            </a:extLst>
          </p:cNvPr>
          <p:cNvSpPr/>
          <p:nvPr/>
        </p:nvSpPr>
        <p:spPr>
          <a:xfrm>
            <a:off x="4594214" y="4098867"/>
            <a:ext cx="4092586" cy="2450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0903770-B9F5-0D95-258D-649A97A19042}"/>
              </a:ext>
            </a:extLst>
          </p:cNvPr>
          <p:cNvSpPr/>
          <p:nvPr/>
        </p:nvSpPr>
        <p:spPr>
          <a:xfrm>
            <a:off x="7384183" y="3833164"/>
            <a:ext cx="1069520" cy="25332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DC535BC-5A0D-0343-79B2-4460DD1905CB}"/>
              </a:ext>
            </a:extLst>
          </p:cNvPr>
          <p:cNvCxnSpPr>
            <a:cxnSpLocks/>
          </p:cNvCxnSpPr>
          <p:nvPr/>
        </p:nvCxnSpPr>
        <p:spPr>
          <a:xfrm>
            <a:off x="8208002" y="3490333"/>
            <a:ext cx="0" cy="34241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ACDE2BA2-0E66-5B92-F7E3-C937F4761689}"/>
              </a:ext>
            </a:extLst>
          </p:cNvPr>
          <p:cNvCxnSpPr>
            <a:cxnSpLocks/>
            <a:stCxn id="9" idx="2"/>
          </p:cNvCxnSpPr>
          <p:nvPr/>
        </p:nvCxnSpPr>
        <p:spPr>
          <a:xfrm rot="10800000" flipV="1">
            <a:off x="6609029" y="3420208"/>
            <a:ext cx="1528485" cy="639586"/>
          </a:xfrm>
          <a:prstGeom prst="bentConnector3">
            <a:avLst>
              <a:gd name="adj1" fmla="val 10040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20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659BAE7-06E5-5EDB-5021-CB96F234AD5B}"/>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83367BFB-FBD2-CD17-CCB3-CC4905F4351E}"/>
              </a:ext>
            </a:extLst>
          </p:cNvPr>
          <p:cNvSpPr>
            <a:spLocks noGrp="1"/>
          </p:cNvSpPr>
          <p:nvPr>
            <p:ph type="body" sz="quarter" idx="13"/>
          </p:nvPr>
        </p:nvSpPr>
        <p:spPr/>
        <p:txBody>
          <a:bodyPr/>
          <a:lstStyle/>
          <a:p>
            <a:r>
              <a:rPr lang="en-US" dirty="0"/>
              <a:t>Baseline Patient Characteristics</a:t>
            </a:r>
          </a:p>
        </p:txBody>
      </p:sp>
      <p:sp>
        <p:nvSpPr>
          <p:cNvPr id="4" name="Text Placeholder 3">
            <a:extLst>
              <a:ext uri="{FF2B5EF4-FFF2-40B4-BE49-F238E27FC236}">
                <a16:creationId xmlns:a16="http://schemas.microsoft.com/office/drawing/2014/main" id="{7F950386-06D8-B4E9-74E4-5551B2644D66}"/>
              </a:ext>
            </a:extLst>
          </p:cNvPr>
          <p:cNvSpPr>
            <a:spLocks noGrp="1"/>
          </p:cNvSpPr>
          <p:nvPr>
            <p:ph type="body" sz="quarter" idx="14"/>
          </p:nvPr>
        </p:nvSpPr>
        <p:spPr>
          <a:xfrm>
            <a:off x="457200" y="1652588"/>
            <a:ext cx="4419600" cy="2812320"/>
          </a:xfrm>
        </p:spPr>
        <p:txBody>
          <a:bodyPr/>
          <a:lstStyle/>
          <a:p>
            <a:pPr>
              <a:spcAft>
                <a:spcPts val="1200"/>
              </a:spcAft>
            </a:pPr>
            <a:r>
              <a:rPr lang="en-US" sz="1800" dirty="0"/>
              <a:t>Answer all questions. </a:t>
            </a:r>
          </a:p>
          <a:p>
            <a:pPr>
              <a:spcAft>
                <a:spcPts val="1200"/>
              </a:spcAft>
            </a:pPr>
            <a:r>
              <a:rPr lang="en-US" sz="1800" dirty="0"/>
              <a:t>Prior to reporting </a:t>
            </a:r>
            <a:r>
              <a:rPr lang="en-US" sz="1800" b="1" dirty="0"/>
              <a:t>all</a:t>
            </a:r>
            <a:r>
              <a:rPr lang="en-US" sz="1800" dirty="0"/>
              <a:t> answers as “unknown”, please reach out to the informant/care partner for any additional information.</a:t>
            </a:r>
          </a:p>
          <a:p>
            <a:pPr>
              <a:spcAft>
                <a:spcPts val="1200"/>
              </a:spcAft>
            </a:pPr>
            <a:endParaRPr lang="en-US" sz="1800" dirty="0"/>
          </a:p>
          <a:p>
            <a:endParaRPr lang="en-US" sz="1600" dirty="0"/>
          </a:p>
          <a:p>
            <a:endParaRPr lang="en-US" dirty="0"/>
          </a:p>
        </p:txBody>
      </p:sp>
      <p:pic>
        <p:nvPicPr>
          <p:cNvPr id="6" name="Picture 5">
            <a:extLst>
              <a:ext uri="{FF2B5EF4-FFF2-40B4-BE49-F238E27FC236}">
                <a16:creationId xmlns:a16="http://schemas.microsoft.com/office/drawing/2014/main" id="{8E6AD547-60D0-696E-3E62-DC95ECDF8C4F}"/>
              </a:ext>
            </a:extLst>
          </p:cNvPr>
          <p:cNvPicPr>
            <a:picLocks noChangeAspect="1"/>
          </p:cNvPicPr>
          <p:nvPr/>
        </p:nvPicPr>
        <p:blipFill>
          <a:blip r:embed="rId2"/>
          <a:stretch>
            <a:fillRect/>
          </a:stretch>
        </p:blipFill>
        <p:spPr>
          <a:xfrm>
            <a:off x="5057422" y="307974"/>
            <a:ext cx="3629378" cy="3717019"/>
          </a:xfrm>
          <a:prstGeom prst="rect">
            <a:avLst/>
          </a:prstGeom>
          <a:ln>
            <a:noFill/>
          </a:ln>
        </p:spPr>
      </p:pic>
    </p:spTree>
    <p:extLst>
      <p:ext uri="{BB962C8B-B14F-4D97-AF65-F5344CB8AC3E}">
        <p14:creationId xmlns:p14="http://schemas.microsoft.com/office/powerpoint/2010/main" val="210925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7389CA0-547F-890A-2C67-3711F802EBAC}"/>
              </a:ext>
            </a:extLst>
          </p:cNvPr>
          <p:cNvSpPr>
            <a:spLocks noGrp="1"/>
          </p:cNvSpPr>
          <p:nvPr>
            <p:ph type="pic" sz="quarter" idx="15"/>
          </p:nvPr>
        </p:nvSpPr>
        <p:spPr>
          <a:ln>
            <a:solidFill>
              <a:schemeClr val="accent1"/>
            </a:solidFill>
          </a:ln>
        </p:spPr>
        <p:txBody>
          <a:bodyPr/>
          <a:lstStyle/>
          <a:p>
            <a:endParaRPr lang="en-US"/>
          </a:p>
        </p:txBody>
      </p:sp>
      <p:pic>
        <p:nvPicPr>
          <p:cNvPr id="7" name="Picture 6">
            <a:extLst>
              <a:ext uri="{FF2B5EF4-FFF2-40B4-BE49-F238E27FC236}">
                <a16:creationId xmlns:a16="http://schemas.microsoft.com/office/drawing/2014/main" id="{4A360196-ADA2-11A0-8C55-56329CB0C5FD}"/>
              </a:ext>
            </a:extLst>
          </p:cNvPr>
          <p:cNvPicPr>
            <a:picLocks noChangeAspect="1"/>
          </p:cNvPicPr>
          <p:nvPr/>
        </p:nvPicPr>
        <p:blipFill>
          <a:blip r:embed="rId2"/>
          <a:stretch>
            <a:fillRect/>
          </a:stretch>
        </p:blipFill>
        <p:spPr>
          <a:xfrm>
            <a:off x="5078756" y="321539"/>
            <a:ext cx="3608044" cy="3149944"/>
          </a:xfrm>
          <a:prstGeom prst="rect">
            <a:avLst/>
          </a:prstGeom>
        </p:spPr>
      </p:pic>
      <p:sp>
        <p:nvSpPr>
          <p:cNvPr id="3" name="Text Placeholder 2">
            <a:extLst>
              <a:ext uri="{FF2B5EF4-FFF2-40B4-BE49-F238E27FC236}">
                <a16:creationId xmlns:a16="http://schemas.microsoft.com/office/drawing/2014/main" id="{2141A033-CD75-5881-26D4-9A192F2F3388}"/>
              </a:ext>
            </a:extLst>
          </p:cNvPr>
          <p:cNvSpPr>
            <a:spLocks noGrp="1"/>
          </p:cNvSpPr>
          <p:nvPr>
            <p:ph type="body" sz="quarter" idx="13"/>
          </p:nvPr>
        </p:nvSpPr>
        <p:spPr>
          <a:xfrm>
            <a:off x="457200" y="307976"/>
            <a:ext cx="4419600" cy="1143138"/>
          </a:xfrm>
        </p:spPr>
        <p:txBody>
          <a:bodyPr/>
          <a:lstStyle/>
          <a:p>
            <a:r>
              <a:rPr lang="en-US" dirty="0"/>
              <a:t>Clinical Features</a:t>
            </a:r>
          </a:p>
        </p:txBody>
      </p:sp>
      <p:sp>
        <p:nvSpPr>
          <p:cNvPr id="4" name="Text Placeholder 3">
            <a:extLst>
              <a:ext uri="{FF2B5EF4-FFF2-40B4-BE49-F238E27FC236}">
                <a16:creationId xmlns:a16="http://schemas.microsoft.com/office/drawing/2014/main" id="{DF4D7A80-BA2B-AE09-EA41-34F5C8A0B7B5}"/>
              </a:ext>
            </a:extLst>
          </p:cNvPr>
          <p:cNvSpPr>
            <a:spLocks noGrp="1"/>
          </p:cNvSpPr>
          <p:nvPr>
            <p:ph type="body" sz="quarter" idx="14"/>
          </p:nvPr>
        </p:nvSpPr>
        <p:spPr>
          <a:xfrm>
            <a:off x="457199" y="1451113"/>
            <a:ext cx="4419601" cy="2884351"/>
          </a:xfrm>
        </p:spPr>
        <p:txBody>
          <a:bodyPr/>
          <a:lstStyle/>
          <a:p>
            <a:pPr>
              <a:spcAft>
                <a:spcPts val="1200"/>
              </a:spcAft>
            </a:pPr>
            <a:r>
              <a:rPr lang="en-US" sz="1600" dirty="0"/>
              <a:t>See </a:t>
            </a:r>
            <a:r>
              <a:rPr lang="en-US" sz="1600" i="1" dirty="0"/>
              <a:t>Note:</a:t>
            </a:r>
            <a:r>
              <a:rPr lang="en-US" sz="1600" dirty="0"/>
              <a:t> under “Vascular lesions on MRI” question:</a:t>
            </a:r>
          </a:p>
          <a:p>
            <a:pPr marL="285750" indent="-285750">
              <a:buFont typeface="Arial" panose="020B0604020202020204" pitchFamily="34" charset="0"/>
              <a:buChar char="•"/>
            </a:pPr>
            <a:r>
              <a:rPr lang="en-US" sz="1600" dirty="0"/>
              <a:t>Answer Yes if an MRI was performed within the timepoint and vascular lesions were present.</a:t>
            </a:r>
          </a:p>
          <a:p>
            <a:pPr marL="285750" indent="-285750">
              <a:buFont typeface="Arial" panose="020B0604020202020204" pitchFamily="34" charset="0"/>
              <a:buChar char="•"/>
            </a:pPr>
            <a:r>
              <a:rPr lang="en-US" sz="1600" dirty="0"/>
              <a:t>Answer No if an MRI was performed within the timepoint and vascular lesions were </a:t>
            </a:r>
            <a:r>
              <a:rPr lang="en-US" sz="1600" b="1" dirty="0"/>
              <a:t>not</a:t>
            </a:r>
            <a:r>
              <a:rPr lang="en-US" sz="1600" dirty="0"/>
              <a:t> present.</a:t>
            </a:r>
          </a:p>
          <a:p>
            <a:pPr marL="285750" indent="-285750">
              <a:spcAft>
                <a:spcPts val="1200"/>
              </a:spcAft>
              <a:buFont typeface="Arial" panose="020B0604020202020204" pitchFamily="34" charset="0"/>
              <a:buChar char="•"/>
            </a:pPr>
            <a:r>
              <a:rPr lang="en-US" sz="1600" dirty="0"/>
              <a:t>Answer Unknown if an MRI was </a:t>
            </a:r>
            <a:r>
              <a:rPr lang="en-US" sz="1600" b="1" dirty="0"/>
              <a:t>not </a:t>
            </a:r>
            <a:r>
              <a:rPr lang="en-US" sz="1600" dirty="0"/>
              <a:t>performed within the timepoint.</a:t>
            </a:r>
          </a:p>
          <a:p>
            <a:r>
              <a:rPr lang="en-US" sz="1600" dirty="0"/>
              <a:t> </a:t>
            </a:r>
          </a:p>
          <a:p>
            <a:endParaRPr lang="en-US" dirty="0"/>
          </a:p>
        </p:txBody>
      </p:sp>
      <p:pic>
        <p:nvPicPr>
          <p:cNvPr id="8" name="Picture 7">
            <a:extLst>
              <a:ext uri="{FF2B5EF4-FFF2-40B4-BE49-F238E27FC236}">
                <a16:creationId xmlns:a16="http://schemas.microsoft.com/office/drawing/2014/main" id="{56DFCBD8-B68D-44A4-95BD-FC470A6495CF}"/>
              </a:ext>
            </a:extLst>
          </p:cNvPr>
          <p:cNvPicPr>
            <a:picLocks noChangeAspect="1"/>
          </p:cNvPicPr>
          <p:nvPr/>
        </p:nvPicPr>
        <p:blipFill>
          <a:blip r:embed="rId3"/>
          <a:stretch>
            <a:fillRect/>
          </a:stretch>
        </p:blipFill>
        <p:spPr>
          <a:xfrm>
            <a:off x="4885358" y="2555898"/>
            <a:ext cx="3685453" cy="1637979"/>
          </a:xfrm>
          <a:prstGeom prst="rect">
            <a:avLst/>
          </a:prstGeom>
          <a:ln>
            <a:solidFill>
              <a:schemeClr val="accent1"/>
            </a:solidFill>
          </a:ln>
        </p:spPr>
      </p:pic>
      <p:sp>
        <p:nvSpPr>
          <p:cNvPr id="9" name="Rectangle: Rounded Corners 8">
            <a:extLst>
              <a:ext uri="{FF2B5EF4-FFF2-40B4-BE49-F238E27FC236}">
                <a16:creationId xmlns:a16="http://schemas.microsoft.com/office/drawing/2014/main" id="{C3317BC9-A921-AA35-C465-F5C911267E1B}"/>
              </a:ext>
            </a:extLst>
          </p:cNvPr>
          <p:cNvSpPr/>
          <p:nvPr/>
        </p:nvSpPr>
        <p:spPr>
          <a:xfrm>
            <a:off x="5024372" y="2571750"/>
            <a:ext cx="3521947" cy="587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5760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11F278-4B9B-22ED-35D4-8C00DD670BDF}"/>
              </a:ext>
            </a:extLst>
          </p:cNvPr>
          <p:cNvSpPr>
            <a:spLocks noGrp="1"/>
          </p:cNvSpPr>
          <p:nvPr>
            <p:ph type="body" sz="quarter" idx="13"/>
          </p:nvPr>
        </p:nvSpPr>
        <p:spPr>
          <a:xfrm>
            <a:off x="457199" y="307976"/>
            <a:ext cx="8229601" cy="726066"/>
          </a:xfrm>
        </p:spPr>
        <p:txBody>
          <a:bodyPr/>
          <a:lstStyle/>
          <a:p>
            <a:r>
              <a:rPr lang="en-US" dirty="0"/>
              <a:t>General data entry guidelines</a:t>
            </a:r>
          </a:p>
        </p:txBody>
      </p:sp>
      <p:sp>
        <p:nvSpPr>
          <p:cNvPr id="4" name="Text Placeholder 3">
            <a:extLst>
              <a:ext uri="{FF2B5EF4-FFF2-40B4-BE49-F238E27FC236}">
                <a16:creationId xmlns:a16="http://schemas.microsoft.com/office/drawing/2014/main" id="{AC8DEB37-4C26-D89A-0FF7-8F4197A8329A}"/>
              </a:ext>
            </a:extLst>
          </p:cNvPr>
          <p:cNvSpPr>
            <a:spLocks noGrp="1"/>
          </p:cNvSpPr>
          <p:nvPr>
            <p:ph type="body" sz="quarter" idx="14"/>
          </p:nvPr>
        </p:nvSpPr>
        <p:spPr>
          <a:xfrm>
            <a:off x="457199" y="1120345"/>
            <a:ext cx="8229601" cy="3418704"/>
          </a:xfrm>
        </p:spPr>
        <p:txBody>
          <a:bodyPr/>
          <a:lstStyle/>
          <a:p>
            <a:pPr marL="342900" marR="0" lvl="0" indent="-342900">
              <a:lnSpc>
                <a:spcPct val="115000"/>
              </a:lnSpc>
              <a:spcBef>
                <a:spcPts val="0"/>
              </a:spcBef>
              <a:buFont typeface="Arial" panose="020B0604020202020204" pitchFamily="34" charset="0"/>
              <a:buChar char="•"/>
            </a:pPr>
            <a:r>
              <a:rPr lang="en-US" sz="1600" kern="100" dirty="0">
                <a:ea typeface="Aptos" panose="020B0004020202020204" pitchFamily="34" charset="0"/>
                <a:cs typeface="Times New Roman" panose="02020603050405020304" pitchFamily="18" charset="0"/>
              </a:rPr>
              <a:t>Complete ALL forms within the data collection timepoint folder within 30 days of the reporting period end date.</a:t>
            </a:r>
          </a:p>
          <a:p>
            <a:pPr marL="342900" indent="-342900">
              <a:lnSpc>
                <a:spcPct val="115000"/>
              </a:lnSpc>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Pay attention to the reporting period start and stop dates and only report on what occurred during that time period.</a:t>
            </a:r>
            <a:endParaRPr lang="en-US" sz="1600" kern="100" dirty="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600" kern="100" dirty="0">
                <a:ea typeface="Aptos" panose="020B0004020202020204" pitchFamily="34" charset="0"/>
                <a:cs typeface="Times New Roman" panose="02020603050405020304" pitchFamily="18" charset="0"/>
              </a:rPr>
              <a:t>Answer ALL </a:t>
            </a:r>
            <a:r>
              <a:rPr lang="en-US" sz="1600" kern="100" dirty="0">
                <a:effectLst/>
                <a:ea typeface="Aptos" panose="020B0004020202020204" pitchFamily="34" charset="0"/>
                <a:cs typeface="Times New Roman" panose="02020603050405020304" pitchFamily="18" charset="0"/>
              </a:rPr>
              <a:t>questions on a form. </a:t>
            </a:r>
          </a:p>
          <a:p>
            <a:pPr marL="800100" lvl="1" indent="-342900">
              <a:lnSpc>
                <a:spcPct val="115000"/>
              </a:lnSpc>
              <a:spcBef>
                <a:spcPts val="0"/>
              </a:spcBef>
              <a:spcAft>
                <a:spcPts val="600"/>
              </a:spcAft>
              <a:buFont typeface="Arial" panose="020B0604020202020204" pitchFamily="34" charset="0"/>
              <a:buChar char="•"/>
            </a:pPr>
            <a:r>
              <a:rPr lang="en-US" sz="1600" kern="100" dirty="0">
                <a:solidFill>
                  <a:schemeClr val="accent1"/>
                </a:solidFill>
                <a:effectLst/>
                <a:ea typeface="Aptos" panose="020B0004020202020204" pitchFamily="34" charset="0"/>
                <a:cs typeface="Times New Roman" panose="02020603050405020304" pitchFamily="18" charset="0"/>
              </a:rPr>
              <a:t>NOTE: a response of “unknown” may be queried for clarification.</a:t>
            </a:r>
          </a:p>
          <a:p>
            <a:pPr marL="342900" indent="-342900">
              <a:lnSpc>
                <a:spcPct val="115000"/>
              </a:lnSpc>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Read instructions at the top of each form.</a:t>
            </a:r>
          </a:p>
          <a:p>
            <a:pPr marL="342900" marR="0" lvl="0" indent="-342900">
              <a:lnSpc>
                <a:spcPct val="115000"/>
              </a:lnSpc>
              <a:spcBef>
                <a:spcPts val="0"/>
              </a:spcBef>
              <a:buFont typeface="Arial" panose="020B0604020202020204" pitchFamily="34" charset="0"/>
              <a:buChar char="•"/>
            </a:pPr>
            <a:r>
              <a:rPr lang="en-US" sz="1600" kern="100" dirty="0">
                <a:ea typeface="Aptos" panose="020B0004020202020204" pitchFamily="34" charset="0"/>
                <a:cs typeface="Times New Roman" panose="02020603050405020304" pitchFamily="18" charset="0"/>
              </a:rPr>
              <a:t>Click on ? Icon for </a:t>
            </a:r>
            <a:r>
              <a:rPr lang="en-US" sz="1600" kern="100" dirty="0" err="1">
                <a:effectLst/>
                <a:ea typeface="Aptos" panose="020B0004020202020204" pitchFamily="34" charset="0"/>
                <a:cs typeface="Times New Roman" panose="02020603050405020304" pitchFamily="18" charset="0"/>
              </a:rPr>
              <a:t>HelpText</a:t>
            </a:r>
            <a:r>
              <a:rPr lang="en-US" sz="1600" kern="100" dirty="0">
                <a:effectLst/>
                <a:ea typeface="Aptos" panose="020B0004020202020204" pitchFamily="34" charset="0"/>
                <a:cs typeface="Times New Roman" panose="02020603050405020304" pitchFamily="18" charset="0"/>
              </a:rPr>
              <a:t>.</a:t>
            </a:r>
          </a:p>
          <a:p>
            <a:pPr marL="342900" indent="-342900">
              <a:lnSpc>
                <a:spcPct val="115000"/>
              </a:lnSpc>
              <a:spcAft>
                <a:spcPts val="0"/>
              </a:spcAft>
              <a:buFont typeface="Arial" panose="020B0604020202020204" pitchFamily="34" charset="0"/>
              <a:buChar char="•"/>
            </a:pPr>
            <a:r>
              <a:rPr lang="en-US" sz="1600" kern="100" dirty="0">
                <a:ea typeface="Aptos" panose="020B0004020202020204" pitchFamily="34" charset="0"/>
                <a:cs typeface="Times New Roman" panose="02020603050405020304" pitchFamily="18" charset="0"/>
              </a:rPr>
              <a:t>Always </a:t>
            </a:r>
            <a:r>
              <a:rPr lang="en-US" sz="1600" b="1" kern="100" dirty="0">
                <a:ea typeface="Aptos" panose="020B0004020202020204" pitchFamily="34" charset="0"/>
                <a:cs typeface="Times New Roman" panose="02020603050405020304" pitchFamily="18" charset="0"/>
              </a:rPr>
              <a:t>fully </a:t>
            </a:r>
            <a:r>
              <a:rPr lang="en-US" sz="1600" kern="100" dirty="0">
                <a:ea typeface="Aptos" panose="020B0004020202020204" pitchFamily="34" charset="0"/>
                <a:cs typeface="Times New Roman" panose="02020603050405020304" pitchFamily="18" charset="0"/>
              </a:rPr>
              <a:t>answer the query (i.e., providing any necessary explanation) </a:t>
            </a:r>
            <a:r>
              <a:rPr lang="en-US" sz="1600" b="1" u="sng" kern="100" dirty="0">
                <a:ea typeface="Aptos" panose="020B0004020202020204" pitchFamily="34" charset="0"/>
                <a:cs typeface="Times New Roman" panose="02020603050405020304" pitchFamily="18" charset="0"/>
              </a:rPr>
              <a:t>and</a:t>
            </a:r>
            <a:r>
              <a:rPr lang="en-US" sz="1600" kern="100" dirty="0">
                <a:ea typeface="Aptos" panose="020B0004020202020204" pitchFamily="34" charset="0"/>
                <a:cs typeface="Times New Roman" panose="02020603050405020304" pitchFamily="18" charset="0"/>
              </a:rPr>
              <a:t> update the corresponding field on the form.</a:t>
            </a:r>
          </a:p>
          <a:p>
            <a:pPr marL="342900" marR="0" lvl="0" indent="-342900">
              <a:lnSpc>
                <a:spcPct val="115000"/>
              </a:lnSpc>
              <a:spcBef>
                <a:spcPts val="0"/>
              </a:spcBef>
              <a:spcAft>
                <a:spcPts val="0"/>
              </a:spcAft>
              <a:buFont typeface="Arial" panose="020B0604020202020204" pitchFamily="34" charset="0"/>
              <a:buChar char="•"/>
            </a:pPr>
            <a:endParaRPr lang="en-US" sz="1600" kern="100" dirty="0">
              <a:effectLs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endParaRPr lang="en-US" sz="1800"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6838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B00AF-5778-114C-3A27-DCA7585754A6}"/>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111EA2C-CDC8-71A3-A88C-502D2126D1D0}"/>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88A5E6E5-5FF1-789F-8BC1-4FFE84C3CD52}"/>
              </a:ext>
            </a:extLst>
          </p:cNvPr>
          <p:cNvPicPr>
            <a:picLocks noChangeAspect="1"/>
          </p:cNvPicPr>
          <p:nvPr/>
        </p:nvPicPr>
        <p:blipFill>
          <a:blip r:embed="rId2"/>
          <a:stretch>
            <a:fillRect/>
          </a:stretch>
        </p:blipFill>
        <p:spPr>
          <a:xfrm>
            <a:off x="5066620" y="380326"/>
            <a:ext cx="3620179" cy="3160538"/>
          </a:xfrm>
          <a:prstGeom prst="rect">
            <a:avLst/>
          </a:prstGeom>
        </p:spPr>
      </p:pic>
      <p:sp>
        <p:nvSpPr>
          <p:cNvPr id="3" name="Text Placeholder 2">
            <a:extLst>
              <a:ext uri="{FF2B5EF4-FFF2-40B4-BE49-F238E27FC236}">
                <a16:creationId xmlns:a16="http://schemas.microsoft.com/office/drawing/2014/main" id="{744A2ADA-5FCB-A3BC-2CEE-F4543D0BE121}"/>
              </a:ext>
            </a:extLst>
          </p:cNvPr>
          <p:cNvSpPr>
            <a:spLocks noGrp="1"/>
          </p:cNvSpPr>
          <p:nvPr>
            <p:ph type="body" sz="quarter" idx="13"/>
          </p:nvPr>
        </p:nvSpPr>
        <p:spPr>
          <a:xfrm>
            <a:off x="457200" y="307976"/>
            <a:ext cx="4419600" cy="1143138"/>
          </a:xfrm>
        </p:spPr>
        <p:txBody>
          <a:bodyPr/>
          <a:lstStyle/>
          <a:p>
            <a:r>
              <a:rPr lang="en-US" dirty="0"/>
              <a:t>Clinical Features</a:t>
            </a:r>
          </a:p>
        </p:txBody>
      </p:sp>
      <p:sp>
        <p:nvSpPr>
          <p:cNvPr id="4" name="Text Placeholder 3">
            <a:extLst>
              <a:ext uri="{FF2B5EF4-FFF2-40B4-BE49-F238E27FC236}">
                <a16:creationId xmlns:a16="http://schemas.microsoft.com/office/drawing/2014/main" id="{8B03F666-495E-36DD-8771-C800CA7446EF}"/>
              </a:ext>
            </a:extLst>
          </p:cNvPr>
          <p:cNvSpPr>
            <a:spLocks noGrp="1"/>
          </p:cNvSpPr>
          <p:nvPr>
            <p:ph type="body" sz="quarter" idx="14"/>
          </p:nvPr>
        </p:nvSpPr>
        <p:spPr>
          <a:xfrm>
            <a:off x="457199" y="1451113"/>
            <a:ext cx="3970698" cy="2884351"/>
          </a:xfrm>
        </p:spPr>
        <p:txBody>
          <a:bodyPr/>
          <a:lstStyle/>
          <a:p>
            <a:pPr>
              <a:spcAft>
                <a:spcPts val="1200"/>
              </a:spcAft>
            </a:pPr>
            <a:r>
              <a:rPr lang="en-US" sz="1600" dirty="0"/>
              <a:t>If an MRI was performed, report it on the </a:t>
            </a:r>
            <a:r>
              <a:rPr lang="en-US" sz="1600" u="sng" dirty="0"/>
              <a:t>Imaging Log</a:t>
            </a:r>
            <a:r>
              <a:rPr lang="en-US" sz="1600" dirty="0"/>
              <a:t> on the ALZ-NET Portal. Depending on the purpose of the MRI, it may also need to be reported on the </a:t>
            </a:r>
            <a:r>
              <a:rPr lang="en-US" sz="1600" u="sng" dirty="0"/>
              <a:t>Diagnostic Testing</a:t>
            </a:r>
            <a:r>
              <a:rPr lang="en-US" sz="1600" dirty="0"/>
              <a:t> form.</a:t>
            </a:r>
          </a:p>
          <a:p>
            <a:pPr>
              <a:spcAft>
                <a:spcPts val="1200"/>
              </a:spcAft>
            </a:pPr>
            <a:r>
              <a:rPr lang="en-US" sz="1600" dirty="0"/>
              <a:t>If Microhemorrhages (</a:t>
            </a:r>
            <a:r>
              <a:rPr lang="en-US" sz="1600" dirty="0" err="1"/>
              <a:t>microH</a:t>
            </a:r>
            <a:r>
              <a:rPr lang="en-US" sz="1600" dirty="0"/>
              <a:t>) is selected, report </a:t>
            </a:r>
            <a:r>
              <a:rPr lang="en-US" sz="1600" i="1" dirty="0"/>
              <a:t>either </a:t>
            </a:r>
            <a:r>
              <a:rPr lang="en-US" sz="1600" dirty="0"/>
              <a:t>the actual number of microhemorrhages </a:t>
            </a:r>
            <a:r>
              <a:rPr lang="en-US" sz="1600" i="1" dirty="0"/>
              <a:t>or </a:t>
            </a:r>
            <a:r>
              <a:rPr lang="en-US" sz="1600" dirty="0"/>
              <a:t>check the box for “Number unknown”. Do </a:t>
            </a:r>
            <a:r>
              <a:rPr lang="en-US" sz="1600" b="1" dirty="0"/>
              <a:t>not</a:t>
            </a:r>
            <a:r>
              <a:rPr lang="en-US" sz="1600" dirty="0"/>
              <a:t> complete both.</a:t>
            </a:r>
          </a:p>
          <a:p>
            <a:endParaRPr lang="en-US" sz="1600" dirty="0"/>
          </a:p>
          <a:p>
            <a:endParaRPr lang="en-US" dirty="0"/>
          </a:p>
        </p:txBody>
      </p:sp>
      <p:pic>
        <p:nvPicPr>
          <p:cNvPr id="7" name="Picture 6">
            <a:extLst>
              <a:ext uri="{FF2B5EF4-FFF2-40B4-BE49-F238E27FC236}">
                <a16:creationId xmlns:a16="http://schemas.microsoft.com/office/drawing/2014/main" id="{70508D0E-69E8-76EB-F3AF-061964B63463}"/>
              </a:ext>
            </a:extLst>
          </p:cNvPr>
          <p:cNvPicPr>
            <a:picLocks noChangeAspect="1"/>
          </p:cNvPicPr>
          <p:nvPr/>
        </p:nvPicPr>
        <p:blipFill>
          <a:blip r:embed="rId3"/>
          <a:stretch>
            <a:fillRect/>
          </a:stretch>
        </p:blipFill>
        <p:spPr>
          <a:xfrm>
            <a:off x="4493211" y="3200831"/>
            <a:ext cx="4193588" cy="983112"/>
          </a:xfrm>
          <a:prstGeom prst="rect">
            <a:avLst/>
          </a:prstGeom>
          <a:ln>
            <a:solidFill>
              <a:schemeClr val="accent1"/>
            </a:solidFill>
          </a:ln>
        </p:spPr>
      </p:pic>
      <p:sp>
        <p:nvSpPr>
          <p:cNvPr id="11" name="Rectangle: Rounded Corners 10">
            <a:extLst>
              <a:ext uri="{FF2B5EF4-FFF2-40B4-BE49-F238E27FC236}">
                <a16:creationId xmlns:a16="http://schemas.microsoft.com/office/drawing/2014/main" id="{FACB8848-552C-627A-7F1B-54ABA4C80F6F}"/>
              </a:ext>
            </a:extLst>
          </p:cNvPr>
          <p:cNvSpPr/>
          <p:nvPr/>
        </p:nvSpPr>
        <p:spPr>
          <a:xfrm>
            <a:off x="8311243" y="3217158"/>
            <a:ext cx="375556" cy="34449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Connector: Elbow 57">
            <a:extLst>
              <a:ext uri="{FF2B5EF4-FFF2-40B4-BE49-F238E27FC236}">
                <a16:creationId xmlns:a16="http://schemas.microsoft.com/office/drawing/2014/main" id="{6BE99F94-B8E9-961F-781A-C7A8C0079D04}"/>
              </a:ext>
            </a:extLst>
          </p:cNvPr>
          <p:cNvCxnSpPr>
            <a:cxnSpLocks/>
          </p:cNvCxnSpPr>
          <p:nvPr/>
        </p:nvCxnSpPr>
        <p:spPr>
          <a:xfrm rot="10800000" flipH="1" flipV="1">
            <a:off x="8311243" y="3347824"/>
            <a:ext cx="187778" cy="579184"/>
          </a:xfrm>
          <a:prstGeom prst="bentConnector4">
            <a:avLst>
              <a:gd name="adj1" fmla="val -121740"/>
              <a:gd name="adj2" fmla="val 8460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9FE70EB-C462-3F51-8212-DC42D4A2F286}"/>
              </a:ext>
            </a:extLst>
          </p:cNvPr>
          <p:cNvCxnSpPr>
            <a:cxnSpLocks/>
          </p:cNvCxnSpPr>
          <p:nvPr/>
        </p:nvCxnSpPr>
        <p:spPr>
          <a:xfrm>
            <a:off x="8098971" y="3692387"/>
            <a:ext cx="146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99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AA1EB-57FF-1A85-F485-CB755798125D}"/>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33FCFDC-0CCD-5279-E328-73E194A210D8}"/>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51D2A6BF-4409-9FA0-D16C-2048DF363B2B}"/>
              </a:ext>
            </a:extLst>
          </p:cNvPr>
          <p:cNvPicPr>
            <a:picLocks noChangeAspect="1"/>
          </p:cNvPicPr>
          <p:nvPr/>
        </p:nvPicPr>
        <p:blipFill>
          <a:blip r:embed="rId2"/>
          <a:stretch>
            <a:fillRect/>
          </a:stretch>
        </p:blipFill>
        <p:spPr>
          <a:xfrm>
            <a:off x="5066620" y="380326"/>
            <a:ext cx="3620179" cy="3160538"/>
          </a:xfrm>
          <a:prstGeom prst="rect">
            <a:avLst/>
          </a:prstGeom>
        </p:spPr>
      </p:pic>
      <p:sp>
        <p:nvSpPr>
          <p:cNvPr id="3" name="Text Placeholder 2">
            <a:extLst>
              <a:ext uri="{FF2B5EF4-FFF2-40B4-BE49-F238E27FC236}">
                <a16:creationId xmlns:a16="http://schemas.microsoft.com/office/drawing/2014/main" id="{3F2E7954-378B-2E0E-1CD6-1789F6C3D182}"/>
              </a:ext>
            </a:extLst>
          </p:cNvPr>
          <p:cNvSpPr>
            <a:spLocks noGrp="1"/>
          </p:cNvSpPr>
          <p:nvPr>
            <p:ph type="body" sz="quarter" idx="13"/>
          </p:nvPr>
        </p:nvSpPr>
        <p:spPr>
          <a:xfrm>
            <a:off x="457200" y="307976"/>
            <a:ext cx="4419600" cy="1143138"/>
          </a:xfrm>
        </p:spPr>
        <p:txBody>
          <a:bodyPr/>
          <a:lstStyle/>
          <a:p>
            <a:r>
              <a:rPr lang="en-US" dirty="0"/>
              <a:t>Clinical Features</a:t>
            </a:r>
          </a:p>
        </p:txBody>
      </p:sp>
      <p:sp>
        <p:nvSpPr>
          <p:cNvPr id="4" name="Text Placeholder 3">
            <a:extLst>
              <a:ext uri="{FF2B5EF4-FFF2-40B4-BE49-F238E27FC236}">
                <a16:creationId xmlns:a16="http://schemas.microsoft.com/office/drawing/2014/main" id="{5421B0BA-A1C0-76B4-FE03-ACBC4ADE86D6}"/>
              </a:ext>
            </a:extLst>
          </p:cNvPr>
          <p:cNvSpPr>
            <a:spLocks noGrp="1"/>
          </p:cNvSpPr>
          <p:nvPr>
            <p:ph type="body" sz="quarter" idx="14"/>
          </p:nvPr>
        </p:nvSpPr>
        <p:spPr>
          <a:xfrm>
            <a:off x="457199" y="1451113"/>
            <a:ext cx="3970698" cy="2884351"/>
          </a:xfrm>
        </p:spPr>
        <p:txBody>
          <a:bodyPr/>
          <a:lstStyle/>
          <a:p>
            <a:pPr>
              <a:spcAft>
                <a:spcPts val="1200"/>
              </a:spcAft>
            </a:pPr>
            <a:r>
              <a:rPr lang="en-US" sz="1800" dirty="0"/>
              <a:t>If the microhemorrhage occurred </a:t>
            </a:r>
            <a:r>
              <a:rPr lang="en-US" sz="1800" b="1" dirty="0"/>
              <a:t>after</a:t>
            </a:r>
            <a:r>
              <a:rPr lang="en-US" sz="1800" dirty="0"/>
              <a:t> the initiation of aducanumab, lecanemab, or donanemab, it constitutes an ARIA and must be reported on the </a:t>
            </a:r>
            <a:r>
              <a:rPr lang="en-US" sz="1800" u="sng" dirty="0"/>
              <a:t>ARIA Adverse Event</a:t>
            </a:r>
            <a:r>
              <a:rPr lang="en-US" sz="1800" dirty="0"/>
              <a:t> form.</a:t>
            </a:r>
          </a:p>
          <a:p>
            <a:endParaRPr lang="en-US" dirty="0"/>
          </a:p>
        </p:txBody>
      </p:sp>
      <p:pic>
        <p:nvPicPr>
          <p:cNvPr id="7" name="Picture 6">
            <a:extLst>
              <a:ext uri="{FF2B5EF4-FFF2-40B4-BE49-F238E27FC236}">
                <a16:creationId xmlns:a16="http://schemas.microsoft.com/office/drawing/2014/main" id="{3E165796-E240-02A1-1F9D-FC4E4F6C3563}"/>
              </a:ext>
            </a:extLst>
          </p:cNvPr>
          <p:cNvPicPr>
            <a:picLocks noChangeAspect="1"/>
          </p:cNvPicPr>
          <p:nvPr/>
        </p:nvPicPr>
        <p:blipFill>
          <a:blip r:embed="rId3"/>
          <a:stretch>
            <a:fillRect/>
          </a:stretch>
        </p:blipFill>
        <p:spPr>
          <a:xfrm>
            <a:off x="4493211" y="3200831"/>
            <a:ext cx="4193588" cy="983112"/>
          </a:xfrm>
          <a:prstGeom prst="rect">
            <a:avLst/>
          </a:prstGeom>
          <a:ln>
            <a:solidFill>
              <a:schemeClr val="accent1"/>
            </a:solidFill>
          </a:ln>
        </p:spPr>
      </p:pic>
      <p:sp>
        <p:nvSpPr>
          <p:cNvPr id="11" name="Rectangle: Rounded Corners 10">
            <a:extLst>
              <a:ext uri="{FF2B5EF4-FFF2-40B4-BE49-F238E27FC236}">
                <a16:creationId xmlns:a16="http://schemas.microsoft.com/office/drawing/2014/main" id="{F2BE0A62-8E9A-FB36-6000-BA03764BC1BF}"/>
              </a:ext>
            </a:extLst>
          </p:cNvPr>
          <p:cNvSpPr/>
          <p:nvPr/>
        </p:nvSpPr>
        <p:spPr>
          <a:xfrm>
            <a:off x="8311243" y="3217158"/>
            <a:ext cx="375556" cy="34449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Connector: Elbow 57">
            <a:extLst>
              <a:ext uri="{FF2B5EF4-FFF2-40B4-BE49-F238E27FC236}">
                <a16:creationId xmlns:a16="http://schemas.microsoft.com/office/drawing/2014/main" id="{A19125A2-A87D-4A26-33EE-337B1C28541A}"/>
              </a:ext>
            </a:extLst>
          </p:cNvPr>
          <p:cNvCxnSpPr>
            <a:cxnSpLocks/>
          </p:cNvCxnSpPr>
          <p:nvPr/>
        </p:nvCxnSpPr>
        <p:spPr>
          <a:xfrm rot="10800000" flipH="1" flipV="1">
            <a:off x="8311243" y="3347824"/>
            <a:ext cx="187778" cy="579184"/>
          </a:xfrm>
          <a:prstGeom prst="bentConnector4">
            <a:avLst>
              <a:gd name="adj1" fmla="val -121740"/>
              <a:gd name="adj2" fmla="val 8460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F14F790-8F44-8395-E528-E886908CB93E}"/>
              </a:ext>
            </a:extLst>
          </p:cNvPr>
          <p:cNvCxnSpPr>
            <a:cxnSpLocks/>
          </p:cNvCxnSpPr>
          <p:nvPr/>
        </p:nvCxnSpPr>
        <p:spPr>
          <a:xfrm>
            <a:off x="8098971" y="3692387"/>
            <a:ext cx="146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315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E5F5-B099-CDCA-6166-07EA94BEC9CF}"/>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B2F9258-084F-5489-5BFF-0CC594941597}"/>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79C1FB29-10E5-6009-2EF2-BD7F13D92CA3}"/>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773ECBCB-19BD-3D25-F58D-D63BA86CE467}"/>
              </a:ext>
            </a:extLst>
          </p:cNvPr>
          <p:cNvSpPr>
            <a:spLocks noGrp="1"/>
          </p:cNvSpPr>
          <p:nvPr>
            <p:ph type="body" sz="quarter" idx="14"/>
          </p:nvPr>
        </p:nvSpPr>
        <p:spPr>
          <a:xfrm>
            <a:off x="457199" y="894302"/>
            <a:ext cx="8298612" cy="999106"/>
          </a:xfrm>
        </p:spPr>
        <p:txBody>
          <a:bodyPr/>
          <a:lstStyle/>
          <a:p>
            <a:r>
              <a:rPr lang="en-US" sz="1500" dirty="0"/>
              <a:t>For each assessment type, indicate whether or not it was performed. If the assessment was performed, complete the log line in its entirety. See instructions for Baseline and Follow-up reporting.</a:t>
            </a:r>
          </a:p>
          <a:p>
            <a:r>
              <a:rPr lang="en-US" sz="1500" dirty="0"/>
              <a:t>If </a:t>
            </a:r>
            <a:r>
              <a:rPr lang="en-US" sz="1500" i="1" dirty="0"/>
              <a:t>additional </a:t>
            </a:r>
            <a:r>
              <a:rPr lang="en-US" sz="1500" dirty="0"/>
              <a:t>assessments were performed, use the “Add a new Log line” feature.</a:t>
            </a:r>
          </a:p>
          <a:p>
            <a:endParaRPr lang="en-US" dirty="0"/>
          </a:p>
        </p:txBody>
      </p:sp>
      <p:pic>
        <p:nvPicPr>
          <p:cNvPr id="12" name="Picture 11">
            <a:extLst>
              <a:ext uri="{FF2B5EF4-FFF2-40B4-BE49-F238E27FC236}">
                <a16:creationId xmlns:a16="http://schemas.microsoft.com/office/drawing/2014/main" id="{327E01CA-FD4E-2672-5B9B-D5106115AD15}"/>
              </a:ext>
            </a:extLst>
          </p:cNvPr>
          <p:cNvPicPr>
            <a:picLocks noChangeAspect="1"/>
          </p:cNvPicPr>
          <p:nvPr/>
        </p:nvPicPr>
        <p:blipFill>
          <a:blip r:embed="rId2"/>
          <a:stretch>
            <a:fillRect/>
          </a:stretch>
        </p:blipFill>
        <p:spPr>
          <a:xfrm>
            <a:off x="457198" y="2049608"/>
            <a:ext cx="8229601" cy="2169309"/>
          </a:xfrm>
          <a:prstGeom prst="rect">
            <a:avLst/>
          </a:prstGeom>
        </p:spPr>
      </p:pic>
      <p:sp>
        <p:nvSpPr>
          <p:cNvPr id="5" name="Oval 4">
            <a:extLst>
              <a:ext uri="{FF2B5EF4-FFF2-40B4-BE49-F238E27FC236}">
                <a16:creationId xmlns:a16="http://schemas.microsoft.com/office/drawing/2014/main" id="{D92A176C-FCE0-C62A-DE3B-094CC04652C3}"/>
              </a:ext>
            </a:extLst>
          </p:cNvPr>
          <p:cNvSpPr/>
          <p:nvPr/>
        </p:nvSpPr>
        <p:spPr>
          <a:xfrm>
            <a:off x="436227" y="3934438"/>
            <a:ext cx="855678" cy="2153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940A318-5E34-CF1F-5776-F87162FA35D3}"/>
              </a:ext>
            </a:extLst>
          </p:cNvPr>
          <p:cNvSpPr/>
          <p:nvPr/>
        </p:nvSpPr>
        <p:spPr>
          <a:xfrm>
            <a:off x="687897" y="2491530"/>
            <a:ext cx="2810312" cy="2153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147860"/>
      </p:ext>
    </p:extLst>
  </p:cSld>
  <p:clrMapOvr>
    <a:masterClrMapping/>
  </p:clrMapOvr>
  <mc:AlternateContent xmlns:mc="http://schemas.openxmlformats.org/markup-compatibility/2006" xmlns:p14="http://schemas.microsoft.com/office/powerpoint/2010/main">
    <mc:Choice Requires="p14">
      <p:transition spd="med" p14:dur="700" advTm="23639">
        <p:fade/>
      </p:transition>
    </mc:Choice>
    <mc:Fallback xmlns="">
      <p:transition spd="med" advTm="23639">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8C24C-EB51-79A3-6157-1A69E5A688BB}"/>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BDF3E8-66DD-ED1E-2C8D-8C07C413CDAA}"/>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7702D5EB-9617-40F0-ED4B-A27D40DE5F64}"/>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BDE593B0-B357-9703-7C9D-79AF495E443A}"/>
              </a:ext>
            </a:extLst>
          </p:cNvPr>
          <p:cNvSpPr>
            <a:spLocks noGrp="1"/>
          </p:cNvSpPr>
          <p:nvPr>
            <p:ph type="body" sz="quarter" idx="14"/>
          </p:nvPr>
        </p:nvSpPr>
        <p:spPr>
          <a:xfrm>
            <a:off x="457199" y="808038"/>
            <a:ext cx="8229600" cy="1201914"/>
          </a:xfrm>
        </p:spPr>
        <p:txBody>
          <a:bodyPr/>
          <a:lstStyle/>
          <a:p>
            <a:pPr>
              <a:spcAft>
                <a:spcPts val="1200"/>
              </a:spcAft>
            </a:pPr>
            <a:r>
              <a:rPr lang="en-US" sz="1600" dirty="0"/>
              <a:t>For ALZ-NET, it is expected that either the MMSE </a:t>
            </a:r>
            <a:r>
              <a:rPr lang="en-US" sz="1600" kern="100" dirty="0">
                <a:cs typeface="Times New Roman" panose="02020603050405020304" pitchFamily="18" charset="0"/>
              </a:rPr>
              <a:t>or</a:t>
            </a:r>
            <a:r>
              <a:rPr lang="en-US" sz="1600" kern="100" dirty="0">
                <a:ea typeface="Aptos" panose="020B0004020202020204" pitchFamily="34" charset="0"/>
                <a:cs typeface="Times New Roman" panose="02020603050405020304" pitchFamily="18" charset="0"/>
              </a:rPr>
              <a:t> the MoCA </a:t>
            </a:r>
            <a:r>
              <a:rPr lang="en-US" sz="1600" b="1" kern="100" dirty="0">
                <a:ea typeface="Aptos" panose="020B0004020202020204" pitchFamily="34" charset="0"/>
                <a:cs typeface="Times New Roman" panose="02020603050405020304" pitchFamily="18" charset="0"/>
              </a:rPr>
              <a:t>and</a:t>
            </a:r>
            <a:r>
              <a:rPr lang="en-US" sz="1600" kern="100" dirty="0">
                <a:ea typeface="Aptos" panose="020B0004020202020204" pitchFamily="34" charset="0"/>
                <a:cs typeface="Times New Roman" panose="02020603050405020304" pitchFamily="18" charset="0"/>
              </a:rPr>
              <a:t> the FAQ were performed. If they were not performed, please provide a reason why not when responding to the automated Site from System query. </a:t>
            </a:r>
            <a:endParaRPr lang="en-US" dirty="0"/>
          </a:p>
        </p:txBody>
      </p:sp>
      <p:pic>
        <p:nvPicPr>
          <p:cNvPr id="6" name="Picture 5">
            <a:extLst>
              <a:ext uri="{FF2B5EF4-FFF2-40B4-BE49-F238E27FC236}">
                <a16:creationId xmlns:a16="http://schemas.microsoft.com/office/drawing/2014/main" id="{2C5526BA-C0FD-11AC-B6AF-BD0507FB322B}"/>
              </a:ext>
            </a:extLst>
          </p:cNvPr>
          <p:cNvPicPr>
            <a:picLocks noChangeAspect="1"/>
          </p:cNvPicPr>
          <p:nvPr/>
        </p:nvPicPr>
        <p:blipFill>
          <a:blip r:embed="rId2"/>
          <a:stretch>
            <a:fillRect/>
          </a:stretch>
        </p:blipFill>
        <p:spPr>
          <a:xfrm>
            <a:off x="474630" y="2009952"/>
            <a:ext cx="8212169" cy="2164714"/>
          </a:xfrm>
          <a:prstGeom prst="rect">
            <a:avLst/>
          </a:prstGeom>
        </p:spPr>
      </p:pic>
      <p:sp>
        <p:nvSpPr>
          <p:cNvPr id="11" name="Star: 5 Points 10">
            <a:extLst>
              <a:ext uri="{FF2B5EF4-FFF2-40B4-BE49-F238E27FC236}">
                <a16:creationId xmlns:a16="http://schemas.microsoft.com/office/drawing/2014/main" id="{90CC4828-23B0-FC4D-248F-AFA350BCEED5}"/>
              </a:ext>
            </a:extLst>
          </p:cNvPr>
          <p:cNvSpPr/>
          <p:nvPr/>
        </p:nvSpPr>
        <p:spPr>
          <a:xfrm>
            <a:off x="2248903" y="3037779"/>
            <a:ext cx="142613" cy="109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10D582A3-BABC-AC2E-0F14-35CBA8B2343C}"/>
              </a:ext>
            </a:extLst>
          </p:cNvPr>
          <p:cNvSpPr/>
          <p:nvPr/>
        </p:nvSpPr>
        <p:spPr>
          <a:xfrm>
            <a:off x="1897310" y="3340215"/>
            <a:ext cx="142613" cy="109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D1CCC45-057F-BF3C-FC96-9820802DE890}"/>
              </a:ext>
            </a:extLst>
          </p:cNvPr>
          <p:cNvCxnSpPr>
            <a:cxnSpLocks/>
          </p:cNvCxnSpPr>
          <p:nvPr/>
        </p:nvCxnSpPr>
        <p:spPr>
          <a:xfrm>
            <a:off x="1826702" y="2954248"/>
            <a:ext cx="362825" cy="138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B259F0-4A45-0854-D8BC-0B8ACB7261FE}"/>
              </a:ext>
            </a:extLst>
          </p:cNvPr>
          <p:cNvCxnSpPr>
            <a:cxnSpLocks/>
          </p:cNvCxnSpPr>
          <p:nvPr/>
        </p:nvCxnSpPr>
        <p:spPr>
          <a:xfrm flipV="1">
            <a:off x="1855364" y="3084884"/>
            <a:ext cx="334163" cy="1195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48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6F5DE95-B238-1779-8517-91118CB464B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3C19676C-175C-506A-CA9F-1C638B42814E}"/>
              </a:ext>
            </a:extLst>
          </p:cNvPr>
          <p:cNvSpPr>
            <a:spLocks noGrp="1"/>
          </p:cNvSpPr>
          <p:nvPr>
            <p:ph type="body" sz="quarter" idx="13"/>
          </p:nvPr>
        </p:nvSpPr>
        <p:spPr/>
        <p:txBody>
          <a:bodyPr/>
          <a:lstStyle/>
          <a:p>
            <a:r>
              <a:rPr lang="en-US" dirty="0"/>
              <a:t>Baseline Healthcare Utilization</a:t>
            </a:r>
          </a:p>
        </p:txBody>
      </p:sp>
      <p:sp>
        <p:nvSpPr>
          <p:cNvPr id="4" name="Text Placeholder 3">
            <a:extLst>
              <a:ext uri="{FF2B5EF4-FFF2-40B4-BE49-F238E27FC236}">
                <a16:creationId xmlns:a16="http://schemas.microsoft.com/office/drawing/2014/main" id="{A4D23089-1CB7-A59D-052A-CD830A8E8593}"/>
              </a:ext>
            </a:extLst>
          </p:cNvPr>
          <p:cNvSpPr>
            <a:spLocks noGrp="1"/>
          </p:cNvSpPr>
          <p:nvPr>
            <p:ph type="body" sz="quarter" idx="14"/>
          </p:nvPr>
        </p:nvSpPr>
        <p:spPr/>
        <p:txBody>
          <a:bodyPr/>
          <a:lstStyle/>
          <a:p>
            <a:pPr>
              <a:spcAft>
                <a:spcPts val="1200"/>
              </a:spcAft>
            </a:pPr>
            <a:r>
              <a:rPr lang="en-US" sz="1800" dirty="0"/>
              <a:t>The form only becomes visible and available for data entry when “</a:t>
            </a:r>
            <a:r>
              <a:rPr lang="en-US" sz="1800" b="0" i="0" dirty="0">
                <a:effectLst/>
              </a:rPr>
              <a:t>Has the patient received any doses of a novel FDA-approved AD therapy prior to their enrollment in the registry?”</a:t>
            </a:r>
            <a:r>
              <a:rPr lang="en-US" sz="1800" dirty="0"/>
              <a:t> on the </a:t>
            </a:r>
            <a:r>
              <a:rPr lang="en-US" sz="1800" i="0" u="sng" dirty="0">
                <a:effectLst/>
              </a:rPr>
              <a:t>Baseline Novel Therapy Administration YN</a:t>
            </a:r>
            <a:r>
              <a:rPr lang="en-US" sz="1800" i="0" dirty="0">
                <a:effectLst/>
              </a:rPr>
              <a:t> form has been answered Yes.</a:t>
            </a:r>
          </a:p>
        </p:txBody>
      </p:sp>
      <p:pic>
        <p:nvPicPr>
          <p:cNvPr id="8" name="Picture 7">
            <a:extLst>
              <a:ext uri="{FF2B5EF4-FFF2-40B4-BE49-F238E27FC236}">
                <a16:creationId xmlns:a16="http://schemas.microsoft.com/office/drawing/2014/main" id="{BA92CFEB-6346-C1FC-A54C-37858FCE8605}"/>
              </a:ext>
            </a:extLst>
          </p:cNvPr>
          <p:cNvPicPr>
            <a:picLocks noChangeAspect="1"/>
          </p:cNvPicPr>
          <p:nvPr/>
        </p:nvPicPr>
        <p:blipFill>
          <a:blip r:embed="rId2"/>
          <a:stretch>
            <a:fillRect/>
          </a:stretch>
        </p:blipFill>
        <p:spPr>
          <a:xfrm>
            <a:off x="5181231" y="450672"/>
            <a:ext cx="3414028" cy="2143191"/>
          </a:xfrm>
          <a:prstGeom prst="rect">
            <a:avLst/>
          </a:prstGeom>
        </p:spPr>
      </p:pic>
    </p:spTree>
    <p:extLst>
      <p:ext uri="{BB962C8B-B14F-4D97-AF65-F5344CB8AC3E}">
        <p14:creationId xmlns:p14="http://schemas.microsoft.com/office/powerpoint/2010/main" val="119166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1307B-34B5-055D-E37C-C27E0317C2C2}"/>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A36CB47-3A99-4A59-CD37-99E949668BF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7DA2D3F-E50E-6B4C-DE7E-81AB9112FE88}"/>
              </a:ext>
            </a:extLst>
          </p:cNvPr>
          <p:cNvSpPr>
            <a:spLocks noGrp="1"/>
          </p:cNvSpPr>
          <p:nvPr>
            <p:ph type="body" sz="quarter" idx="13"/>
          </p:nvPr>
        </p:nvSpPr>
        <p:spPr/>
        <p:txBody>
          <a:bodyPr/>
          <a:lstStyle/>
          <a:p>
            <a:r>
              <a:rPr lang="en-US" dirty="0"/>
              <a:t>Baseline Healthcare Utilization</a:t>
            </a:r>
          </a:p>
        </p:txBody>
      </p:sp>
      <p:sp>
        <p:nvSpPr>
          <p:cNvPr id="4" name="Text Placeholder 3">
            <a:extLst>
              <a:ext uri="{FF2B5EF4-FFF2-40B4-BE49-F238E27FC236}">
                <a16:creationId xmlns:a16="http://schemas.microsoft.com/office/drawing/2014/main" id="{32862D9E-3E7B-A6FF-1F24-833B686E1F98}"/>
              </a:ext>
            </a:extLst>
          </p:cNvPr>
          <p:cNvSpPr>
            <a:spLocks noGrp="1"/>
          </p:cNvSpPr>
          <p:nvPr>
            <p:ph type="body" sz="quarter" idx="14"/>
          </p:nvPr>
        </p:nvSpPr>
        <p:spPr/>
        <p:txBody>
          <a:bodyPr/>
          <a:lstStyle/>
          <a:p>
            <a:pPr>
              <a:spcAft>
                <a:spcPts val="1200"/>
              </a:spcAft>
            </a:pPr>
            <a:r>
              <a:rPr lang="en-US" sz="1800" dirty="0"/>
              <a:t>If ER visits or hospitalization occurred, enter</a:t>
            </a:r>
            <a:r>
              <a:rPr lang="en-US" sz="1800" i="1" dirty="0"/>
              <a:t> either </a:t>
            </a:r>
            <a:r>
              <a:rPr lang="en-US" sz="1800" dirty="0"/>
              <a:t>the number of visits/days </a:t>
            </a:r>
            <a:r>
              <a:rPr lang="en-US" sz="1800" i="1" dirty="0"/>
              <a:t>or</a:t>
            </a:r>
            <a:r>
              <a:rPr lang="en-US" sz="1800" dirty="0"/>
              <a:t> check the unknown checkbox, not both.</a:t>
            </a:r>
          </a:p>
          <a:p>
            <a:pPr>
              <a:spcAft>
                <a:spcPts val="1200"/>
              </a:spcAft>
            </a:pPr>
            <a:r>
              <a:rPr lang="en-US" sz="1800" dirty="0"/>
              <a:t>Note that hospitalization constitutes an SAE and must be reported as such.</a:t>
            </a:r>
          </a:p>
          <a:p>
            <a:pPr>
              <a:spcAft>
                <a:spcPts val="1200"/>
              </a:spcAft>
            </a:pPr>
            <a:endParaRPr lang="en-US" sz="1800" dirty="0"/>
          </a:p>
        </p:txBody>
      </p:sp>
      <p:pic>
        <p:nvPicPr>
          <p:cNvPr id="8" name="Picture 7">
            <a:extLst>
              <a:ext uri="{FF2B5EF4-FFF2-40B4-BE49-F238E27FC236}">
                <a16:creationId xmlns:a16="http://schemas.microsoft.com/office/drawing/2014/main" id="{BD699C86-D82F-8440-EEC7-C54ACF7EA9D9}"/>
              </a:ext>
            </a:extLst>
          </p:cNvPr>
          <p:cNvPicPr>
            <a:picLocks noChangeAspect="1"/>
          </p:cNvPicPr>
          <p:nvPr/>
        </p:nvPicPr>
        <p:blipFill>
          <a:blip r:embed="rId2"/>
          <a:stretch>
            <a:fillRect/>
          </a:stretch>
        </p:blipFill>
        <p:spPr>
          <a:xfrm>
            <a:off x="5181231" y="450672"/>
            <a:ext cx="3414028" cy="2143191"/>
          </a:xfrm>
          <a:prstGeom prst="rect">
            <a:avLst/>
          </a:prstGeom>
        </p:spPr>
      </p:pic>
      <p:sp>
        <p:nvSpPr>
          <p:cNvPr id="5" name="Rectangle: Rounded Corners 4">
            <a:extLst>
              <a:ext uri="{FF2B5EF4-FFF2-40B4-BE49-F238E27FC236}">
                <a16:creationId xmlns:a16="http://schemas.microsoft.com/office/drawing/2014/main" id="{DC1AFB02-FCBE-E07D-956B-16952C765D4E}"/>
              </a:ext>
            </a:extLst>
          </p:cNvPr>
          <p:cNvSpPr/>
          <p:nvPr/>
        </p:nvSpPr>
        <p:spPr>
          <a:xfrm>
            <a:off x="8043483" y="1173345"/>
            <a:ext cx="364142" cy="42887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97673CA-B31A-B257-1B9B-09C053A21A77}"/>
              </a:ext>
            </a:extLst>
          </p:cNvPr>
          <p:cNvSpPr/>
          <p:nvPr/>
        </p:nvSpPr>
        <p:spPr>
          <a:xfrm>
            <a:off x="8009767" y="2013565"/>
            <a:ext cx="364142" cy="42887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74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6D7AD15-DA03-802E-EE41-31FCDC4433BD}"/>
              </a:ext>
            </a:extLst>
          </p:cNvPr>
          <p:cNvSpPr>
            <a:spLocks noGrp="1"/>
          </p:cNvSpPr>
          <p:nvPr>
            <p:ph type="pic" sz="quarter" idx="15"/>
          </p:nvPr>
        </p:nvSpPr>
        <p:spPr>
          <a:ln>
            <a:solidFill>
              <a:schemeClr val="accent1"/>
            </a:solidFill>
          </a:ln>
        </p:spPr>
        <p:txBody>
          <a:bodyPr/>
          <a:lstStyle/>
          <a:p>
            <a:endParaRPr lang="en-US"/>
          </a:p>
        </p:txBody>
      </p:sp>
      <p:pic>
        <p:nvPicPr>
          <p:cNvPr id="11" name="Picture 10">
            <a:extLst>
              <a:ext uri="{FF2B5EF4-FFF2-40B4-BE49-F238E27FC236}">
                <a16:creationId xmlns:a16="http://schemas.microsoft.com/office/drawing/2014/main" id="{F44546BE-1935-E643-BE12-4B3FA0E4A5C3}"/>
              </a:ext>
            </a:extLst>
          </p:cNvPr>
          <p:cNvPicPr>
            <a:picLocks noChangeAspect="1"/>
          </p:cNvPicPr>
          <p:nvPr/>
        </p:nvPicPr>
        <p:blipFill>
          <a:blip r:embed="rId2"/>
          <a:stretch>
            <a:fillRect/>
          </a:stretch>
        </p:blipFill>
        <p:spPr>
          <a:xfrm>
            <a:off x="5057421" y="307975"/>
            <a:ext cx="3635665" cy="3924160"/>
          </a:xfrm>
          <a:prstGeom prst="rect">
            <a:avLst/>
          </a:prstGeom>
        </p:spPr>
      </p:pic>
      <p:sp>
        <p:nvSpPr>
          <p:cNvPr id="3" name="Text Placeholder 2">
            <a:extLst>
              <a:ext uri="{FF2B5EF4-FFF2-40B4-BE49-F238E27FC236}">
                <a16:creationId xmlns:a16="http://schemas.microsoft.com/office/drawing/2014/main" id="{66127B99-E7FD-7C20-8992-3F5E0B902500}"/>
              </a:ext>
            </a:extLst>
          </p:cNvPr>
          <p:cNvSpPr>
            <a:spLocks noGrp="1"/>
          </p:cNvSpPr>
          <p:nvPr>
            <p:ph type="body" sz="quarter" idx="13"/>
          </p:nvPr>
        </p:nvSpPr>
        <p:spPr/>
        <p:txBody>
          <a:bodyPr/>
          <a:lstStyle/>
          <a:p>
            <a:r>
              <a:rPr lang="en-US" dirty="0"/>
              <a:t>Baseline Alzheimer's Disease Diagnosis</a:t>
            </a:r>
          </a:p>
          <a:p>
            <a:endParaRPr lang="en-US" dirty="0"/>
          </a:p>
        </p:txBody>
      </p:sp>
      <p:sp>
        <p:nvSpPr>
          <p:cNvPr id="4" name="Text Placeholder 3">
            <a:extLst>
              <a:ext uri="{FF2B5EF4-FFF2-40B4-BE49-F238E27FC236}">
                <a16:creationId xmlns:a16="http://schemas.microsoft.com/office/drawing/2014/main" id="{5FF96709-1D7D-D08C-1493-853D12AAD19E}"/>
              </a:ext>
            </a:extLst>
          </p:cNvPr>
          <p:cNvSpPr>
            <a:spLocks noGrp="1"/>
          </p:cNvSpPr>
          <p:nvPr>
            <p:ph type="body" sz="quarter" idx="14"/>
          </p:nvPr>
        </p:nvSpPr>
        <p:spPr/>
        <p:txBody>
          <a:bodyPr/>
          <a:lstStyle/>
          <a:p>
            <a:pPr>
              <a:spcAft>
                <a:spcPts val="1200"/>
              </a:spcAft>
            </a:pPr>
            <a:r>
              <a:rPr lang="en-US" sz="1800" dirty="0">
                <a:latin typeface="+mj-lt"/>
              </a:rPr>
              <a:t>For </a:t>
            </a:r>
            <a:r>
              <a:rPr lang="en-US" sz="1800" b="1" dirty="0">
                <a:latin typeface="+mj-lt"/>
              </a:rPr>
              <a:t>both </a:t>
            </a:r>
            <a:r>
              <a:rPr lang="en-US" sz="1800" dirty="0">
                <a:latin typeface="+mj-lt"/>
              </a:rPr>
              <a:t>onset of cognitive symptoms and diagnosis of cognitive impairment –</a:t>
            </a:r>
          </a:p>
          <a:p>
            <a:pPr marL="285750" indent="-285750">
              <a:spcAft>
                <a:spcPts val="1200"/>
              </a:spcAft>
              <a:buFont typeface="Arial" panose="020B0604020202020204" pitchFamily="34" charset="0"/>
              <a:buChar char="•"/>
            </a:pPr>
            <a:r>
              <a:rPr lang="en-US" sz="1800" kern="100" dirty="0">
                <a:effectLst/>
                <a:latin typeface="+mj-lt"/>
                <a:ea typeface="Aptos" panose="020B0004020202020204" pitchFamily="34" charset="0"/>
                <a:cs typeface="Times New Roman" panose="02020603050405020304" pitchFamily="18" charset="0"/>
              </a:rPr>
              <a:t>enter </a:t>
            </a:r>
            <a:r>
              <a:rPr lang="en-US" sz="1800" i="1" kern="100" dirty="0">
                <a:effectLst/>
                <a:latin typeface="+mj-lt"/>
                <a:ea typeface="Aptos" panose="020B0004020202020204" pitchFamily="34" charset="0"/>
                <a:cs typeface="Times New Roman" panose="02020603050405020304" pitchFamily="18" charset="0"/>
              </a:rPr>
              <a:t>either</a:t>
            </a:r>
            <a:r>
              <a:rPr lang="en-US" sz="1800" kern="100" dirty="0">
                <a:effectLst/>
                <a:latin typeface="+mj-lt"/>
                <a:ea typeface="Aptos" panose="020B0004020202020204" pitchFamily="34" charset="0"/>
                <a:cs typeface="Times New Roman" panose="02020603050405020304" pitchFamily="18" charset="0"/>
              </a:rPr>
              <a:t> the actual age </a:t>
            </a:r>
            <a:r>
              <a:rPr lang="en-US" sz="1800" i="1" kern="100" dirty="0">
                <a:effectLst/>
                <a:latin typeface="+mj-lt"/>
                <a:ea typeface="Aptos" panose="020B0004020202020204" pitchFamily="34" charset="0"/>
                <a:cs typeface="Times New Roman" panose="02020603050405020304" pitchFamily="18" charset="0"/>
              </a:rPr>
              <a:t>or </a:t>
            </a:r>
            <a:r>
              <a:rPr lang="en-US" sz="1800" kern="100" dirty="0">
                <a:effectLst/>
                <a:latin typeface="+mj-lt"/>
                <a:ea typeface="Aptos" panose="020B0004020202020204" pitchFamily="34" charset="0"/>
                <a:cs typeface="Times New Roman" panose="02020603050405020304" pitchFamily="18" charset="0"/>
              </a:rPr>
              <a:t>check the age unknown checkbox</a:t>
            </a:r>
          </a:p>
          <a:p>
            <a:r>
              <a:rPr lang="en-US" sz="1800" kern="100" dirty="0">
                <a:effectLst/>
                <a:latin typeface="+mj-lt"/>
                <a:ea typeface="Aptos" panose="020B0004020202020204" pitchFamily="34" charset="0"/>
                <a:cs typeface="Times New Roman" panose="02020603050405020304" pitchFamily="18" charset="0"/>
              </a:rPr>
              <a:t>AND</a:t>
            </a:r>
          </a:p>
          <a:p>
            <a:pPr marL="285750" indent="-285750">
              <a:buFont typeface="Arial" panose="020B0604020202020204" pitchFamily="34" charset="0"/>
              <a:buChar char="•"/>
            </a:pPr>
            <a:r>
              <a:rPr lang="en-US" sz="1800" kern="100" dirty="0">
                <a:effectLst/>
                <a:latin typeface="+mj-lt"/>
                <a:ea typeface="Aptos" panose="020B0004020202020204" pitchFamily="34" charset="0"/>
                <a:cs typeface="Times New Roman" panose="02020603050405020304" pitchFamily="18" charset="0"/>
              </a:rPr>
              <a:t>enter either the actual year or check the year unknown checkbox.</a:t>
            </a:r>
          </a:p>
          <a:p>
            <a:endParaRPr lang="en-US" sz="1800" dirty="0"/>
          </a:p>
        </p:txBody>
      </p:sp>
      <p:sp>
        <p:nvSpPr>
          <p:cNvPr id="5" name="Rectangle: Rounded Corners 4">
            <a:extLst>
              <a:ext uri="{FF2B5EF4-FFF2-40B4-BE49-F238E27FC236}">
                <a16:creationId xmlns:a16="http://schemas.microsoft.com/office/drawing/2014/main" id="{8FCB9DDE-A595-242E-966D-C66425B319DD}"/>
              </a:ext>
            </a:extLst>
          </p:cNvPr>
          <p:cNvSpPr/>
          <p:nvPr/>
        </p:nvSpPr>
        <p:spPr>
          <a:xfrm>
            <a:off x="7906216" y="1254265"/>
            <a:ext cx="39049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2" name="Rectangle: Rounded Corners 11">
            <a:extLst>
              <a:ext uri="{FF2B5EF4-FFF2-40B4-BE49-F238E27FC236}">
                <a16:creationId xmlns:a16="http://schemas.microsoft.com/office/drawing/2014/main" id="{14E3E284-D14E-6ECE-9AD9-A74141626B62}"/>
              </a:ext>
            </a:extLst>
          </p:cNvPr>
          <p:cNvSpPr/>
          <p:nvPr/>
        </p:nvSpPr>
        <p:spPr>
          <a:xfrm>
            <a:off x="7918799" y="1661516"/>
            <a:ext cx="39049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2395D46-C256-194C-3E23-F0EBF42E52F0}"/>
              </a:ext>
            </a:extLst>
          </p:cNvPr>
          <p:cNvSpPr/>
          <p:nvPr/>
        </p:nvSpPr>
        <p:spPr>
          <a:xfrm>
            <a:off x="7918799" y="2059839"/>
            <a:ext cx="39049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534D9A6-A791-E8EA-44F6-A370118E26B2}"/>
              </a:ext>
            </a:extLst>
          </p:cNvPr>
          <p:cNvSpPr/>
          <p:nvPr/>
        </p:nvSpPr>
        <p:spPr>
          <a:xfrm>
            <a:off x="7918799" y="2467838"/>
            <a:ext cx="39049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4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32E88-85ED-1260-6373-16277C2346F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9B1ED2B-199B-4D73-9899-DD953CCC0D95}"/>
              </a:ext>
            </a:extLst>
          </p:cNvPr>
          <p:cNvSpPr>
            <a:spLocks noGrp="1"/>
          </p:cNvSpPr>
          <p:nvPr>
            <p:ph type="pic" sz="quarter" idx="15"/>
          </p:nvPr>
        </p:nvSpPr>
        <p:spPr>
          <a:ln>
            <a:solidFill>
              <a:schemeClr val="accent1"/>
            </a:solidFill>
          </a:ln>
        </p:spPr>
        <p:txBody>
          <a:bodyPr/>
          <a:lstStyle/>
          <a:p>
            <a:endParaRPr lang="en-US"/>
          </a:p>
        </p:txBody>
      </p:sp>
      <p:pic>
        <p:nvPicPr>
          <p:cNvPr id="5" name="Picture 4">
            <a:extLst>
              <a:ext uri="{FF2B5EF4-FFF2-40B4-BE49-F238E27FC236}">
                <a16:creationId xmlns:a16="http://schemas.microsoft.com/office/drawing/2014/main" id="{742B92D6-4E59-06E8-B871-2E16042DB0F9}"/>
              </a:ext>
            </a:extLst>
          </p:cNvPr>
          <p:cNvPicPr>
            <a:picLocks noChangeAspect="1"/>
          </p:cNvPicPr>
          <p:nvPr/>
        </p:nvPicPr>
        <p:blipFill>
          <a:blip r:embed="rId2"/>
          <a:stretch>
            <a:fillRect/>
          </a:stretch>
        </p:blipFill>
        <p:spPr>
          <a:xfrm>
            <a:off x="5057421" y="307975"/>
            <a:ext cx="3635665" cy="3924160"/>
          </a:xfrm>
          <a:prstGeom prst="rect">
            <a:avLst/>
          </a:prstGeom>
        </p:spPr>
      </p:pic>
      <p:sp>
        <p:nvSpPr>
          <p:cNvPr id="3" name="Text Placeholder 2">
            <a:extLst>
              <a:ext uri="{FF2B5EF4-FFF2-40B4-BE49-F238E27FC236}">
                <a16:creationId xmlns:a16="http://schemas.microsoft.com/office/drawing/2014/main" id="{C8B21B8E-466B-D88C-EE01-2633E51A46D9}"/>
              </a:ext>
            </a:extLst>
          </p:cNvPr>
          <p:cNvSpPr>
            <a:spLocks noGrp="1"/>
          </p:cNvSpPr>
          <p:nvPr>
            <p:ph type="body" sz="quarter" idx="13"/>
          </p:nvPr>
        </p:nvSpPr>
        <p:spPr/>
        <p:txBody>
          <a:bodyPr/>
          <a:lstStyle/>
          <a:p>
            <a:r>
              <a:rPr lang="en-US" dirty="0"/>
              <a:t>Baseline Alzheimer's Disease Diagnosis</a:t>
            </a:r>
          </a:p>
          <a:p>
            <a:endParaRPr lang="en-US" dirty="0"/>
          </a:p>
        </p:txBody>
      </p:sp>
      <p:sp>
        <p:nvSpPr>
          <p:cNvPr id="4" name="Text Placeholder 3">
            <a:extLst>
              <a:ext uri="{FF2B5EF4-FFF2-40B4-BE49-F238E27FC236}">
                <a16:creationId xmlns:a16="http://schemas.microsoft.com/office/drawing/2014/main" id="{EED3F8DA-C851-4615-1749-B5024A783D52}"/>
              </a:ext>
            </a:extLst>
          </p:cNvPr>
          <p:cNvSpPr>
            <a:spLocks noGrp="1"/>
          </p:cNvSpPr>
          <p:nvPr>
            <p:ph type="body" sz="quarter" idx="14"/>
          </p:nvPr>
        </p:nvSpPr>
        <p:spPr/>
        <p:txBody>
          <a:bodyPr/>
          <a:lstStyle/>
          <a:p>
            <a:pPr marL="285750" indent="-285750">
              <a:spcAft>
                <a:spcPts val="1200"/>
              </a:spcAft>
              <a:buFont typeface="Arial" panose="020B0604020202020204" pitchFamily="34" charset="0"/>
              <a:buChar char="•"/>
            </a:pPr>
            <a:r>
              <a:rPr lang="en-US" sz="1800" dirty="0"/>
              <a:t>Answer Yes, No or Unknown.</a:t>
            </a:r>
          </a:p>
          <a:p>
            <a:pPr marL="742950" lvl="1" indent="-285750">
              <a:spcAft>
                <a:spcPts val="1200"/>
              </a:spcAft>
              <a:buFont typeface="Arial" panose="020B0604020202020204" pitchFamily="34" charset="0"/>
              <a:buChar char="•"/>
            </a:pPr>
            <a:r>
              <a:rPr lang="en-US" sz="1600" dirty="0">
                <a:solidFill>
                  <a:schemeClr val="accent1"/>
                </a:solidFill>
              </a:rPr>
              <a:t>If Yes, complete the </a:t>
            </a:r>
            <a:r>
              <a:rPr lang="en-US" sz="1600" u="sng" dirty="0">
                <a:solidFill>
                  <a:schemeClr val="accent1"/>
                </a:solidFill>
              </a:rPr>
              <a:t>Diagnostic Testing</a:t>
            </a:r>
            <a:r>
              <a:rPr lang="en-US" sz="1600" dirty="0">
                <a:solidFill>
                  <a:schemeClr val="accent1"/>
                </a:solidFill>
              </a:rPr>
              <a:t> form located at the Subject level.</a:t>
            </a:r>
            <a:endParaRPr lang="en-US" sz="1800" dirty="0"/>
          </a:p>
        </p:txBody>
      </p:sp>
      <p:pic>
        <p:nvPicPr>
          <p:cNvPr id="10" name="Picture 9">
            <a:extLst>
              <a:ext uri="{FF2B5EF4-FFF2-40B4-BE49-F238E27FC236}">
                <a16:creationId xmlns:a16="http://schemas.microsoft.com/office/drawing/2014/main" id="{F4FDF1FB-95C7-265E-DC79-CBB6D8866A85}"/>
              </a:ext>
            </a:extLst>
          </p:cNvPr>
          <p:cNvPicPr>
            <a:picLocks noChangeAspect="1"/>
          </p:cNvPicPr>
          <p:nvPr/>
        </p:nvPicPr>
        <p:blipFill>
          <a:blip r:embed="rId3"/>
          <a:stretch>
            <a:fillRect/>
          </a:stretch>
        </p:blipFill>
        <p:spPr>
          <a:xfrm>
            <a:off x="5003608" y="3372028"/>
            <a:ext cx="3629378" cy="889730"/>
          </a:xfrm>
          <a:prstGeom prst="rect">
            <a:avLst/>
          </a:prstGeom>
          <a:ln w="12700">
            <a:solidFill>
              <a:srgbClr val="FF0000"/>
            </a:solidFill>
          </a:ln>
        </p:spPr>
      </p:pic>
      <p:cxnSp>
        <p:nvCxnSpPr>
          <p:cNvPr id="12" name="Connector: Elbow 11">
            <a:extLst>
              <a:ext uri="{FF2B5EF4-FFF2-40B4-BE49-F238E27FC236}">
                <a16:creationId xmlns:a16="http://schemas.microsoft.com/office/drawing/2014/main" id="{E796E3C0-547E-4C0B-64A2-4C4A3B3B0700}"/>
              </a:ext>
            </a:extLst>
          </p:cNvPr>
          <p:cNvCxnSpPr>
            <a:cxnSpLocks/>
          </p:cNvCxnSpPr>
          <p:nvPr/>
        </p:nvCxnSpPr>
        <p:spPr>
          <a:xfrm rot="16200000" flipH="1">
            <a:off x="3692030" y="1820937"/>
            <a:ext cx="1600552" cy="1501626"/>
          </a:xfrm>
          <a:prstGeom prst="bentConnector3">
            <a:avLst>
              <a:gd name="adj1" fmla="val 208"/>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2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74526" y="365511"/>
            <a:ext cx="3629378" cy="4027488"/>
          </a:xfrm>
          <a:ln>
            <a:solidFill>
              <a:schemeClr val="accent1"/>
            </a:solidFill>
          </a:ln>
        </p:spPr>
        <p:txBody>
          <a:bodyPr/>
          <a:lstStyle/>
          <a:p>
            <a:endParaRPr lang="en-US" dirty="0"/>
          </a:p>
        </p:txBody>
      </p:sp>
      <p:pic>
        <p:nvPicPr>
          <p:cNvPr id="10" name="Picture 9">
            <a:extLst>
              <a:ext uri="{FF2B5EF4-FFF2-40B4-BE49-F238E27FC236}">
                <a16:creationId xmlns:a16="http://schemas.microsoft.com/office/drawing/2014/main" id="{FA80F995-8F84-16A5-B53D-B18A4F883D83}"/>
              </a:ext>
            </a:extLst>
          </p:cNvPr>
          <p:cNvPicPr>
            <a:picLocks noChangeAspect="1"/>
          </p:cNvPicPr>
          <p:nvPr/>
        </p:nvPicPr>
        <p:blipFill>
          <a:blip r:embed="rId2"/>
          <a:stretch>
            <a:fillRect/>
          </a:stretch>
        </p:blipFill>
        <p:spPr>
          <a:xfrm>
            <a:off x="5138576" y="445500"/>
            <a:ext cx="3501278" cy="3889964"/>
          </a:xfrm>
          <a:prstGeom prst="rect">
            <a:avLst/>
          </a:prstGeom>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patient is on novel therapy, answer Yes, check the checkbox of the novel therapy taken, and hit Save.</a:t>
            </a:r>
          </a:p>
          <a:p>
            <a:pPr>
              <a:spcAft>
                <a:spcPts val="1200"/>
              </a:spcAft>
            </a:pPr>
            <a:r>
              <a:rPr lang="en-US" sz="1800" dirty="0"/>
              <a:t>The list of novel therapies will be updated as new therapies become available.</a:t>
            </a:r>
          </a:p>
          <a:p>
            <a:pPr>
              <a:spcAft>
                <a:spcPts val="1200"/>
              </a:spcAft>
            </a:pPr>
            <a:r>
              <a:rPr lang="en-US" sz="1800" dirty="0"/>
              <a:t>Note that the timeframe is </a:t>
            </a:r>
            <a:r>
              <a:rPr lang="en-US" sz="1800" i="1" dirty="0"/>
              <a:t>prior to </a:t>
            </a:r>
            <a:r>
              <a:rPr lang="en-US" sz="1800" dirty="0"/>
              <a:t>the patient’s enrollment to ALZ-NET.</a:t>
            </a:r>
          </a:p>
          <a:p>
            <a:pPr>
              <a:spcAft>
                <a:spcPts val="1200"/>
              </a:spcAft>
            </a:pPr>
            <a:endParaRPr lang="en-US" sz="1600" dirty="0"/>
          </a:p>
          <a:p>
            <a:pPr>
              <a:spcAft>
                <a:spcPts val="1200"/>
              </a:spcAft>
            </a:pPr>
            <a:endParaRPr lang="en-US" sz="1600" dirty="0"/>
          </a:p>
        </p:txBody>
      </p:sp>
      <p:sp>
        <p:nvSpPr>
          <p:cNvPr id="6" name="Oval 5">
            <a:extLst>
              <a:ext uri="{FF2B5EF4-FFF2-40B4-BE49-F238E27FC236}">
                <a16:creationId xmlns:a16="http://schemas.microsoft.com/office/drawing/2014/main" id="{9B6A0C32-DF12-5273-1344-3DA7B88F43B2}"/>
              </a:ext>
            </a:extLst>
          </p:cNvPr>
          <p:cNvSpPr/>
          <p:nvPr/>
        </p:nvSpPr>
        <p:spPr>
          <a:xfrm>
            <a:off x="8090572" y="735081"/>
            <a:ext cx="433137" cy="1629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7" name="Straight Connector 6">
            <a:extLst>
              <a:ext uri="{FF2B5EF4-FFF2-40B4-BE49-F238E27FC236}">
                <a16:creationId xmlns:a16="http://schemas.microsoft.com/office/drawing/2014/main" id="{F63D0C3E-870D-9B90-9A89-B3B6286F859C}"/>
              </a:ext>
            </a:extLst>
          </p:cNvPr>
          <p:cNvCxnSpPr>
            <a:cxnSpLocks/>
          </p:cNvCxnSpPr>
          <p:nvPr/>
        </p:nvCxnSpPr>
        <p:spPr>
          <a:xfrm>
            <a:off x="6059137" y="926649"/>
            <a:ext cx="79182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9368A09A-C89F-FEAC-DE85-7F6A22930E3F}"/>
              </a:ext>
            </a:extLst>
          </p:cNvPr>
          <p:cNvSpPr/>
          <p:nvPr/>
        </p:nvSpPr>
        <p:spPr>
          <a:xfrm>
            <a:off x="8387511" y="1271479"/>
            <a:ext cx="226539" cy="107782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ctor: Elbow 21">
            <a:extLst>
              <a:ext uri="{FF2B5EF4-FFF2-40B4-BE49-F238E27FC236}">
                <a16:creationId xmlns:a16="http://schemas.microsoft.com/office/drawing/2014/main" id="{CA80D37C-67BD-B560-F82D-0BF6917BED33}"/>
              </a:ext>
            </a:extLst>
          </p:cNvPr>
          <p:cNvCxnSpPr>
            <a:cxnSpLocks/>
            <a:stCxn id="6" idx="2"/>
          </p:cNvCxnSpPr>
          <p:nvPr/>
        </p:nvCxnSpPr>
        <p:spPr>
          <a:xfrm rot="10800000" flipH="1" flipV="1">
            <a:off x="8090572" y="816535"/>
            <a:ext cx="296938" cy="1077824"/>
          </a:xfrm>
          <a:prstGeom prst="bentConnector4">
            <a:avLst>
              <a:gd name="adj1" fmla="val -76986"/>
              <a:gd name="adj2" fmla="val 100766"/>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A1098-86E2-74DD-9CAC-C5A104B4FEB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E08F406-348A-9CA5-6506-AEBCF7083D3F}"/>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CF3186E9-94E5-D230-657D-C425E23C2C64}"/>
              </a:ext>
            </a:extLst>
          </p:cNvPr>
          <p:cNvSpPr>
            <a:spLocks noGrp="1"/>
          </p:cNvSpPr>
          <p:nvPr>
            <p:ph type="body" sz="quarter" idx="14"/>
          </p:nvPr>
        </p:nvSpPr>
        <p:spPr>
          <a:xfrm>
            <a:off x="457199" y="1771134"/>
            <a:ext cx="2854412" cy="2290119"/>
          </a:xfrm>
        </p:spPr>
        <p:txBody>
          <a:bodyPr/>
          <a:lstStyle/>
          <a:p>
            <a:pPr>
              <a:spcAft>
                <a:spcPts val="1200"/>
              </a:spcAft>
            </a:pPr>
            <a:r>
              <a:rPr lang="en-US" sz="1800" dirty="0"/>
              <a:t>For each drug selected, a drug-specific form will populate within the corresponding folder.</a:t>
            </a:r>
            <a:endParaRPr lang="en-US" sz="1600" dirty="0"/>
          </a:p>
          <a:p>
            <a:pPr>
              <a:spcAft>
                <a:spcPts val="1200"/>
              </a:spcAft>
            </a:pPr>
            <a:endParaRPr lang="en-US" sz="1600" dirty="0"/>
          </a:p>
        </p:txBody>
      </p:sp>
      <p:cxnSp>
        <p:nvCxnSpPr>
          <p:cNvPr id="20" name="Straight Arrow Connector 19">
            <a:extLst>
              <a:ext uri="{FF2B5EF4-FFF2-40B4-BE49-F238E27FC236}">
                <a16:creationId xmlns:a16="http://schemas.microsoft.com/office/drawing/2014/main" id="{6E92B1B5-971C-8216-8369-7EE70FF1516E}"/>
              </a:ext>
            </a:extLst>
          </p:cNvPr>
          <p:cNvCxnSpPr>
            <a:cxnSpLocks/>
          </p:cNvCxnSpPr>
          <p:nvPr/>
        </p:nvCxnSpPr>
        <p:spPr>
          <a:xfrm>
            <a:off x="5781580" y="3051558"/>
            <a:ext cx="1331103" cy="167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96432C1-D468-4D8B-1FDF-06E8212393B7}"/>
              </a:ext>
            </a:extLst>
          </p:cNvPr>
          <p:cNvCxnSpPr>
            <a:cxnSpLocks/>
          </p:cNvCxnSpPr>
          <p:nvPr/>
        </p:nvCxnSpPr>
        <p:spPr>
          <a:xfrm>
            <a:off x="5781580" y="3325948"/>
            <a:ext cx="1331103" cy="183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427FD52-AC1F-0057-0BDA-98AAA6CC6A74}"/>
              </a:ext>
            </a:extLst>
          </p:cNvPr>
          <p:cNvCxnSpPr>
            <a:cxnSpLocks/>
          </p:cNvCxnSpPr>
          <p:nvPr/>
        </p:nvCxnSpPr>
        <p:spPr>
          <a:xfrm>
            <a:off x="5781580" y="3520541"/>
            <a:ext cx="1331103" cy="212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7A9E351-1976-206E-D95C-DF1BDF57BFF8}"/>
              </a:ext>
            </a:extLst>
          </p:cNvPr>
          <p:cNvCxnSpPr>
            <a:cxnSpLocks/>
          </p:cNvCxnSpPr>
          <p:nvPr/>
        </p:nvCxnSpPr>
        <p:spPr>
          <a:xfrm>
            <a:off x="5781580" y="3720053"/>
            <a:ext cx="1331103" cy="258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D6E3344-9EF1-DD9C-611C-78B637BFB28B}"/>
              </a:ext>
            </a:extLst>
          </p:cNvPr>
          <p:cNvPicPr>
            <a:picLocks noChangeAspect="1"/>
          </p:cNvPicPr>
          <p:nvPr/>
        </p:nvPicPr>
        <p:blipFill>
          <a:blip r:embed="rId2"/>
          <a:stretch>
            <a:fillRect/>
          </a:stretch>
        </p:blipFill>
        <p:spPr>
          <a:xfrm>
            <a:off x="3102565" y="2137591"/>
            <a:ext cx="2679015" cy="1815450"/>
          </a:xfrm>
          <a:prstGeom prst="rect">
            <a:avLst/>
          </a:prstGeom>
          <a:ln>
            <a:solidFill>
              <a:srgbClr val="002060"/>
            </a:solidFill>
          </a:ln>
        </p:spPr>
      </p:pic>
      <p:pic>
        <p:nvPicPr>
          <p:cNvPr id="7" name="Picture 6">
            <a:extLst>
              <a:ext uri="{FF2B5EF4-FFF2-40B4-BE49-F238E27FC236}">
                <a16:creationId xmlns:a16="http://schemas.microsoft.com/office/drawing/2014/main" id="{9364F5AD-2535-64D7-9FE7-869AF45FAF5A}"/>
              </a:ext>
            </a:extLst>
          </p:cNvPr>
          <p:cNvPicPr>
            <a:picLocks noChangeAspect="1"/>
          </p:cNvPicPr>
          <p:nvPr/>
        </p:nvPicPr>
        <p:blipFill>
          <a:blip r:embed="rId3"/>
          <a:stretch>
            <a:fillRect/>
          </a:stretch>
        </p:blipFill>
        <p:spPr>
          <a:xfrm>
            <a:off x="7187653" y="456203"/>
            <a:ext cx="1239293" cy="4032955"/>
          </a:xfrm>
          <a:prstGeom prst="rect">
            <a:avLst/>
          </a:prstGeom>
          <a:ln>
            <a:solidFill>
              <a:srgbClr val="002060"/>
            </a:solidFill>
          </a:ln>
        </p:spPr>
      </p:pic>
      <p:cxnSp>
        <p:nvCxnSpPr>
          <p:cNvPr id="11" name="Straight Arrow Connector 10">
            <a:extLst>
              <a:ext uri="{FF2B5EF4-FFF2-40B4-BE49-F238E27FC236}">
                <a16:creationId xmlns:a16="http://schemas.microsoft.com/office/drawing/2014/main" id="{A4114DD7-401D-5D5E-E947-3CE786FF2F26}"/>
              </a:ext>
            </a:extLst>
          </p:cNvPr>
          <p:cNvCxnSpPr>
            <a:cxnSpLocks/>
          </p:cNvCxnSpPr>
          <p:nvPr/>
        </p:nvCxnSpPr>
        <p:spPr>
          <a:xfrm>
            <a:off x="5781579" y="3915385"/>
            <a:ext cx="1331104" cy="329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83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11F278-4B9B-22ED-35D4-8C00DD670BDF}"/>
              </a:ext>
            </a:extLst>
          </p:cNvPr>
          <p:cNvSpPr>
            <a:spLocks noGrp="1"/>
          </p:cNvSpPr>
          <p:nvPr>
            <p:ph type="body" sz="quarter" idx="13"/>
          </p:nvPr>
        </p:nvSpPr>
        <p:spPr>
          <a:xfrm>
            <a:off x="457199" y="307976"/>
            <a:ext cx="8229601" cy="726066"/>
          </a:xfrm>
        </p:spPr>
        <p:txBody>
          <a:bodyPr/>
          <a:lstStyle/>
          <a:p>
            <a:r>
              <a:rPr lang="en-US" dirty="0"/>
              <a:t>General data entry guidelines</a:t>
            </a:r>
          </a:p>
        </p:txBody>
      </p:sp>
      <p:sp>
        <p:nvSpPr>
          <p:cNvPr id="4" name="Text Placeholder 3">
            <a:extLst>
              <a:ext uri="{FF2B5EF4-FFF2-40B4-BE49-F238E27FC236}">
                <a16:creationId xmlns:a16="http://schemas.microsoft.com/office/drawing/2014/main" id="{AC8DEB37-4C26-D89A-0FF7-8F4197A8329A}"/>
              </a:ext>
            </a:extLst>
          </p:cNvPr>
          <p:cNvSpPr>
            <a:spLocks noGrp="1"/>
          </p:cNvSpPr>
          <p:nvPr>
            <p:ph type="body" sz="quarter" idx="14"/>
          </p:nvPr>
        </p:nvSpPr>
        <p:spPr>
          <a:xfrm>
            <a:off x="457199" y="1120345"/>
            <a:ext cx="8229601" cy="3418704"/>
          </a:xfrm>
        </p:spPr>
        <p:txBody>
          <a:bodyPr/>
          <a:lstStyle/>
          <a:p>
            <a:pPr marL="342900" marR="0" lvl="0" indent="-342900">
              <a:lnSpc>
                <a:spcPct val="115000"/>
              </a:lnSpc>
              <a:spcBef>
                <a:spcPts val="0"/>
              </a:spcBef>
              <a:buFont typeface="Arial" panose="020B0604020202020204" pitchFamily="34" charset="0"/>
              <a:buChar char="•"/>
            </a:pPr>
            <a:r>
              <a:rPr lang="en-US" sz="1600" kern="100" dirty="0">
                <a:ea typeface="Aptos" panose="020B0004020202020204" pitchFamily="34" charset="0"/>
                <a:cs typeface="Times New Roman" panose="02020603050405020304" pitchFamily="18" charset="0"/>
              </a:rPr>
              <a:t>Fields are generally flagged as nonconformant (red triangle) because the date is in the incorrect format, there are too many characters entered into a specify line, or the specify line was entered blank.</a:t>
            </a:r>
            <a:endParaRPr lang="en-US" sz="1600" kern="100" dirty="0">
              <a:effectLst/>
              <a:ea typeface="Aptos" panose="020B0004020202020204" pitchFamily="34" charset="0"/>
              <a:cs typeface="Times New Roman" panose="02020603050405020304" pitchFamily="18" charset="0"/>
            </a:endParaRPr>
          </a:p>
          <a:p>
            <a:pPr marL="285750" indent="-285750">
              <a:spcAft>
                <a:spcPts val="1200"/>
              </a:spcAft>
              <a:buFont typeface="Arial" panose="020B0604020202020204" pitchFamily="34" charset="0"/>
              <a:buChar char="•"/>
            </a:pPr>
            <a:r>
              <a:rPr lang="en-US" sz="1600" dirty="0"/>
              <a:t>Prior to the INITIAL initiation of Aducanumab, Lecanemab and Donanemab, an MRI and either an Amyloid PET/CT or CSF collection is expected.</a:t>
            </a:r>
          </a:p>
          <a:p>
            <a:pPr marL="742950" lvl="1" indent="-285750">
              <a:spcBef>
                <a:spcPts val="0"/>
              </a:spcBef>
              <a:spcAft>
                <a:spcPts val="600"/>
              </a:spcAft>
              <a:buFont typeface="Arial" panose="020B0604020202020204" pitchFamily="34" charset="0"/>
              <a:buChar char="•"/>
            </a:pPr>
            <a:r>
              <a:rPr lang="en-US" sz="1600" dirty="0">
                <a:solidFill>
                  <a:schemeClr val="accent1"/>
                </a:solidFill>
              </a:rPr>
              <a:t>Please report imaging on </a:t>
            </a:r>
            <a:r>
              <a:rPr lang="en-US" sz="1600" u="sng" dirty="0">
                <a:solidFill>
                  <a:schemeClr val="accent1"/>
                </a:solidFill>
              </a:rPr>
              <a:t>Diagnostic Testing</a:t>
            </a:r>
            <a:r>
              <a:rPr lang="en-US" sz="1600" dirty="0">
                <a:solidFill>
                  <a:schemeClr val="accent1"/>
                </a:solidFill>
              </a:rPr>
              <a:t> form (see specific instructions on this form).</a:t>
            </a:r>
          </a:p>
          <a:p>
            <a:pPr marL="742950" lvl="1" indent="-285750">
              <a:spcBef>
                <a:spcPts val="0"/>
              </a:spcBef>
              <a:spcAft>
                <a:spcPts val="600"/>
              </a:spcAft>
              <a:buFont typeface="Arial" panose="020B0604020202020204" pitchFamily="34" charset="0"/>
              <a:buChar char="•"/>
            </a:pPr>
            <a:r>
              <a:rPr lang="en-US" sz="1600" dirty="0">
                <a:solidFill>
                  <a:schemeClr val="accent1"/>
                </a:solidFill>
              </a:rPr>
              <a:t>Please report CSF collection on the </a:t>
            </a:r>
            <a:r>
              <a:rPr lang="en-US" sz="1600" u="sng" dirty="0">
                <a:solidFill>
                  <a:schemeClr val="accent1"/>
                </a:solidFill>
              </a:rPr>
              <a:t>Diagnostic Testing</a:t>
            </a:r>
            <a:r>
              <a:rPr lang="en-US" sz="1600" dirty="0">
                <a:solidFill>
                  <a:schemeClr val="accent1"/>
                </a:solidFill>
              </a:rPr>
              <a:t> form as appropriate.</a:t>
            </a:r>
          </a:p>
          <a:p>
            <a:pPr marL="742950" lvl="1" indent="-285750">
              <a:spcBef>
                <a:spcPts val="0"/>
              </a:spcBef>
              <a:spcAft>
                <a:spcPts val="600"/>
              </a:spcAft>
              <a:buFont typeface="Arial" panose="020B0604020202020204" pitchFamily="34" charset="0"/>
              <a:buChar char="•"/>
            </a:pPr>
            <a:r>
              <a:rPr lang="en-US" sz="1600" dirty="0">
                <a:solidFill>
                  <a:schemeClr val="accent1"/>
                </a:solidFill>
              </a:rPr>
              <a:t>Please report ALL imaging on the </a:t>
            </a:r>
            <a:r>
              <a:rPr lang="en-US" sz="1600" u="sng" dirty="0">
                <a:solidFill>
                  <a:schemeClr val="accent1"/>
                </a:solidFill>
              </a:rPr>
              <a:t>Imaging Log</a:t>
            </a:r>
            <a:r>
              <a:rPr lang="en-US" sz="1600" dirty="0">
                <a:solidFill>
                  <a:schemeClr val="accent1"/>
                </a:solidFill>
              </a:rPr>
              <a:t> on the ALZ-NET Portal.</a:t>
            </a:r>
          </a:p>
          <a:p>
            <a:pPr marL="742950" lvl="1" indent="-285750">
              <a:spcBef>
                <a:spcPts val="0"/>
              </a:spcBef>
              <a:spcAft>
                <a:spcPts val="600"/>
              </a:spcAft>
              <a:buFont typeface="Arial" panose="020B0604020202020204" pitchFamily="34" charset="0"/>
              <a:buChar char="•"/>
            </a:pPr>
            <a:endParaRPr lang="en-US" sz="1600" dirty="0">
              <a:solidFill>
                <a:schemeClr val="accent1"/>
              </a:solidFill>
            </a:endParaRPr>
          </a:p>
        </p:txBody>
      </p:sp>
    </p:spTree>
    <p:extLst>
      <p:ext uri="{BB962C8B-B14F-4D97-AF65-F5344CB8AC3E}">
        <p14:creationId xmlns:p14="http://schemas.microsoft.com/office/powerpoint/2010/main" val="381439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C8E77-42AE-73B1-A2EE-5BE8D7067687}"/>
            </a:ext>
          </a:extLst>
        </p:cNvPr>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26039BE-7C66-7ADC-4CB6-98354D51EE88}"/>
              </a:ext>
            </a:extLst>
          </p:cNvPr>
          <p:cNvSpPr>
            <a:spLocks noGrp="1"/>
          </p:cNvSpPr>
          <p:nvPr>
            <p:ph type="pic" sz="quarter" idx="15"/>
          </p:nvPr>
        </p:nvSpPr>
        <p:spPr>
          <a:xfrm>
            <a:off x="5074526" y="365511"/>
            <a:ext cx="3629378" cy="4027488"/>
          </a:xfrm>
          <a:ln>
            <a:solidFill>
              <a:schemeClr val="accent1"/>
            </a:solidFill>
          </a:ln>
        </p:spPr>
        <p:txBody>
          <a:bodyPr/>
          <a:lstStyle/>
          <a:p>
            <a:endParaRPr lang="en-US" dirty="0"/>
          </a:p>
        </p:txBody>
      </p:sp>
      <p:pic>
        <p:nvPicPr>
          <p:cNvPr id="5" name="Picture 4">
            <a:extLst>
              <a:ext uri="{FF2B5EF4-FFF2-40B4-BE49-F238E27FC236}">
                <a16:creationId xmlns:a16="http://schemas.microsoft.com/office/drawing/2014/main" id="{C7D41440-43AA-3966-F3AA-E12FAB0B5EDD}"/>
              </a:ext>
            </a:extLst>
          </p:cNvPr>
          <p:cNvPicPr>
            <a:picLocks noChangeAspect="1"/>
          </p:cNvPicPr>
          <p:nvPr/>
        </p:nvPicPr>
        <p:blipFill>
          <a:blip r:embed="rId2"/>
          <a:stretch>
            <a:fillRect/>
          </a:stretch>
        </p:blipFill>
        <p:spPr>
          <a:xfrm>
            <a:off x="5094996" y="372711"/>
            <a:ext cx="3591804" cy="3721859"/>
          </a:xfrm>
          <a:prstGeom prst="rect">
            <a:avLst/>
          </a:prstGeom>
        </p:spPr>
      </p:pic>
      <p:sp>
        <p:nvSpPr>
          <p:cNvPr id="3" name="Text Placeholder 2">
            <a:extLst>
              <a:ext uri="{FF2B5EF4-FFF2-40B4-BE49-F238E27FC236}">
                <a16:creationId xmlns:a16="http://schemas.microsoft.com/office/drawing/2014/main" id="{3F4DF67C-BFE4-D19D-F893-3DFA0E722ED7}"/>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9E6BC785-57F5-E78A-D826-3236C10E8576}"/>
              </a:ext>
            </a:extLst>
          </p:cNvPr>
          <p:cNvSpPr>
            <a:spLocks noGrp="1"/>
          </p:cNvSpPr>
          <p:nvPr>
            <p:ph type="body" sz="quarter" idx="14"/>
          </p:nvPr>
        </p:nvSpPr>
        <p:spPr/>
        <p:txBody>
          <a:bodyPr/>
          <a:lstStyle/>
          <a:p>
            <a:pPr>
              <a:spcAft>
                <a:spcPts val="1200"/>
              </a:spcAft>
            </a:pPr>
            <a:r>
              <a:rPr lang="en-US" sz="1600" dirty="0"/>
              <a:t>Prior to the </a:t>
            </a:r>
            <a:r>
              <a:rPr lang="en-US" sz="1600" b="1" dirty="0"/>
              <a:t>INITIAL</a:t>
            </a:r>
            <a:r>
              <a:rPr lang="en-US" sz="1600" dirty="0"/>
              <a:t> initiation of Aducanumab, Lecanemab and Donanemab, an MRI and either an Amyloid PET/CT or CSF collection is expected.</a:t>
            </a:r>
          </a:p>
          <a:p>
            <a:pPr marL="285750" indent="-285750">
              <a:buFont typeface="Arial" panose="020B0604020202020204" pitchFamily="34" charset="0"/>
              <a:buChar char="•"/>
            </a:pPr>
            <a:r>
              <a:rPr lang="en-US" dirty="0">
                <a:solidFill>
                  <a:schemeClr val="accent1"/>
                </a:solidFill>
              </a:rPr>
              <a:t>Please report imaging on </a:t>
            </a:r>
            <a:r>
              <a:rPr lang="en-US" u="sng" dirty="0">
                <a:solidFill>
                  <a:schemeClr val="accent1"/>
                </a:solidFill>
              </a:rPr>
              <a:t>Diagnostic Testing</a:t>
            </a:r>
            <a:r>
              <a:rPr lang="en-US" dirty="0">
                <a:solidFill>
                  <a:schemeClr val="accent1"/>
                </a:solidFill>
              </a:rPr>
              <a:t> form (see specific instructions on this form).</a:t>
            </a:r>
          </a:p>
          <a:p>
            <a:pPr marL="285750" indent="-285750">
              <a:spcAft>
                <a:spcPts val="1200"/>
              </a:spcAft>
              <a:buFont typeface="Arial" panose="020B0604020202020204" pitchFamily="34" charset="0"/>
              <a:buChar char="•"/>
            </a:pPr>
            <a:r>
              <a:rPr lang="en-US" dirty="0">
                <a:solidFill>
                  <a:schemeClr val="accent1"/>
                </a:solidFill>
              </a:rPr>
              <a:t>Please report CSF collection on the </a:t>
            </a:r>
            <a:r>
              <a:rPr lang="en-US" u="sng" dirty="0">
                <a:solidFill>
                  <a:schemeClr val="accent1"/>
                </a:solidFill>
              </a:rPr>
              <a:t>Diagnostic Testing</a:t>
            </a:r>
            <a:r>
              <a:rPr lang="en-US" dirty="0">
                <a:solidFill>
                  <a:schemeClr val="accent1"/>
                </a:solidFill>
              </a:rPr>
              <a:t> form as appropriate.</a:t>
            </a:r>
          </a:p>
          <a:p>
            <a:pPr marL="285750" indent="-285750">
              <a:spcAft>
                <a:spcPts val="1200"/>
              </a:spcAft>
              <a:buFont typeface="Arial" panose="020B0604020202020204" pitchFamily="34" charset="0"/>
              <a:buChar char="•"/>
            </a:pPr>
            <a:r>
              <a:rPr lang="en-US" dirty="0">
                <a:solidFill>
                  <a:schemeClr val="accent1"/>
                </a:solidFill>
              </a:rPr>
              <a:t>Please report ALL imaging on the </a:t>
            </a:r>
            <a:r>
              <a:rPr lang="en-US" u="sng" dirty="0">
                <a:solidFill>
                  <a:schemeClr val="accent1"/>
                </a:solidFill>
              </a:rPr>
              <a:t>Imaging Log</a:t>
            </a:r>
            <a:r>
              <a:rPr lang="en-US" dirty="0">
                <a:solidFill>
                  <a:schemeClr val="accent1"/>
                </a:solidFill>
              </a:rPr>
              <a:t> on the ALZ-NET Portal.</a:t>
            </a:r>
          </a:p>
        </p:txBody>
      </p:sp>
      <p:cxnSp>
        <p:nvCxnSpPr>
          <p:cNvPr id="24" name="Straight Connector 23">
            <a:extLst>
              <a:ext uri="{FF2B5EF4-FFF2-40B4-BE49-F238E27FC236}">
                <a16:creationId xmlns:a16="http://schemas.microsoft.com/office/drawing/2014/main" id="{83453FC4-C69B-B29E-DE6E-BB955063DA19}"/>
              </a:ext>
            </a:extLst>
          </p:cNvPr>
          <p:cNvCxnSpPr>
            <a:cxnSpLocks/>
          </p:cNvCxnSpPr>
          <p:nvPr/>
        </p:nvCxnSpPr>
        <p:spPr>
          <a:xfrm>
            <a:off x="5590942" y="809102"/>
            <a:ext cx="1729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35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9525">
            <a:solidFill>
              <a:schemeClr val="accent1"/>
            </a:solidFill>
          </a:ln>
        </p:spPr>
        <p:txBody>
          <a:bodyPr/>
          <a:lstStyle/>
          <a:p>
            <a:endParaRPr lang="en-US"/>
          </a:p>
        </p:txBody>
      </p:sp>
      <p:pic>
        <p:nvPicPr>
          <p:cNvPr id="6" name="Picture 5">
            <a:extLst>
              <a:ext uri="{FF2B5EF4-FFF2-40B4-BE49-F238E27FC236}">
                <a16:creationId xmlns:a16="http://schemas.microsoft.com/office/drawing/2014/main" id="{E603679E-5383-2B92-FBEF-6F8EF2523BA9}"/>
              </a:ext>
            </a:extLst>
          </p:cNvPr>
          <p:cNvPicPr>
            <a:picLocks noChangeAspect="1"/>
          </p:cNvPicPr>
          <p:nvPr/>
        </p:nvPicPr>
        <p:blipFill>
          <a:blip r:embed="rId2"/>
          <a:stretch>
            <a:fillRect/>
          </a:stretch>
        </p:blipFill>
        <p:spPr>
          <a:xfrm>
            <a:off x="5062628" y="307975"/>
            <a:ext cx="3624172" cy="3721859"/>
          </a:xfrm>
          <a:prstGeom prst="rect">
            <a:avLst/>
          </a:prstGeom>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first question is answered No, indicate if the patient has completed the initial evaluation for treatment.</a:t>
            </a:r>
          </a:p>
          <a:p>
            <a:pPr>
              <a:spcAft>
                <a:spcPts val="1200"/>
              </a:spcAft>
            </a:pPr>
            <a:r>
              <a:rPr lang="en-US" sz="1800" dirty="0"/>
              <a:t>If the initial evaluation </a:t>
            </a:r>
            <a:r>
              <a:rPr lang="en-US" sz="1800" b="1" dirty="0"/>
              <a:t>has not</a:t>
            </a:r>
            <a:r>
              <a:rPr lang="en-US" sz="1800" dirty="0"/>
              <a:t> been completed, select No and hit Save.</a:t>
            </a:r>
          </a:p>
          <a:p>
            <a:pPr>
              <a:spcAft>
                <a:spcPts val="1200"/>
              </a:spcAft>
            </a:pPr>
            <a:endParaRPr lang="en-US" sz="1600" dirty="0"/>
          </a:p>
        </p:txBody>
      </p:sp>
      <p:sp>
        <p:nvSpPr>
          <p:cNvPr id="8" name="Oval 7">
            <a:extLst>
              <a:ext uri="{FF2B5EF4-FFF2-40B4-BE49-F238E27FC236}">
                <a16:creationId xmlns:a16="http://schemas.microsoft.com/office/drawing/2014/main" id="{F7C255B6-B7D6-F1AA-0A6A-FC5922F000A8}"/>
              </a:ext>
            </a:extLst>
          </p:cNvPr>
          <p:cNvSpPr/>
          <p:nvPr/>
        </p:nvSpPr>
        <p:spPr>
          <a:xfrm>
            <a:off x="8072839" y="674960"/>
            <a:ext cx="452388" cy="1540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62FCEB6E-A436-DA20-59D3-ED8D037C9527}"/>
              </a:ext>
            </a:extLst>
          </p:cNvPr>
          <p:cNvCxnSpPr>
            <a:cxnSpLocks/>
            <a:stCxn id="8" idx="3"/>
          </p:cNvCxnSpPr>
          <p:nvPr/>
        </p:nvCxnSpPr>
        <p:spPr>
          <a:xfrm flipH="1">
            <a:off x="7069930" y="806411"/>
            <a:ext cx="1069160" cy="129797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94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initial evaluation </a:t>
            </a:r>
            <a:r>
              <a:rPr lang="en-US" sz="1800" b="1" dirty="0"/>
              <a:t>has</a:t>
            </a:r>
            <a:r>
              <a:rPr lang="en-US" sz="1800" dirty="0"/>
              <a:t> been completed, select Yes and indicate the reasons for not initiating therapy and hit Save.</a:t>
            </a:r>
          </a:p>
          <a:p>
            <a:pPr marL="285750" indent="-285750">
              <a:spcAft>
                <a:spcPts val="1200"/>
              </a:spcAft>
              <a:buFont typeface="Arial" panose="020B0604020202020204" pitchFamily="34" charset="0"/>
              <a:buChar char="•"/>
            </a:pPr>
            <a:r>
              <a:rPr lang="en-US" sz="1800" dirty="0"/>
              <a:t>Note that there are 8 general choices (numbered 1-8) and 3 biomarker-specific choices (lettered a-c)</a:t>
            </a:r>
          </a:p>
          <a:p>
            <a:pPr marL="285750" indent="-285750">
              <a:spcAft>
                <a:spcPts val="1200"/>
              </a:spcAft>
              <a:buFont typeface="Arial" panose="020B0604020202020204" pitchFamily="34" charset="0"/>
              <a:buChar char="•"/>
            </a:pPr>
            <a:r>
              <a:rPr lang="en-US" sz="1800" dirty="0"/>
              <a:t>If Other is selected for either, please specify.</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9525">
            <a:solidFill>
              <a:schemeClr val="accent1"/>
            </a:solidFill>
          </a:ln>
        </p:spPr>
        <p:txBody>
          <a:bodyPr/>
          <a:lstStyle/>
          <a:p>
            <a:endParaRPr lang="en-US"/>
          </a:p>
        </p:txBody>
      </p:sp>
      <p:pic>
        <p:nvPicPr>
          <p:cNvPr id="5" name="Picture 4">
            <a:extLst>
              <a:ext uri="{FF2B5EF4-FFF2-40B4-BE49-F238E27FC236}">
                <a16:creationId xmlns:a16="http://schemas.microsoft.com/office/drawing/2014/main" id="{D358FA2A-EE6D-D693-73EC-2B3591E427EF}"/>
              </a:ext>
            </a:extLst>
          </p:cNvPr>
          <p:cNvPicPr>
            <a:picLocks noChangeAspect="1"/>
          </p:cNvPicPr>
          <p:nvPr/>
        </p:nvPicPr>
        <p:blipFill>
          <a:blip r:embed="rId2"/>
          <a:stretch>
            <a:fillRect/>
          </a:stretch>
        </p:blipFill>
        <p:spPr>
          <a:xfrm>
            <a:off x="5368164" y="395028"/>
            <a:ext cx="3007894" cy="3853384"/>
          </a:xfrm>
          <a:prstGeom prst="rect">
            <a:avLst/>
          </a:prstGeom>
        </p:spPr>
      </p:pic>
      <p:sp>
        <p:nvSpPr>
          <p:cNvPr id="6" name="Oval 5">
            <a:extLst>
              <a:ext uri="{FF2B5EF4-FFF2-40B4-BE49-F238E27FC236}">
                <a16:creationId xmlns:a16="http://schemas.microsoft.com/office/drawing/2014/main" id="{C050AAA8-77B6-7C93-EC75-434D7B1A1F21}"/>
              </a:ext>
            </a:extLst>
          </p:cNvPr>
          <p:cNvSpPr/>
          <p:nvPr/>
        </p:nvSpPr>
        <p:spPr>
          <a:xfrm>
            <a:off x="7719461" y="414278"/>
            <a:ext cx="356135" cy="1728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0D901AB-53C5-D6D4-2FD9-CB6BEAF244D6}"/>
              </a:ext>
            </a:extLst>
          </p:cNvPr>
          <p:cNvCxnSpPr/>
          <p:nvPr/>
        </p:nvCxnSpPr>
        <p:spPr>
          <a:xfrm flipH="1">
            <a:off x="6891688" y="587141"/>
            <a:ext cx="827773" cy="307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30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A38B2A9C-74E7-7F9F-211A-30536FA55D0C}"/>
              </a:ext>
            </a:extLst>
          </p:cNvPr>
          <p:cNvPicPr>
            <a:picLocks noChangeAspect="1"/>
          </p:cNvPicPr>
          <p:nvPr/>
        </p:nvPicPr>
        <p:blipFill>
          <a:blip r:embed="rId2"/>
          <a:stretch>
            <a:fillRect/>
          </a:stretch>
        </p:blipFill>
        <p:spPr>
          <a:xfrm>
            <a:off x="5057420" y="436970"/>
            <a:ext cx="3629379" cy="3325826"/>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419601" cy="2612542"/>
          </a:xfrm>
        </p:spPr>
        <p:txBody>
          <a:bodyPr/>
          <a:lstStyle/>
          <a:p>
            <a:pPr>
              <a:spcAft>
                <a:spcPts val="1200"/>
              </a:spcAft>
            </a:pPr>
            <a:r>
              <a:rPr lang="en-US" sz="1700" dirty="0"/>
              <a:t>This form only becomes visible and available for data entry when Aducanumab is selected on the </a:t>
            </a:r>
            <a:r>
              <a:rPr lang="en-US" sz="1700" u="sng" dirty="0"/>
              <a:t>Baseline Novel Therapy Administration YN</a:t>
            </a:r>
            <a:r>
              <a:rPr lang="en-US" sz="1700" dirty="0"/>
              <a:t> form.</a:t>
            </a:r>
          </a:p>
          <a:p>
            <a:pPr>
              <a:spcAft>
                <a:spcPts val="1200"/>
              </a:spcAft>
            </a:pPr>
            <a:r>
              <a:rPr lang="en-US" sz="1700" dirty="0"/>
              <a:t>Complete a log line for </a:t>
            </a:r>
            <a:r>
              <a:rPr lang="en-US" sz="1700" i="1" dirty="0"/>
              <a:t>each</a:t>
            </a:r>
            <a:r>
              <a:rPr lang="en-US" sz="1700" dirty="0"/>
              <a:t> dose taken prior to enrollment to the registry – up to and including the day of entry.</a:t>
            </a:r>
          </a:p>
          <a:p>
            <a:pPr>
              <a:spcAft>
                <a:spcPts val="1200"/>
              </a:spcAft>
            </a:pPr>
            <a:r>
              <a:rPr lang="en-US" sz="1700" dirty="0"/>
              <a:t>Select Not Applicable when reporting the very first dose.</a:t>
            </a:r>
          </a:p>
        </p:txBody>
      </p:sp>
      <p:sp>
        <p:nvSpPr>
          <p:cNvPr id="6" name="Rectangle: Rounded Corners 5">
            <a:extLst>
              <a:ext uri="{FF2B5EF4-FFF2-40B4-BE49-F238E27FC236}">
                <a16:creationId xmlns:a16="http://schemas.microsoft.com/office/drawing/2014/main" id="{15CB654B-D6B6-96AB-5797-F735753560F1}"/>
              </a:ext>
            </a:extLst>
          </p:cNvPr>
          <p:cNvSpPr/>
          <p:nvPr/>
        </p:nvSpPr>
        <p:spPr>
          <a:xfrm>
            <a:off x="5131800" y="953289"/>
            <a:ext cx="3000695" cy="16341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8AD26BE-4485-6EE5-1D8A-3535E730F2BB}"/>
              </a:ext>
            </a:extLst>
          </p:cNvPr>
          <p:cNvSpPr/>
          <p:nvPr/>
        </p:nvSpPr>
        <p:spPr>
          <a:xfrm>
            <a:off x="5131798" y="1157161"/>
            <a:ext cx="2296689" cy="16341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4E9BB5B-BFC4-FADE-3189-4D7153D17BBE}"/>
              </a:ext>
            </a:extLst>
          </p:cNvPr>
          <p:cNvSpPr/>
          <p:nvPr/>
        </p:nvSpPr>
        <p:spPr>
          <a:xfrm>
            <a:off x="7833090" y="3172078"/>
            <a:ext cx="436970" cy="16341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E4E00BC8-6FE8-790C-8677-C2F78EF33B27}"/>
              </a:ext>
            </a:extLst>
          </p:cNvPr>
          <p:cNvCxnSpPr>
            <a:cxnSpLocks/>
            <a:endCxn id="11" idx="1"/>
          </p:cNvCxnSpPr>
          <p:nvPr/>
        </p:nvCxnSpPr>
        <p:spPr>
          <a:xfrm rot="16200000" flipH="1">
            <a:off x="6534711" y="1955404"/>
            <a:ext cx="1933211" cy="663547"/>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49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xfrm>
            <a:off x="4979170" y="369061"/>
            <a:ext cx="3629378" cy="4027488"/>
          </a:xfrm>
          <a:ln>
            <a:solidFill>
              <a:schemeClr val="accent1"/>
            </a:solidFill>
          </a:ln>
        </p:spPr>
        <p:txBody>
          <a:bodyPr/>
          <a:lstStyle/>
          <a:p>
            <a:endParaRPr lang="en-US" dirty="0"/>
          </a:p>
        </p:txBody>
      </p:sp>
      <p:pic>
        <p:nvPicPr>
          <p:cNvPr id="10" name="Picture 9">
            <a:extLst>
              <a:ext uri="{FF2B5EF4-FFF2-40B4-BE49-F238E27FC236}">
                <a16:creationId xmlns:a16="http://schemas.microsoft.com/office/drawing/2014/main" id="{AA27F0D7-A377-740F-1EF6-2BAB69BE7A3C}"/>
              </a:ext>
            </a:extLst>
          </p:cNvPr>
          <p:cNvPicPr>
            <a:picLocks noChangeAspect="1"/>
          </p:cNvPicPr>
          <p:nvPr/>
        </p:nvPicPr>
        <p:blipFill>
          <a:blip r:embed="rId3"/>
          <a:stretch>
            <a:fillRect/>
          </a:stretch>
        </p:blipFill>
        <p:spPr>
          <a:xfrm>
            <a:off x="4979169" y="477026"/>
            <a:ext cx="3629379" cy="3325826"/>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259179" cy="2612542"/>
          </a:xfrm>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pPr>
              <a:spcAft>
                <a:spcPts val="1200"/>
              </a:spcAft>
            </a:pPr>
            <a:endParaRPr lang="en-US" sz="1800" dirty="0"/>
          </a:p>
          <a:p>
            <a:pPr>
              <a:spcAft>
                <a:spcPts val="1200"/>
              </a:spcAft>
            </a:pPr>
            <a:endParaRPr lang="en-US" dirty="0"/>
          </a:p>
        </p:txBody>
      </p:sp>
      <p:sp>
        <p:nvSpPr>
          <p:cNvPr id="7" name="Star: 5 Points 6">
            <a:extLst>
              <a:ext uri="{FF2B5EF4-FFF2-40B4-BE49-F238E27FC236}">
                <a16:creationId xmlns:a16="http://schemas.microsoft.com/office/drawing/2014/main" id="{335DB01E-FC42-F3A0-E318-67B31793347F}"/>
              </a:ext>
            </a:extLst>
          </p:cNvPr>
          <p:cNvSpPr/>
          <p:nvPr/>
        </p:nvSpPr>
        <p:spPr>
          <a:xfrm>
            <a:off x="4865436" y="2717092"/>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C7713249-2A15-9ED0-0522-548B8B91DDEB}"/>
              </a:ext>
            </a:extLst>
          </p:cNvPr>
          <p:cNvSpPr/>
          <p:nvPr/>
        </p:nvSpPr>
        <p:spPr>
          <a:xfrm>
            <a:off x="4889102" y="3383885"/>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8000DD62-2D98-33E8-65B6-EE31A3EB9C2D}"/>
              </a:ext>
            </a:extLst>
          </p:cNvPr>
          <p:cNvSpPr/>
          <p:nvPr/>
        </p:nvSpPr>
        <p:spPr>
          <a:xfrm>
            <a:off x="4882222" y="3143991"/>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0191FC5-DC33-5745-71BF-EFCBD0296455}"/>
              </a:ext>
            </a:extLst>
          </p:cNvPr>
          <p:cNvSpPr/>
          <p:nvPr/>
        </p:nvSpPr>
        <p:spPr>
          <a:xfrm>
            <a:off x="4991492" y="1389658"/>
            <a:ext cx="3622479" cy="707252"/>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86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B3E5D-5734-E75F-0CD0-B6B5E8379AF0}"/>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C82B8D6-D2BA-B410-B357-E1EA1DD346A7}"/>
              </a:ext>
            </a:extLst>
          </p:cNvPr>
          <p:cNvSpPr>
            <a:spLocks noGrp="1"/>
          </p:cNvSpPr>
          <p:nvPr>
            <p:ph type="pic" sz="quarter" idx="15"/>
          </p:nvPr>
        </p:nvSpPr>
        <p:spPr>
          <a:xfrm>
            <a:off x="5043621" y="317758"/>
            <a:ext cx="3629378" cy="4027488"/>
          </a:xfrm>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ABBCFDB9-C63B-C5C5-3A61-9649832BD217}"/>
              </a:ext>
            </a:extLst>
          </p:cNvPr>
          <p:cNvPicPr>
            <a:picLocks noChangeAspect="1"/>
          </p:cNvPicPr>
          <p:nvPr/>
        </p:nvPicPr>
        <p:blipFill>
          <a:blip r:embed="rId3"/>
          <a:stretch>
            <a:fillRect/>
          </a:stretch>
        </p:blipFill>
        <p:spPr>
          <a:xfrm>
            <a:off x="5057420" y="436970"/>
            <a:ext cx="3629379" cy="3325826"/>
          </a:xfrm>
          <a:prstGeom prst="rect">
            <a:avLst/>
          </a:prstGeom>
        </p:spPr>
      </p:pic>
      <p:sp>
        <p:nvSpPr>
          <p:cNvPr id="3" name="Text Placeholder 2">
            <a:extLst>
              <a:ext uri="{FF2B5EF4-FFF2-40B4-BE49-F238E27FC236}">
                <a16:creationId xmlns:a16="http://schemas.microsoft.com/office/drawing/2014/main" id="{92CCC470-9D78-82C3-7029-F70EF3899FA8}"/>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F1C42174-8677-4D5D-92A0-3924149A6272}"/>
              </a:ext>
            </a:extLst>
          </p:cNvPr>
          <p:cNvSpPr>
            <a:spLocks noGrp="1"/>
          </p:cNvSpPr>
          <p:nvPr>
            <p:ph type="body" sz="quarter" idx="14"/>
          </p:nvPr>
        </p:nvSpPr>
        <p:spPr>
          <a:xfrm>
            <a:off x="457199" y="1722922"/>
            <a:ext cx="4259179" cy="2612542"/>
          </a:xfrm>
        </p:spPr>
        <p:txBody>
          <a:bodyPr/>
          <a:lstStyle/>
          <a:p>
            <a:pPr>
              <a:spcAft>
                <a:spcPts val="1200"/>
              </a:spcAft>
            </a:pPr>
            <a:r>
              <a:rPr lang="en-US" sz="1800" i="1" dirty="0"/>
              <a:t>Note: </a:t>
            </a:r>
            <a:r>
              <a:rPr lang="en-US" sz="1800" dirty="0"/>
              <a:t>this form is a “portrait log” style. It can be opened by clicking on the header in the log line and closed by clicking on “Complete View”.</a:t>
            </a:r>
          </a:p>
          <a:p>
            <a:pPr>
              <a:spcAft>
                <a:spcPts val="1200"/>
              </a:spcAft>
            </a:pPr>
            <a:r>
              <a:rPr lang="en-US" sz="1800" dirty="0"/>
              <a:t>Report the dose level (mg/kg) as per the drug label. Do </a:t>
            </a:r>
            <a:r>
              <a:rPr lang="en-US" sz="1800" b="1" dirty="0"/>
              <a:t>not</a:t>
            </a:r>
            <a:r>
              <a:rPr lang="en-US" sz="1800" dirty="0"/>
              <a:t> report the </a:t>
            </a:r>
            <a:r>
              <a:rPr lang="en-US" sz="1800" i="1" dirty="0"/>
              <a:t>actual </a:t>
            </a:r>
            <a:r>
              <a:rPr lang="en-US" sz="1800" dirty="0"/>
              <a:t>calculated dose.</a:t>
            </a:r>
          </a:p>
          <a:p>
            <a:pPr>
              <a:spcAft>
                <a:spcPts val="1200"/>
              </a:spcAft>
            </a:pPr>
            <a:endParaRPr lang="en-US" sz="1800" dirty="0"/>
          </a:p>
          <a:p>
            <a:pPr>
              <a:spcAft>
                <a:spcPts val="1200"/>
              </a:spcAft>
            </a:pPr>
            <a:endParaRPr lang="en-US" sz="1800" dirty="0"/>
          </a:p>
          <a:p>
            <a:pPr>
              <a:spcAft>
                <a:spcPts val="1200"/>
              </a:spcAft>
            </a:pPr>
            <a:endParaRPr lang="en-US" sz="1800" dirty="0"/>
          </a:p>
          <a:p>
            <a:pPr>
              <a:spcAft>
                <a:spcPts val="1200"/>
              </a:spcAft>
            </a:pPr>
            <a:endParaRPr lang="en-US" sz="1800" dirty="0"/>
          </a:p>
          <a:p>
            <a:pPr>
              <a:spcAft>
                <a:spcPts val="1200"/>
              </a:spcAft>
            </a:pPr>
            <a:endParaRPr lang="en-US" dirty="0"/>
          </a:p>
        </p:txBody>
      </p:sp>
      <p:pic>
        <p:nvPicPr>
          <p:cNvPr id="9" name="Picture 8">
            <a:extLst>
              <a:ext uri="{FF2B5EF4-FFF2-40B4-BE49-F238E27FC236}">
                <a16:creationId xmlns:a16="http://schemas.microsoft.com/office/drawing/2014/main" id="{8A0674B0-178B-37C0-8A41-8211E966DFDE}"/>
              </a:ext>
            </a:extLst>
          </p:cNvPr>
          <p:cNvPicPr>
            <a:picLocks noChangeAspect="1"/>
          </p:cNvPicPr>
          <p:nvPr/>
        </p:nvPicPr>
        <p:blipFill>
          <a:blip r:embed="rId4"/>
          <a:stretch>
            <a:fillRect/>
          </a:stretch>
        </p:blipFill>
        <p:spPr>
          <a:xfrm>
            <a:off x="6538318" y="2571750"/>
            <a:ext cx="1132813" cy="750398"/>
          </a:xfrm>
          <a:prstGeom prst="rect">
            <a:avLst/>
          </a:prstGeom>
          <a:ln>
            <a:solidFill>
              <a:schemeClr val="accent1">
                <a:shade val="15000"/>
              </a:schemeClr>
            </a:solidFill>
          </a:ln>
        </p:spPr>
      </p:pic>
      <p:sp>
        <p:nvSpPr>
          <p:cNvPr id="10" name="Rectangle: Rounded Corners 9">
            <a:extLst>
              <a:ext uri="{FF2B5EF4-FFF2-40B4-BE49-F238E27FC236}">
                <a16:creationId xmlns:a16="http://schemas.microsoft.com/office/drawing/2014/main" id="{FA01A483-E08E-3451-1942-54D17B22F9CE}"/>
              </a:ext>
            </a:extLst>
          </p:cNvPr>
          <p:cNvSpPr/>
          <p:nvPr/>
        </p:nvSpPr>
        <p:spPr>
          <a:xfrm>
            <a:off x="5086351" y="2449647"/>
            <a:ext cx="636814" cy="2367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CA8D406-B368-2192-A129-A69303B16DB3}"/>
              </a:ext>
            </a:extLst>
          </p:cNvPr>
          <p:cNvCxnSpPr>
            <a:endCxn id="9" idx="1"/>
          </p:cNvCxnSpPr>
          <p:nvPr/>
        </p:nvCxnSpPr>
        <p:spPr>
          <a:xfrm>
            <a:off x="5765895" y="2627730"/>
            <a:ext cx="772423" cy="3192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3AF2553-CE3E-817E-1180-807DA84B9F75}"/>
              </a:ext>
            </a:extLst>
          </p:cNvPr>
          <p:cNvSpPr/>
          <p:nvPr/>
        </p:nvSpPr>
        <p:spPr>
          <a:xfrm>
            <a:off x="5743966" y="2105933"/>
            <a:ext cx="590259" cy="2063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7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xfrm>
            <a:off x="5057422" y="334352"/>
            <a:ext cx="3629378" cy="4027488"/>
          </a:xfrm>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13FB986E-B2D4-3DDC-02C1-4851C61012B6}"/>
              </a:ext>
            </a:extLst>
          </p:cNvPr>
          <p:cNvPicPr>
            <a:picLocks noChangeAspect="1"/>
          </p:cNvPicPr>
          <p:nvPr/>
        </p:nvPicPr>
        <p:blipFill>
          <a:blip r:embed="rId2"/>
          <a:stretch>
            <a:fillRect/>
          </a:stretch>
        </p:blipFill>
        <p:spPr>
          <a:xfrm>
            <a:off x="5065586" y="412671"/>
            <a:ext cx="3629379" cy="3473531"/>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652587"/>
            <a:ext cx="4419601" cy="2837769"/>
          </a:xfrm>
        </p:spPr>
        <p:txBody>
          <a:bodyPr/>
          <a:lstStyle/>
          <a:p>
            <a:pPr>
              <a:spcAft>
                <a:spcPts val="1200"/>
              </a:spcAft>
            </a:pPr>
            <a:r>
              <a:rPr lang="en-US" sz="1800" dirty="0"/>
              <a:t>This form only becomes visible and available for data entry when Lecanemab is selected on the </a:t>
            </a:r>
            <a:r>
              <a:rPr lang="en-US" sz="1800" u="sng" dirty="0"/>
              <a:t>Baseline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prior to enrollment to the registry – up to and including the day of entry.</a:t>
            </a:r>
          </a:p>
          <a:p>
            <a:pPr>
              <a:spcAft>
                <a:spcPts val="1200"/>
              </a:spcAft>
            </a:pPr>
            <a:r>
              <a:rPr lang="en-US" sz="1800" dirty="0"/>
              <a:t>Select Not Applicable when reporting the very first dose.</a:t>
            </a:r>
          </a:p>
          <a:p>
            <a:pPr>
              <a:spcAft>
                <a:spcPts val="1200"/>
              </a:spcAft>
            </a:pPr>
            <a:endParaRPr lang="en-US" sz="1800" dirty="0"/>
          </a:p>
          <a:p>
            <a:pPr>
              <a:spcAft>
                <a:spcPts val="1200"/>
              </a:spcAft>
            </a:pPr>
            <a:endParaRPr lang="en-US" sz="1600" dirty="0"/>
          </a:p>
          <a:p>
            <a:endParaRPr lang="en-US" dirty="0"/>
          </a:p>
          <a:p>
            <a:endParaRPr lang="en-US" dirty="0"/>
          </a:p>
        </p:txBody>
      </p:sp>
      <p:sp>
        <p:nvSpPr>
          <p:cNvPr id="6" name="Rectangle: Rounded Corners 5">
            <a:extLst>
              <a:ext uri="{FF2B5EF4-FFF2-40B4-BE49-F238E27FC236}">
                <a16:creationId xmlns:a16="http://schemas.microsoft.com/office/drawing/2014/main" id="{6EEE828B-D082-AC6D-ABED-990A9817D61F}"/>
              </a:ext>
            </a:extLst>
          </p:cNvPr>
          <p:cNvSpPr/>
          <p:nvPr/>
        </p:nvSpPr>
        <p:spPr>
          <a:xfrm>
            <a:off x="5142417" y="905636"/>
            <a:ext cx="2978958" cy="18626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B9E9C58-5CD6-A9C3-E462-4C50629B2391}"/>
              </a:ext>
            </a:extLst>
          </p:cNvPr>
          <p:cNvSpPr/>
          <p:nvPr/>
        </p:nvSpPr>
        <p:spPr>
          <a:xfrm>
            <a:off x="5131798" y="1132669"/>
            <a:ext cx="2296689" cy="16341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0065B5A-39B3-8259-C2AD-F046532A2572}"/>
              </a:ext>
            </a:extLst>
          </p:cNvPr>
          <p:cNvSpPr/>
          <p:nvPr/>
        </p:nvSpPr>
        <p:spPr>
          <a:xfrm>
            <a:off x="7849418" y="3131258"/>
            <a:ext cx="436970" cy="16341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64E3A50E-C2FE-7D91-3AF4-10B8F681F9B4}"/>
              </a:ext>
            </a:extLst>
          </p:cNvPr>
          <p:cNvCxnSpPr>
            <a:cxnSpLocks/>
          </p:cNvCxnSpPr>
          <p:nvPr/>
        </p:nvCxnSpPr>
        <p:spPr>
          <a:xfrm rot="16200000" flipH="1">
            <a:off x="6559203" y="1930912"/>
            <a:ext cx="1933211" cy="663547"/>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56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2B1AF2-5402-AB4B-F6A9-03D84D39F70F}"/>
              </a:ext>
            </a:extLst>
          </p:cNvPr>
          <p:cNvSpPr>
            <a:spLocks noGrp="1"/>
          </p:cNvSpPr>
          <p:nvPr>
            <p:ph type="pic" sz="quarter" idx="15"/>
          </p:nvPr>
        </p:nvSpPr>
        <p:spPr>
          <a:ln>
            <a:solidFill>
              <a:schemeClr val="accent1"/>
            </a:solidFill>
          </a:ln>
        </p:spPr>
        <p:txBody>
          <a:bodyPr/>
          <a:lstStyle/>
          <a:p>
            <a:endParaRPr lang="en-US" dirty="0"/>
          </a:p>
        </p:txBody>
      </p:sp>
      <p:pic>
        <p:nvPicPr>
          <p:cNvPr id="7" name="Picture 6">
            <a:extLst>
              <a:ext uri="{FF2B5EF4-FFF2-40B4-BE49-F238E27FC236}">
                <a16:creationId xmlns:a16="http://schemas.microsoft.com/office/drawing/2014/main" id="{DA5AA2F4-9933-81E3-8528-A8D946D46450}"/>
              </a:ext>
            </a:extLst>
          </p:cNvPr>
          <p:cNvPicPr>
            <a:picLocks noChangeAspect="1"/>
          </p:cNvPicPr>
          <p:nvPr/>
        </p:nvPicPr>
        <p:blipFill>
          <a:blip r:embed="rId2"/>
          <a:stretch>
            <a:fillRect/>
          </a:stretch>
        </p:blipFill>
        <p:spPr>
          <a:xfrm>
            <a:off x="5057420" y="404506"/>
            <a:ext cx="3629379" cy="3473531"/>
          </a:xfrm>
          <a:prstGeom prst="rect">
            <a:avLst/>
          </a:prstGeom>
        </p:spPr>
      </p:pic>
      <p:sp>
        <p:nvSpPr>
          <p:cNvPr id="3" name="Text Placeholder 2">
            <a:extLst>
              <a:ext uri="{FF2B5EF4-FFF2-40B4-BE49-F238E27FC236}">
                <a16:creationId xmlns:a16="http://schemas.microsoft.com/office/drawing/2014/main" id="{A795483B-9F85-1633-448A-7B800F6B20D4}"/>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4659133E-2A22-A0C3-B57D-2F87FCC62AFD}"/>
              </a:ext>
            </a:extLst>
          </p:cNvPr>
          <p:cNvSpPr>
            <a:spLocks noGrp="1"/>
          </p:cNvSpPr>
          <p:nvPr>
            <p:ph type="body" sz="quarter" idx="14"/>
          </p:nvPr>
        </p:nvSpPr>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endParaRPr lang="en-US" dirty="0"/>
          </a:p>
        </p:txBody>
      </p:sp>
      <p:sp>
        <p:nvSpPr>
          <p:cNvPr id="5" name="Rectangle: Rounded Corners 4">
            <a:extLst>
              <a:ext uri="{FF2B5EF4-FFF2-40B4-BE49-F238E27FC236}">
                <a16:creationId xmlns:a16="http://schemas.microsoft.com/office/drawing/2014/main" id="{D991CBF3-4915-BC41-6EC6-F64A30B306DE}"/>
              </a:ext>
            </a:extLst>
          </p:cNvPr>
          <p:cNvSpPr/>
          <p:nvPr/>
        </p:nvSpPr>
        <p:spPr>
          <a:xfrm>
            <a:off x="5073750" y="1292281"/>
            <a:ext cx="3623162" cy="605235"/>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A8D4785A-EAB8-58FD-5641-61C90531236C}"/>
              </a:ext>
            </a:extLst>
          </p:cNvPr>
          <p:cNvSpPr/>
          <p:nvPr/>
        </p:nvSpPr>
        <p:spPr>
          <a:xfrm>
            <a:off x="4947116" y="2641699"/>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C86F3918-CD2E-EBEF-A23F-8D54BE69FAB2}"/>
              </a:ext>
            </a:extLst>
          </p:cNvPr>
          <p:cNvSpPr/>
          <p:nvPr/>
        </p:nvSpPr>
        <p:spPr>
          <a:xfrm>
            <a:off x="4952947" y="3043010"/>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6B05109D-E4C1-6483-93B4-954405BB1E4A}"/>
              </a:ext>
            </a:extLst>
          </p:cNvPr>
          <p:cNvSpPr/>
          <p:nvPr/>
        </p:nvSpPr>
        <p:spPr>
          <a:xfrm>
            <a:off x="4962598" y="3288567"/>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11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2B1AF2-5402-AB4B-F6A9-03D84D39F70F}"/>
              </a:ext>
            </a:extLst>
          </p:cNvPr>
          <p:cNvSpPr>
            <a:spLocks noGrp="1"/>
          </p:cNvSpPr>
          <p:nvPr>
            <p:ph type="pic" sz="quarter" idx="15"/>
          </p:nvPr>
        </p:nvSpPr>
        <p:spPr>
          <a:ln>
            <a:solidFill>
              <a:schemeClr val="accent1"/>
            </a:solidFill>
          </a:ln>
        </p:spPr>
        <p:txBody>
          <a:bodyPr/>
          <a:lstStyle/>
          <a:p>
            <a:endParaRPr lang="en-US"/>
          </a:p>
        </p:txBody>
      </p:sp>
      <p:pic>
        <p:nvPicPr>
          <p:cNvPr id="5" name="Picture 4">
            <a:extLst>
              <a:ext uri="{FF2B5EF4-FFF2-40B4-BE49-F238E27FC236}">
                <a16:creationId xmlns:a16="http://schemas.microsoft.com/office/drawing/2014/main" id="{93EE2990-9241-1DCF-DF6B-E8F018E06454}"/>
              </a:ext>
            </a:extLst>
          </p:cNvPr>
          <p:cNvPicPr>
            <a:picLocks noChangeAspect="1"/>
          </p:cNvPicPr>
          <p:nvPr/>
        </p:nvPicPr>
        <p:blipFill>
          <a:blip r:embed="rId2"/>
          <a:stretch>
            <a:fillRect/>
          </a:stretch>
        </p:blipFill>
        <p:spPr>
          <a:xfrm>
            <a:off x="5057420" y="404506"/>
            <a:ext cx="3629379" cy="3473531"/>
          </a:xfrm>
          <a:prstGeom prst="rect">
            <a:avLst/>
          </a:prstGeom>
        </p:spPr>
      </p:pic>
      <p:sp>
        <p:nvSpPr>
          <p:cNvPr id="3" name="Text Placeholder 2">
            <a:extLst>
              <a:ext uri="{FF2B5EF4-FFF2-40B4-BE49-F238E27FC236}">
                <a16:creationId xmlns:a16="http://schemas.microsoft.com/office/drawing/2014/main" id="{A795483B-9F85-1633-448A-7B800F6B20D4}"/>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4659133E-2A22-A0C3-B57D-2F87FCC62AFD}"/>
              </a:ext>
            </a:extLst>
          </p:cNvPr>
          <p:cNvSpPr>
            <a:spLocks noGrp="1"/>
          </p:cNvSpPr>
          <p:nvPr>
            <p:ph type="body" sz="quarter" idx="14"/>
          </p:nvPr>
        </p:nvSpPr>
        <p:spPr/>
        <p:txBody>
          <a:bodyPr/>
          <a:lstStyle/>
          <a:p>
            <a:pPr>
              <a:spcAft>
                <a:spcPts val="1200"/>
              </a:spcAft>
            </a:pPr>
            <a:r>
              <a:rPr lang="en-US" sz="1800" i="1" dirty="0"/>
              <a:t>Note: </a:t>
            </a:r>
            <a:r>
              <a:rPr lang="en-US" sz="1800" dirty="0"/>
              <a:t>this form is a “portrait log” style. It can be opened by clicking on the header in the log line and closed by clicking on “Complete View”.</a:t>
            </a:r>
          </a:p>
          <a:p>
            <a:pPr>
              <a:spcAft>
                <a:spcPts val="1200"/>
              </a:spcAft>
            </a:pPr>
            <a:r>
              <a:rPr lang="en-US" sz="1800" dirty="0"/>
              <a:t>Report the dose level (mg/kg) as per the drug label. Do </a:t>
            </a:r>
            <a:r>
              <a:rPr lang="en-US" sz="1800" b="1" dirty="0"/>
              <a:t>not</a:t>
            </a:r>
            <a:r>
              <a:rPr lang="en-US" sz="1800" dirty="0"/>
              <a:t> report the </a:t>
            </a:r>
            <a:r>
              <a:rPr lang="en-US" sz="1800" i="1" dirty="0"/>
              <a:t>actual </a:t>
            </a:r>
            <a:r>
              <a:rPr lang="en-US" sz="1800" dirty="0"/>
              <a:t>calculated dose.</a:t>
            </a:r>
          </a:p>
          <a:p>
            <a:endParaRPr lang="en-US" dirty="0"/>
          </a:p>
        </p:txBody>
      </p:sp>
      <p:pic>
        <p:nvPicPr>
          <p:cNvPr id="10" name="Picture 9">
            <a:extLst>
              <a:ext uri="{FF2B5EF4-FFF2-40B4-BE49-F238E27FC236}">
                <a16:creationId xmlns:a16="http://schemas.microsoft.com/office/drawing/2014/main" id="{D2387161-6D1C-BB4A-F218-2FC13C6D741A}"/>
              </a:ext>
            </a:extLst>
          </p:cNvPr>
          <p:cNvPicPr>
            <a:picLocks noChangeAspect="1"/>
          </p:cNvPicPr>
          <p:nvPr/>
        </p:nvPicPr>
        <p:blipFill>
          <a:blip r:embed="rId3"/>
          <a:stretch>
            <a:fillRect/>
          </a:stretch>
        </p:blipFill>
        <p:spPr>
          <a:xfrm>
            <a:off x="6364239" y="2620987"/>
            <a:ext cx="1258179" cy="530176"/>
          </a:xfrm>
          <a:prstGeom prst="rect">
            <a:avLst/>
          </a:prstGeom>
          <a:ln>
            <a:solidFill>
              <a:schemeClr val="accent1"/>
            </a:solidFill>
          </a:ln>
        </p:spPr>
      </p:pic>
      <p:sp>
        <p:nvSpPr>
          <p:cNvPr id="13" name="Rectangle: Rounded Corners 12">
            <a:extLst>
              <a:ext uri="{FF2B5EF4-FFF2-40B4-BE49-F238E27FC236}">
                <a16:creationId xmlns:a16="http://schemas.microsoft.com/office/drawing/2014/main" id="{20D46C1C-F4EE-FB85-DF26-91918166CB4F}"/>
              </a:ext>
            </a:extLst>
          </p:cNvPr>
          <p:cNvSpPr/>
          <p:nvPr/>
        </p:nvSpPr>
        <p:spPr>
          <a:xfrm>
            <a:off x="5086351" y="2798587"/>
            <a:ext cx="636814" cy="2367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804D897-85F8-248E-EED9-E639CD469631}"/>
              </a:ext>
            </a:extLst>
          </p:cNvPr>
          <p:cNvCxnSpPr>
            <a:cxnSpLocks/>
          </p:cNvCxnSpPr>
          <p:nvPr/>
        </p:nvCxnSpPr>
        <p:spPr>
          <a:xfrm>
            <a:off x="5723165" y="2955471"/>
            <a:ext cx="64107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393753E-91DE-C1B5-4455-961064E4D853}"/>
              </a:ext>
            </a:extLst>
          </p:cNvPr>
          <p:cNvSpPr/>
          <p:nvPr/>
        </p:nvSpPr>
        <p:spPr>
          <a:xfrm>
            <a:off x="5743689" y="2024115"/>
            <a:ext cx="563831" cy="123214"/>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3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95CC4A-503C-D00F-BCC0-61DCA105C431}"/>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DDE863C1-23F9-0330-3800-F500E1B25BC3}"/>
              </a:ext>
            </a:extLst>
          </p:cNvPr>
          <p:cNvPicPr>
            <a:picLocks noChangeAspect="1"/>
          </p:cNvPicPr>
          <p:nvPr/>
        </p:nvPicPr>
        <p:blipFill>
          <a:blip r:embed="rId2"/>
          <a:stretch>
            <a:fillRect/>
          </a:stretch>
        </p:blipFill>
        <p:spPr>
          <a:xfrm>
            <a:off x="5077376" y="307976"/>
            <a:ext cx="3609424" cy="3341532"/>
          </a:xfrm>
          <a:prstGeom prst="rect">
            <a:avLst/>
          </a:prstGeom>
        </p:spPr>
      </p:pic>
      <p:sp>
        <p:nvSpPr>
          <p:cNvPr id="3" name="Text Placeholder 2">
            <a:extLst>
              <a:ext uri="{FF2B5EF4-FFF2-40B4-BE49-F238E27FC236}">
                <a16:creationId xmlns:a16="http://schemas.microsoft.com/office/drawing/2014/main" id="{4E7EBA61-9880-F770-8CD3-E3BA4D158FAD}"/>
              </a:ext>
            </a:extLst>
          </p:cNvPr>
          <p:cNvSpPr>
            <a:spLocks noGrp="1"/>
          </p:cNvSpPr>
          <p:nvPr>
            <p:ph type="body" sz="quarter" idx="13"/>
          </p:nvPr>
        </p:nvSpPr>
        <p:spPr/>
        <p:txBody>
          <a:bodyPr/>
          <a:lstStyle/>
          <a:p>
            <a:r>
              <a:rPr lang="en-US" dirty="0"/>
              <a:t>Baseline Novel Therapy - </a:t>
            </a:r>
            <a:r>
              <a:rPr lang="en-US" dirty="0" err="1"/>
              <a:t>Brexpiprazole</a:t>
            </a:r>
            <a:endParaRPr lang="en-US" dirty="0"/>
          </a:p>
          <a:p>
            <a:endParaRPr lang="en-US" dirty="0"/>
          </a:p>
        </p:txBody>
      </p:sp>
      <p:sp>
        <p:nvSpPr>
          <p:cNvPr id="4" name="Text Placeholder 3">
            <a:extLst>
              <a:ext uri="{FF2B5EF4-FFF2-40B4-BE49-F238E27FC236}">
                <a16:creationId xmlns:a16="http://schemas.microsoft.com/office/drawing/2014/main" id="{E44EBB3C-FDD2-D5AF-F452-1F8154A71116}"/>
              </a:ext>
            </a:extLst>
          </p:cNvPr>
          <p:cNvSpPr>
            <a:spLocks noGrp="1"/>
          </p:cNvSpPr>
          <p:nvPr>
            <p:ph type="body" sz="quarter" idx="14"/>
          </p:nvPr>
        </p:nvSpPr>
        <p:spPr>
          <a:ln>
            <a:noFill/>
          </a:ln>
        </p:spPr>
        <p:txBody>
          <a:bodyPr/>
          <a:lstStyle/>
          <a:p>
            <a:pPr>
              <a:spcAft>
                <a:spcPts val="1200"/>
              </a:spcAft>
            </a:pPr>
            <a:r>
              <a:rPr lang="en-US" sz="1600" dirty="0"/>
              <a:t>This form only becomes visible and available for data entry when </a:t>
            </a:r>
            <a:r>
              <a:rPr lang="en-US" sz="1600" dirty="0" err="1"/>
              <a:t>Brexpiprazole</a:t>
            </a:r>
            <a:r>
              <a:rPr lang="en-US" sz="1600" dirty="0"/>
              <a:t> is selected on the </a:t>
            </a:r>
            <a:r>
              <a:rPr lang="en-US" sz="1600" u="sng" dirty="0"/>
              <a:t>Baseline Novel Therapy Administration YN</a:t>
            </a:r>
            <a:r>
              <a:rPr lang="en-US" sz="1600" dirty="0"/>
              <a:t> form.</a:t>
            </a:r>
          </a:p>
          <a:p>
            <a:pPr>
              <a:spcAft>
                <a:spcPts val="1200"/>
              </a:spcAft>
            </a:pPr>
            <a:r>
              <a:rPr lang="en-US" sz="1600" dirty="0"/>
              <a:t>Pay close attention to the Instructions. Report </a:t>
            </a:r>
            <a:r>
              <a:rPr lang="en-US" sz="1600" i="1" dirty="0"/>
              <a:t>new</a:t>
            </a:r>
            <a:r>
              <a:rPr lang="en-US" sz="1600" dirty="0"/>
              <a:t> Dose Levels and </a:t>
            </a:r>
            <a:r>
              <a:rPr lang="en-US" sz="1600" i="1" dirty="0"/>
              <a:t>changes</a:t>
            </a:r>
            <a:r>
              <a:rPr lang="en-US" sz="1600" dirty="0"/>
              <a:t> to Dose Levels. Do not report each </a:t>
            </a:r>
            <a:r>
              <a:rPr lang="en-US" sz="1600" i="1" dirty="0"/>
              <a:t>individual</a:t>
            </a:r>
            <a:r>
              <a:rPr lang="en-US" sz="1600" dirty="0"/>
              <a:t> dose.</a:t>
            </a:r>
          </a:p>
          <a:p>
            <a:pPr>
              <a:spcAft>
                <a:spcPts val="1200"/>
              </a:spcAft>
            </a:pPr>
            <a:r>
              <a:rPr lang="en-US" sz="1600" i="1" dirty="0"/>
              <a:t>Note: </a:t>
            </a:r>
            <a:r>
              <a:rPr lang="en-US" sz="1600" dirty="0"/>
              <a:t>this form is a “portrait log” style. It can be opened by clicking on the header in the log line and closed by clicking on “Complete View”.</a:t>
            </a:r>
          </a:p>
          <a:p>
            <a:endParaRPr lang="en-US" dirty="0"/>
          </a:p>
        </p:txBody>
      </p:sp>
      <p:sp>
        <p:nvSpPr>
          <p:cNvPr id="7" name="Rectangle: Rounded Corners 6">
            <a:extLst>
              <a:ext uri="{FF2B5EF4-FFF2-40B4-BE49-F238E27FC236}">
                <a16:creationId xmlns:a16="http://schemas.microsoft.com/office/drawing/2014/main" id="{7B40E409-5537-EB06-0D15-475EF3AF201D}"/>
              </a:ext>
            </a:extLst>
          </p:cNvPr>
          <p:cNvSpPr/>
          <p:nvPr/>
        </p:nvSpPr>
        <p:spPr>
          <a:xfrm>
            <a:off x="5126820" y="868611"/>
            <a:ext cx="3500714" cy="5381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07A2735-BE8C-57D1-DF21-11C986C830FE}"/>
              </a:ext>
            </a:extLst>
          </p:cNvPr>
          <p:cNvSpPr/>
          <p:nvPr/>
        </p:nvSpPr>
        <p:spPr>
          <a:xfrm>
            <a:off x="5820015" y="1578823"/>
            <a:ext cx="545431" cy="13032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3598FF8-6848-02DE-9935-CDABA3E086A8}"/>
              </a:ext>
            </a:extLst>
          </p:cNvPr>
          <p:cNvSpPr/>
          <p:nvPr/>
        </p:nvSpPr>
        <p:spPr>
          <a:xfrm>
            <a:off x="5126820" y="1935332"/>
            <a:ext cx="3500714" cy="215258"/>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9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7CD5AB-5FAA-4E2C-5ED0-46EF10353067}"/>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43E83C1-3841-6734-A6D4-1DD9D1250DDB}"/>
              </a:ext>
            </a:extLst>
          </p:cNvPr>
          <p:cNvSpPr>
            <a:spLocks noGrp="1"/>
          </p:cNvSpPr>
          <p:nvPr>
            <p:ph type="body" sz="quarter" idx="13"/>
          </p:nvPr>
        </p:nvSpPr>
        <p:spPr/>
        <p:txBody>
          <a:bodyPr/>
          <a:lstStyle/>
          <a:p>
            <a:r>
              <a:rPr lang="en-US" dirty="0"/>
              <a:t>Task Summary</a:t>
            </a:r>
          </a:p>
        </p:txBody>
      </p:sp>
      <p:sp>
        <p:nvSpPr>
          <p:cNvPr id="4" name="Text Placeholder 3">
            <a:extLst>
              <a:ext uri="{FF2B5EF4-FFF2-40B4-BE49-F238E27FC236}">
                <a16:creationId xmlns:a16="http://schemas.microsoft.com/office/drawing/2014/main" id="{9064D26D-52F2-7924-97F7-DDE0B0903852}"/>
              </a:ext>
            </a:extLst>
          </p:cNvPr>
          <p:cNvSpPr>
            <a:spLocks noGrp="1"/>
          </p:cNvSpPr>
          <p:nvPr>
            <p:ph type="body" sz="quarter" idx="14"/>
          </p:nvPr>
        </p:nvSpPr>
        <p:spPr>
          <a:xfrm>
            <a:off x="457199" y="1171627"/>
            <a:ext cx="4419601" cy="3163837"/>
          </a:xfrm>
        </p:spPr>
        <p:txBody>
          <a:bodyPr/>
          <a:lstStyle/>
          <a:p>
            <a:pPr>
              <a:spcAft>
                <a:spcPts val="1200"/>
              </a:spcAft>
            </a:pPr>
            <a:r>
              <a:rPr lang="en-US" sz="1500" dirty="0"/>
              <a:t>In Rave, use the Task Summary to stay on top of data issues in real time.</a:t>
            </a:r>
          </a:p>
          <a:p>
            <a:pPr>
              <a:spcAft>
                <a:spcPts val="1200"/>
              </a:spcAft>
            </a:pPr>
            <a:r>
              <a:rPr lang="en-US" sz="1500" dirty="0"/>
              <a:t>Located on the right-hand site of the homepage for each site/each patient, it shows which patients have nonconformant data, open queries, or overdue data.</a:t>
            </a:r>
          </a:p>
          <a:p>
            <a:pPr>
              <a:spcAft>
                <a:spcPts val="1200"/>
              </a:spcAft>
            </a:pPr>
            <a:r>
              <a:rPr lang="en-US" sz="1500" dirty="0"/>
              <a:t>Click on the number in the upper right-hand corner within each category to drill down to the patient and form level. </a:t>
            </a:r>
          </a:p>
          <a:p>
            <a:pPr>
              <a:spcAft>
                <a:spcPts val="1200"/>
              </a:spcAft>
            </a:pPr>
            <a:r>
              <a:rPr lang="en-US" sz="1500" dirty="0"/>
              <a:t>Click on the form to be brought directly to it to review and address the issue.</a:t>
            </a:r>
          </a:p>
          <a:p>
            <a:endParaRPr lang="en-US" dirty="0"/>
          </a:p>
          <a:p>
            <a:r>
              <a:rPr lang="en-US" dirty="0"/>
              <a:t> </a:t>
            </a:r>
          </a:p>
          <a:p>
            <a:endParaRPr lang="en-US" dirty="0"/>
          </a:p>
        </p:txBody>
      </p:sp>
      <p:pic>
        <p:nvPicPr>
          <p:cNvPr id="6" name="Picture 5">
            <a:extLst>
              <a:ext uri="{FF2B5EF4-FFF2-40B4-BE49-F238E27FC236}">
                <a16:creationId xmlns:a16="http://schemas.microsoft.com/office/drawing/2014/main" id="{0D801A30-A523-4BF0-797C-C82EE14BD06E}"/>
              </a:ext>
            </a:extLst>
          </p:cNvPr>
          <p:cNvPicPr>
            <a:picLocks noChangeAspect="1"/>
          </p:cNvPicPr>
          <p:nvPr/>
        </p:nvPicPr>
        <p:blipFill>
          <a:blip r:embed="rId2"/>
          <a:stretch>
            <a:fillRect/>
          </a:stretch>
        </p:blipFill>
        <p:spPr>
          <a:xfrm>
            <a:off x="5091481" y="307976"/>
            <a:ext cx="3595319" cy="3316968"/>
          </a:xfrm>
          <a:prstGeom prst="rect">
            <a:avLst/>
          </a:prstGeom>
        </p:spPr>
      </p:pic>
      <p:sp>
        <p:nvSpPr>
          <p:cNvPr id="9" name="Rectangle: Rounded Corners 8">
            <a:extLst>
              <a:ext uri="{FF2B5EF4-FFF2-40B4-BE49-F238E27FC236}">
                <a16:creationId xmlns:a16="http://schemas.microsoft.com/office/drawing/2014/main" id="{6A5CA02E-45E3-FDE5-F570-6D153A89EAC5}"/>
              </a:ext>
            </a:extLst>
          </p:cNvPr>
          <p:cNvSpPr/>
          <p:nvPr/>
        </p:nvSpPr>
        <p:spPr>
          <a:xfrm>
            <a:off x="8270421" y="693964"/>
            <a:ext cx="318408" cy="18777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8A5675FC-C32C-2C8C-BFEB-D07B97328085}"/>
              </a:ext>
            </a:extLst>
          </p:cNvPr>
          <p:cNvCxnSpPr>
            <a:cxnSpLocks/>
          </p:cNvCxnSpPr>
          <p:nvPr/>
        </p:nvCxnSpPr>
        <p:spPr>
          <a:xfrm rot="10800000" flipV="1">
            <a:off x="6392411" y="808030"/>
            <a:ext cx="1878012" cy="888075"/>
          </a:xfrm>
          <a:prstGeom prst="bentConnector3">
            <a:avLst>
              <a:gd name="adj1" fmla="val 10003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55786A6-95FE-5AAC-6763-C15D353E86C4}"/>
              </a:ext>
            </a:extLst>
          </p:cNvPr>
          <p:cNvPicPr>
            <a:picLocks noChangeAspect="1"/>
          </p:cNvPicPr>
          <p:nvPr/>
        </p:nvPicPr>
        <p:blipFill>
          <a:blip r:embed="rId3"/>
          <a:stretch>
            <a:fillRect/>
          </a:stretch>
        </p:blipFill>
        <p:spPr>
          <a:xfrm>
            <a:off x="4876800" y="1700237"/>
            <a:ext cx="3711023" cy="2467066"/>
          </a:xfrm>
          <a:prstGeom prst="rect">
            <a:avLst/>
          </a:prstGeom>
          <a:ln>
            <a:solidFill>
              <a:schemeClr val="accent1"/>
            </a:solidFill>
          </a:ln>
        </p:spPr>
      </p:pic>
      <p:sp>
        <p:nvSpPr>
          <p:cNvPr id="19" name="Rectangle: Rounded Corners 18">
            <a:extLst>
              <a:ext uri="{FF2B5EF4-FFF2-40B4-BE49-F238E27FC236}">
                <a16:creationId xmlns:a16="http://schemas.microsoft.com/office/drawing/2014/main" id="{0E00657A-6C6D-5F76-5B95-BDA2A6699F35}"/>
              </a:ext>
            </a:extLst>
          </p:cNvPr>
          <p:cNvSpPr/>
          <p:nvPr/>
        </p:nvSpPr>
        <p:spPr>
          <a:xfrm>
            <a:off x="6017078" y="2514600"/>
            <a:ext cx="2506433" cy="22859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6" name="Picture 5">
            <a:extLst>
              <a:ext uri="{FF2B5EF4-FFF2-40B4-BE49-F238E27FC236}">
                <a16:creationId xmlns:a16="http://schemas.microsoft.com/office/drawing/2014/main" id="{7E5B8ABD-FF2F-092C-58F1-0C260FB148F5}"/>
              </a:ext>
            </a:extLst>
          </p:cNvPr>
          <p:cNvPicPr>
            <a:picLocks noChangeAspect="1"/>
          </p:cNvPicPr>
          <p:nvPr/>
        </p:nvPicPr>
        <p:blipFill>
          <a:blip r:embed="rId2"/>
          <a:stretch>
            <a:fillRect/>
          </a:stretch>
        </p:blipFill>
        <p:spPr>
          <a:xfrm>
            <a:off x="5081976" y="385894"/>
            <a:ext cx="3604824" cy="3422708"/>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37104"/>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36964"/>
            <a:ext cx="4419601" cy="2498499"/>
          </a:xfrm>
        </p:spPr>
        <p:txBody>
          <a:bodyPr/>
          <a:lstStyle/>
          <a:p>
            <a:pPr>
              <a:spcAft>
                <a:spcPts val="1200"/>
              </a:spcAft>
            </a:pPr>
            <a:r>
              <a:rPr lang="en-US" sz="1700" dirty="0"/>
              <a:t>This form only becomes visible and available for data entry when Donanemab is selected on the </a:t>
            </a:r>
            <a:r>
              <a:rPr lang="en-US" sz="1700" u="sng" dirty="0"/>
              <a:t>Baseline Novel Therapy Administration YN</a:t>
            </a:r>
            <a:r>
              <a:rPr lang="en-US" sz="1700" dirty="0"/>
              <a:t> form.</a:t>
            </a:r>
          </a:p>
          <a:p>
            <a:pPr>
              <a:spcAft>
                <a:spcPts val="1200"/>
              </a:spcAft>
            </a:pPr>
            <a:r>
              <a:rPr lang="en-US" sz="1700" dirty="0"/>
              <a:t>Complete a log line for </a:t>
            </a:r>
            <a:r>
              <a:rPr lang="en-US" sz="1700" i="1" dirty="0"/>
              <a:t>each</a:t>
            </a:r>
            <a:r>
              <a:rPr lang="en-US" sz="1700" dirty="0"/>
              <a:t> dose taken prior to enrollment to the registry – up to and including the day of entry.</a:t>
            </a:r>
          </a:p>
          <a:p>
            <a:pPr>
              <a:spcAft>
                <a:spcPts val="1200"/>
              </a:spcAft>
            </a:pPr>
            <a:r>
              <a:rPr lang="en-US" sz="1700" dirty="0"/>
              <a:t>Select Not Applicable when reporting the very first dose.</a:t>
            </a:r>
          </a:p>
          <a:p>
            <a:pPr>
              <a:spcAft>
                <a:spcPts val="1200"/>
              </a:spcAft>
            </a:pPr>
            <a:endParaRPr lang="en-US" sz="1800" dirty="0"/>
          </a:p>
          <a:p>
            <a:pPr>
              <a:spcAft>
                <a:spcPts val="1200"/>
              </a:spcAft>
            </a:pPr>
            <a:endParaRPr lang="en-US" sz="1800" dirty="0"/>
          </a:p>
          <a:p>
            <a:pPr>
              <a:spcAft>
                <a:spcPts val="1200"/>
              </a:spcAft>
            </a:pPr>
            <a:endParaRPr lang="en-US" sz="2000" dirty="0"/>
          </a:p>
        </p:txBody>
      </p:sp>
      <p:sp>
        <p:nvSpPr>
          <p:cNvPr id="7" name="Rectangle: Rounded Corners 6">
            <a:extLst>
              <a:ext uri="{FF2B5EF4-FFF2-40B4-BE49-F238E27FC236}">
                <a16:creationId xmlns:a16="http://schemas.microsoft.com/office/drawing/2014/main" id="{5A64542F-20C4-B213-6A17-ABEADE50B218}"/>
              </a:ext>
            </a:extLst>
          </p:cNvPr>
          <p:cNvSpPr/>
          <p:nvPr/>
        </p:nvSpPr>
        <p:spPr>
          <a:xfrm>
            <a:off x="5147611" y="910083"/>
            <a:ext cx="2963456" cy="19581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D26F506-7E91-404D-856D-FA366EA0DBBF}"/>
              </a:ext>
            </a:extLst>
          </p:cNvPr>
          <p:cNvSpPr/>
          <p:nvPr/>
        </p:nvSpPr>
        <p:spPr>
          <a:xfrm>
            <a:off x="5157398" y="1129595"/>
            <a:ext cx="2250081" cy="19581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46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7" name="Picture 6">
            <a:extLst>
              <a:ext uri="{FF2B5EF4-FFF2-40B4-BE49-F238E27FC236}">
                <a16:creationId xmlns:a16="http://schemas.microsoft.com/office/drawing/2014/main" id="{5EFADC59-B6A5-0100-9C73-2B0EB80E5E58}"/>
              </a:ext>
            </a:extLst>
          </p:cNvPr>
          <p:cNvPicPr>
            <a:picLocks noChangeAspect="1"/>
          </p:cNvPicPr>
          <p:nvPr/>
        </p:nvPicPr>
        <p:blipFill>
          <a:blip r:embed="rId2"/>
          <a:stretch>
            <a:fillRect/>
          </a:stretch>
        </p:blipFill>
        <p:spPr>
          <a:xfrm>
            <a:off x="5081976" y="385894"/>
            <a:ext cx="3604824" cy="3422708"/>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12611"/>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28800"/>
            <a:ext cx="4419601" cy="2506664"/>
          </a:xfrm>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pPr>
              <a:spcAft>
                <a:spcPts val="1200"/>
              </a:spcAft>
            </a:pPr>
            <a:endParaRPr lang="en-US" sz="2000" dirty="0"/>
          </a:p>
        </p:txBody>
      </p:sp>
      <p:sp>
        <p:nvSpPr>
          <p:cNvPr id="5" name="Rectangle: Rounded Corners 4">
            <a:extLst>
              <a:ext uri="{FF2B5EF4-FFF2-40B4-BE49-F238E27FC236}">
                <a16:creationId xmlns:a16="http://schemas.microsoft.com/office/drawing/2014/main" id="{04458A7B-1D9D-3F86-9952-59AF76DC0CE9}"/>
              </a:ext>
            </a:extLst>
          </p:cNvPr>
          <p:cNvSpPr/>
          <p:nvPr/>
        </p:nvSpPr>
        <p:spPr>
          <a:xfrm>
            <a:off x="5089282" y="1317072"/>
            <a:ext cx="3565657" cy="69173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C2379A5F-BCBA-B0DB-8EB1-6D132072184B}"/>
              </a:ext>
            </a:extLst>
          </p:cNvPr>
          <p:cNvSpPr/>
          <p:nvPr/>
        </p:nvSpPr>
        <p:spPr>
          <a:xfrm>
            <a:off x="4940852" y="2719284"/>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D22AEA96-BE3F-A745-906C-85ACCBA10B67}"/>
              </a:ext>
            </a:extLst>
          </p:cNvPr>
          <p:cNvSpPr/>
          <p:nvPr/>
        </p:nvSpPr>
        <p:spPr>
          <a:xfrm>
            <a:off x="4932385" y="3168894"/>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9C1CDEE1-B26A-991B-E0F7-1FCC93886224}"/>
              </a:ext>
            </a:extLst>
          </p:cNvPr>
          <p:cNvSpPr/>
          <p:nvPr/>
        </p:nvSpPr>
        <p:spPr>
          <a:xfrm>
            <a:off x="4932385" y="3427851"/>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72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5" name="Picture 4">
            <a:extLst>
              <a:ext uri="{FF2B5EF4-FFF2-40B4-BE49-F238E27FC236}">
                <a16:creationId xmlns:a16="http://schemas.microsoft.com/office/drawing/2014/main" id="{83373CBD-4596-4F33-009F-A8981327C3BC}"/>
              </a:ext>
            </a:extLst>
          </p:cNvPr>
          <p:cNvPicPr>
            <a:picLocks noChangeAspect="1"/>
          </p:cNvPicPr>
          <p:nvPr/>
        </p:nvPicPr>
        <p:blipFill>
          <a:blip r:embed="rId2"/>
          <a:stretch>
            <a:fillRect/>
          </a:stretch>
        </p:blipFill>
        <p:spPr>
          <a:xfrm>
            <a:off x="5081976" y="385894"/>
            <a:ext cx="3604824" cy="3422708"/>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92796"/>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28800"/>
            <a:ext cx="4419601" cy="2506664"/>
          </a:xfrm>
        </p:spPr>
        <p:txBody>
          <a:bodyPr/>
          <a:lstStyle/>
          <a:p>
            <a:pPr>
              <a:spcAft>
                <a:spcPts val="1200"/>
              </a:spcAft>
            </a:pPr>
            <a:r>
              <a:rPr lang="en-US" sz="1800" dirty="0"/>
              <a:t>This form is a “portrait log” style. It can be opened by clicking on the header in the log line and closed by clicking on “Complete View”.</a:t>
            </a:r>
          </a:p>
        </p:txBody>
      </p:sp>
      <p:sp>
        <p:nvSpPr>
          <p:cNvPr id="15" name="Oval 14">
            <a:extLst>
              <a:ext uri="{FF2B5EF4-FFF2-40B4-BE49-F238E27FC236}">
                <a16:creationId xmlns:a16="http://schemas.microsoft.com/office/drawing/2014/main" id="{CF905245-5A57-187E-8033-E971A52FA20E}"/>
              </a:ext>
            </a:extLst>
          </p:cNvPr>
          <p:cNvSpPr/>
          <p:nvPr/>
        </p:nvSpPr>
        <p:spPr>
          <a:xfrm>
            <a:off x="5780995" y="2122446"/>
            <a:ext cx="502509" cy="1795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1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A82D6-9EF9-FB20-CCCC-D0101864416F}"/>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C41F23C-ED96-E7CE-E92A-D446B4B274C8}"/>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9B0A6A83-4D12-FD77-20FA-BE8B52BE72FA}"/>
              </a:ext>
            </a:extLst>
          </p:cNvPr>
          <p:cNvPicPr>
            <a:picLocks noChangeAspect="1"/>
          </p:cNvPicPr>
          <p:nvPr/>
        </p:nvPicPr>
        <p:blipFill>
          <a:blip r:embed="rId2"/>
          <a:stretch>
            <a:fillRect/>
          </a:stretch>
        </p:blipFill>
        <p:spPr>
          <a:xfrm>
            <a:off x="5105718" y="485335"/>
            <a:ext cx="3559980" cy="3473522"/>
          </a:xfrm>
          <a:prstGeom prst="rect">
            <a:avLst/>
          </a:prstGeom>
        </p:spPr>
      </p:pic>
      <p:sp>
        <p:nvSpPr>
          <p:cNvPr id="3" name="Text Placeholder 2">
            <a:extLst>
              <a:ext uri="{FF2B5EF4-FFF2-40B4-BE49-F238E27FC236}">
                <a16:creationId xmlns:a16="http://schemas.microsoft.com/office/drawing/2014/main" id="{27637E19-CACE-4320-5EEA-DBEB680F8B4C}"/>
              </a:ext>
            </a:extLst>
          </p:cNvPr>
          <p:cNvSpPr>
            <a:spLocks noGrp="1"/>
          </p:cNvSpPr>
          <p:nvPr>
            <p:ph type="body" sz="quarter" idx="13"/>
          </p:nvPr>
        </p:nvSpPr>
        <p:spPr/>
        <p:txBody>
          <a:bodyPr/>
          <a:lstStyle/>
          <a:p>
            <a:r>
              <a:rPr lang="en-US" dirty="0"/>
              <a:t>Baseline Novel Therapy - </a:t>
            </a:r>
            <a:r>
              <a:rPr lang="en-US" dirty="0" err="1"/>
              <a:t>Benzgalantamine</a:t>
            </a:r>
            <a:endParaRPr lang="en-US" dirty="0"/>
          </a:p>
          <a:p>
            <a:endParaRPr lang="en-US" dirty="0"/>
          </a:p>
        </p:txBody>
      </p:sp>
      <p:sp>
        <p:nvSpPr>
          <p:cNvPr id="4" name="Text Placeholder 3">
            <a:extLst>
              <a:ext uri="{FF2B5EF4-FFF2-40B4-BE49-F238E27FC236}">
                <a16:creationId xmlns:a16="http://schemas.microsoft.com/office/drawing/2014/main" id="{3801BE65-B87D-5F2B-F055-A2336249CB59}"/>
              </a:ext>
            </a:extLst>
          </p:cNvPr>
          <p:cNvSpPr>
            <a:spLocks noGrp="1"/>
          </p:cNvSpPr>
          <p:nvPr>
            <p:ph type="body" sz="quarter" idx="14"/>
          </p:nvPr>
        </p:nvSpPr>
        <p:spPr>
          <a:xfrm>
            <a:off x="457199" y="1596683"/>
            <a:ext cx="4419601" cy="2738781"/>
          </a:xfrm>
          <a:ln>
            <a:noFill/>
          </a:ln>
        </p:spPr>
        <p:txBody>
          <a:bodyPr/>
          <a:lstStyle/>
          <a:p>
            <a:pPr>
              <a:spcAft>
                <a:spcPts val="1200"/>
              </a:spcAft>
            </a:pPr>
            <a:r>
              <a:rPr lang="en-US" sz="1600" dirty="0"/>
              <a:t>This form only becomes visible and available for data entry when </a:t>
            </a:r>
            <a:r>
              <a:rPr lang="en-US" sz="1600" dirty="0" err="1"/>
              <a:t>Benzgalantamine</a:t>
            </a:r>
            <a:r>
              <a:rPr lang="en-US" sz="1600" dirty="0"/>
              <a:t> is selected on the </a:t>
            </a:r>
            <a:r>
              <a:rPr lang="en-US" sz="1600" u="sng" dirty="0"/>
              <a:t>Baseline Novel Therapy Administration YN</a:t>
            </a:r>
            <a:r>
              <a:rPr lang="en-US" sz="1600" dirty="0"/>
              <a:t> form.</a:t>
            </a:r>
          </a:p>
          <a:p>
            <a:pPr>
              <a:spcAft>
                <a:spcPts val="1200"/>
              </a:spcAft>
            </a:pPr>
            <a:r>
              <a:rPr lang="en-US" sz="1600" dirty="0"/>
              <a:t>Pay close attention to the Instructions. Report </a:t>
            </a:r>
            <a:r>
              <a:rPr lang="en-US" sz="1600" i="1" dirty="0"/>
              <a:t>new</a:t>
            </a:r>
            <a:r>
              <a:rPr lang="en-US" sz="1600" dirty="0"/>
              <a:t> Dose Levels and </a:t>
            </a:r>
            <a:r>
              <a:rPr lang="en-US" sz="1600" i="1" dirty="0"/>
              <a:t>changes</a:t>
            </a:r>
            <a:r>
              <a:rPr lang="en-US" sz="1600" dirty="0"/>
              <a:t> to Dose Levels. Do not report each </a:t>
            </a:r>
            <a:r>
              <a:rPr lang="en-US" sz="1600" i="1" dirty="0"/>
              <a:t>individual</a:t>
            </a:r>
            <a:r>
              <a:rPr lang="en-US" sz="1600" dirty="0"/>
              <a:t> dose.</a:t>
            </a:r>
          </a:p>
          <a:p>
            <a:pPr>
              <a:spcAft>
                <a:spcPts val="1200"/>
              </a:spcAft>
            </a:pPr>
            <a:r>
              <a:rPr lang="en-US" sz="1600" i="1" dirty="0"/>
              <a:t>Note: </a:t>
            </a:r>
            <a:r>
              <a:rPr lang="en-US" sz="1600" dirty="0"/>
              <a:t>this form is a “portrait log” style. It can be opened by clicking on the header in the log line and closed by clicking on “Complete View”.</a:t>
            </a:r>
          </a:p>
          <a:p>
            <a:endParaRPr lang="en-US" dirty="0"/>
          </a:p>
        </p:txBody>
      </p:sp>
      <p:sp>
        <p:nvSpPr>
          <p:cNvPr id="7" name="Rectangle: Rounded Corners 6">
            <a:extLst>
              <a:ext uri="{FF2B5EF4-FFF2-40B4-BE49-F238E27FC236}">
                <a16:creationId xmlns:a16="http://schemas.microsoft.com/office/drawing/2014/main" id="{B09DD213-9437-8A36-A6AB-B9A897301AF3}"/>
              </a:ext>
            </a:extLst>
          </p:cNvPr>
          <p:cNvSpPr/>
          <p:nvPr/>
        </p:nvSpPr>
        <p:spPr>
          <a:xfrm>
            <a:off x="5126820" y="808036"/>
            <a:ext cx="3500714" cy="78864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B105B1B-AE25-0349-D3CE-E6A4E32C24F3}"/>
              </a:ext>
            </a:extLst>
          </p:cNvPr>
          <p:cNvSpPr/>
          <p:nvPr/>
        </p:nvSpPr>
        <p:spPr>
          <a:xfrm>
            <a:off x="6060597" y="1722513"/>
            <a:ext cx="545431" cy="16255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45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A0663-DE94-C8D3-AC35-75D1FD823412}"/>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51CB177D-F79E-B66A-4ACE-D4908F763488}"/>
              </a:ext>
            </a:extLst>
          </p:cNvPr>
          <p:cNvPicPr>
            <a:picLocks noChangeAspect="1"/>
          </p:cNvPicPr>
          <p:nvPr/>
        </p:nvPicPr>
        <p:blipFill>
          <a:blip r:embed="rId2"/>
          <a:stretch>
            <a:fillRect/>
          </a:stretch>
        </p:blipFill>
        <p:spPr>
          <a:xfrm>
            <a:off x="4916238" y="1808131"/>
            <a:ext cx="1477373" cy="2745959"/>
          </a:xfrm>
          <a:prstGeom prst="rect">
            <a:avLst/>
          </a:prstGeom>
          <a:ln>
            <a:solidFill>
              <a:schemeClr val="accent1"/>
            </a:solidFill>
          </a:ln>
        </p:spPr>
      </p:pic>
      <p:sp>
        <p:nvSpPr>
          <p:cNvPr id="2" name="Text Placeholder 1">
            <a:extLst>
              <a:ext uri="{FF2B5EF4-FFF2-40B4-BE49-F238E27FC236}">
                <a16:creationId xmlns:a16="http://schemas.microsoft.com/office/drawing/2014/main" id="{B82CA3C3-EF87-6EB1-B827-DAF54A9B22CC}"/>
              </a:ext>
            </a:extLst>
          </p:cNvPr>
          <p:cNvSpPr>
            <a:spLocks noGrp="1"/>
          </p:cNvSpPr>
          <p:nvPr>
            <p:ph type="body" sz="quarter" idx="13"/>
          </p:nvPr>
        </p:nvSpPr>
        <p:spPr>
          <a:xfrm>
            <a:off x="457200" y="307975"/>
            <a:ext cx="4419600" cy="715005"/>
          </a:xfrm>
        </p:spPr>
        <p:txBody>
          <a:bodyPr/>
          <a:lstStyle/>
          <a:p>
            <a:r>
              <a:rPr lang="en-US" dirty="0"/>
              <a:t>Folder Structure in Rave</a:t>
            </a:r>
          </a:p>
        </p:txBody>
      </p:sp>
      <p:sp>
        <p:nvSpPr>
          <p:cNvPr id="4" name="Text Placeholder 3">
            <a:extLst>
              <a:ext uri="{FF2B5EF4-FFF2-40B4-BE49-F238E27FC236}">
                <a16:creationId xmlns:a16="http://schemas.microsoft.com/office/drawing/2014/main" id="{D4F9460D-DDC2-F110-86CD-EFFDB46C4194}"/>
              </a:ext>
            </a:extLst>
          </p:cNvPr>
          <p:cNvSpPr>
            <a:spLocks noGrp="1"/>
          </p:cNvSpPr>
          <p:nvPr>
            <p:ph type="body" sz="quarter" idx="4294967295"/>
          </p:nvPr>
        </p:nvSpPr>
        <p:spPr>
          <a:xfrm>
            <a:off x="2611322" y="1345041"/>
            <a:ext cx="2020308" cy="489885"/>
          </a:xfrm>
          <a:prstGeom prst="rect">
            <a:avLst/>
          </a:prstGeom>
        </p:spPr>
        <p:txBody>
          <a:bodyPr/>
          <a:lstStyle/>
          <a:p>
            <a:pPr marL="0" indent="0">
              <a:buNone/>
            </a:pPr>
            <a:r>
              <a:rPr lang="en-US" sz="2000" u="sng" dirty="0">
                <a:solidFill>
                  <a:schemeClr val="accent1"/>
                </a:solidFill>
              </a:rPr>
              <a:t>Baseline</a:t>
            </a:r>
            <a:endParaRPr lang="en-US" u="sng" dirty="0">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5A3AFC01-4609-2B8B-5A58-01E3747CF88F}"/>
                  </a:ext>
                </a:extLst>
              </p14:cNvPr>
              <p14:cNvContentPartPr/>
              <p14:nvPr/>
            </p14:nvContentPartPr>
            <p14:xfrm>
              <a:off x="1006256" y="2919019"/>
              <a:ext cx="360" cy="360"/>
            </p14:xfrm>
          </p:contentPart>
        </mc:Choice>
        <mc:Fallback xmlns="">
          <p:pic>
            <p:nvPicPr>
              <p:cNvPr id="32" name="Ink 31">
                <a:extLst>
                  <a:ext uri="{FF2B5EF4-FFF2-40B4-BE49-F238E27FC236}">
                    <a16:creationId xmlns:a16="http://schemas.microsoft.com/office/drawing/2014/main" id="{5A3AFC01-4609-2B8B-5A58-01E3747CF88F}"/>
                  </a:ext>
                </a:extLst>
              </p:cNvPr>
              <p:cNvPicPr/>
              <p:nvPr/>
            </p:nvPicPr>
            <p:blipFill>
              <a:blip r:embed="rId4"/>
              <a:stretch>
                <a:fillRect/>
              </a:stretch>
            </p:blipFill>
            <p:spPr>
              <a:xfrm>
                <a:off x="997256" y="2910019"/>
                <a:ext cx="18000" cy="18000"/>
              </a:xfrm>
              <a:prstGeom prst="rect">
                <a:avLst/>
              </a:prstGeom>
            </p:spPr>
          </p:pic>
        </mc:Fallback>
      </mc:AlternateContent>
      <p:sp>
        <p:nvSpPr>
          <p:cNvPr id="34" name="Rectangle: Rounded Corners 33">
            <a:extLst>
              <a:ext uri="{FF2B5EF4-FFF2-40B4-BE49-F238E27FC236}">
                <a16:creationId xmlns:a16="http://schemas.microsoft.com/office/drawing/2014/main" id="{ABE19021-8792-AAA1-51C2-283012BB159A}"/>
              </a:ext>
            </a:extLst>
          </p:cNvPr>
          <p:cNvSpPr/>
          <p:nvPr/>
        </p:nvSpPr>
        <p:spPr>
          <a:xfrm>
            <a:off x="4929101" y="2278549"/>
            <a:ext cx="1424165" cy="116803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28C1A844-910B-AA30-A3C8-D0BDE9908A02}"/>
              </a:ext>
            </a:extLst>
          </p:cNvPr>
          <p:cNvSpPr txBox="1">
            <a:spLocks/>
          </p:cNvSpPr>
          <p:nvPr/>
        </p:nvSpPr>
        <p:spPr>
          <a:xfrm>
            <a:off x="7057753" y="1345039"/>
            <a:ext cx="2020308" cy="48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chemeClr val="accent1"/>
                </a:solidFill>
              </a:rPr>
              <a:t>Patient Level</a:t>
            </a:r>
            <a:endParaRPr lang="en-US" u="sng" dirty="0">
              <a:solidFill>
                <a:schemeClr val="accent1"/>
              </a:solidFill>
            </a:endParaRPr>
          </a:p>
        </p:txBody>
      </p:sp>
      <p:sp>
        <p:nvSpPr>
          <p:cNvPr id="23" name="Text Placeholder 3">
            <a:extLst>
              <a:ext uri="{FF2B5EF4-FFF2-40B4-BE49-F238E27FC236}">
                <a16:creationId xmlns:a16="http://schemas.microsoft.com/office/drawing/2014/main" id="{1C40FF3B-526A-CB35-E558-5D33A415A935}"/>
              </a:ext>
            </a:extLst>
          </p:cNvPr>
          <p:cNvSpPr txBox="1">
            <a:spLocks/>
          </p:cNvSpPr>
          <p:nvPr/>
        </p:nvSpPr>
        <p:spPr>
          <a:xfrm>
            <a:off x="4871223" y="1345040"/>
            <a:ext cx="2020308" cy="48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chemeClr val="accent1"/>
                </a:solidFill>
              </a:rPr>
              <a:t>Follow-up</a:t>
            </a:r>
            <a:endParaRPr lang="en-US" u="sng" dirty="0">
              <a:solidFill>
                <a:schemeClr val="accent1"/>
              </a:solidFill>
            </a:endParaRPr>
          </a:p>
        </p:txBody>
      </p:sp>
      <p:sp>
        <p:nvSpPr>
          <p:cNvPr id="24" name="Text Placeholder 3">
            <a:extLst>
              <a:ext uri="{FF2B5EF4-FFF2-40B4-BE49-F238E27FC236}">
                <a16:creationId xmlns:a16="http://schemas.microsoft.com/office/drawing/2014/main" id="{86986053-0B02-4D78-E878-5F48FF401937}"/>
              </a:ext>
            </a:extLst>
          </p:cNvPr>
          <p:cNvSpPr txBox="1">
            <a:spLocks/>
          </p:cNvSpPr>
          <p:nvPr/>
        </p:nvSpPr>
        <p:spPr>
          <a:xfrm>
            <a:off x="416628" y="1345041"/>
            <a:ext cx="2020308" cy="48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chemeClr val="accent1"/>
                </a:solidFill>
              </a:rPr>
              <a:t>Enrollment</a:t>
            </a:r>
            <a:endParaRPr lang="en-US" u="sng" dirty="0">
              <a:solidFill>
                <a:schemeClr val="accent1"/>
              </a:solidFill>
            </a:endParaRPr>
          </a:p>
        </p:txBody>
      </p:sp>
    </p:spTree>
    <p:extLst>
      <p:ext uri="{BB962C8B-B14F-4D97-AF65-F5344CB8AC3E}">
        <p14:creationId xmlns:p14="http://schemas.microsoft.com/office/powerpoint/2010/main" val="133997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Patient Home Page</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All Follow-Up folders become visible as soon as the patient is enrolled to the registry.</a:t>
            </a:r>
          </a:p>
          <a:p>
            <a:pPr>
              <a:spcAft>
                <a:spcPts val="1200"/>
              </a:spcAft>
            </a:pPr>
            <a:r>
              <a:rPr lang="en-US" sz="1800" dirty="0"/>
              <a:t>However, each Follow-Up folder only becomes </a:t>
            </a:r>
            <a:r>
              <a:rPr lang="en-US" sz="1800" u="sng" dirty="0"/>
              <a:t>accessible for data entry</a:t>
            </a:r>
            <a:r>
              <a:rPr lang="en-US" sz="1800" dirty="0"/>
              <a:t> at the END of the data collection time point. Until that point, the date in the Date column is grayed out and the folder, while visible, cannot be opened.</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29811" y="307976"/>
            <a:ext cx="3629378" cy="4027488"/>
          </a:xfrm>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F11F708B-1516-9CCC-2250-3E160FF9E43E}"/>
              </a:ext>
            </a:extLst>
          </p:cNvPr>
          <p:cNvPicPr>
            <a:picLocks noChangeAspect="1"/>
          </p:cNvPicPr>
          <p:nvPr/>
        </p:nvPicPr>
        <p:blipFill>
          <a:blip r:embed="rId2"/>
          <a:stretch>
            <a:fillRect/>
          </a:stretch>
        </p:blipFill>
        <p:spPr>
          <a:xfrm>
            <a:off x="5122800" y="537960"/>
            <a:ext cx="3497889" cy="2502019"/>
          </a:xfrm>
          <a:prstGeom prst="rect">
            <a:avLst/>
          </a:prstGeom>
        </p:spPr>
      </p:pic>
      <p:sp>
        <p:nvSpPr>
          <p:cNvPr id="15" name="Rectangle 14">
            <a:extLst>
              <a:ext uri="{FF2B5EF4-FFF2-40B4-BE49-F238E27FC236}">
                <a16:creationId xmlns:a16="http://schemas.microsoft.com/office/drawing/2014/main" id="{FC89AAC7-EDDE-247B-156F-F8412C01A325}"/>
              </a:ext>
            </a:extLst>
          </p:cNvPr>
          <p:cNvSpPr/>
          <p:nvPr/>
        </p:nvSpPr>
        <p:spPr>
          <a:xfrm>
            <a:off x="5207267" y="1876926"/>
            <a:ext cx="3339968" cy="1163053"/>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8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Patient Home Page</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Once a folder is accessible, the END date of the data collection time point is appended to the name of the folder, the date in the Date column is no longer grayed out, and the folder can be opened.</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29811" y="307976"/>
            <a:ext cx="3629378" cy="4027488"/>
          </a:xfrm>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F11F708B-1516-9CCC-2250-3E160FF9E43E}"/>
              </a:ext>
            </a:extLst>
          </p:cNvPr>
          <p:cNvPicPr>
            <a:picLocks noChangeAspect="1"/>
          </p:cNvPicPr>
          <p:nvPr/>
        </p:nvPicPr>
        <p:blipFill>
          <a:blip r:embed="rId2"/>
          <a:stretch>
            <a:fillRect/>
          </a:stretch>
        </p:blipFill>
        <p:spPr>
          <a:xfrm>
            <a:off x="5122800" y="537960"/>
            <a:ext cx="3497889" cy="2502019"/>
          </a:xfrm>
          <a:prstGeom prst="rect">
            <a:avLst/>
          </a:prstGeom>
        </p:spPr>
      </p:pic>
      <p:sp>
        <p:nvSpPr>
          <p:cNvPr id="2" name="Rectangle: Rounded Corners 1">
            <a:extLst>
              <a:ext uri="{FF2B5EF4-FFF2-40B4-BE49-F238E27FC236}">
                <a16:creationId xmlns:a16="http://schemas.microsoft.com/office/drawing/2014/main" id="{C30E07DF-3674-CCDD-BE34-311AEBF3EAB1}"/>
              </a:ext>
            </a:extLst>
          </p:cNvPr>
          <p:cNvSpPr/>
          <p:nvPr/>
        </p:nvSpPr>
        <p:spPr>
          <a:xfrm>
            <a:off x="6316910" y="1669366"/>
            <a:ext cx="654341" cy="25171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7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Folder Navigation</a:t>
            </a:r>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Note, too, that the appended date will be visible for each accessible folder within the Folder Navigation panel.</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57422" y="307976"/>
            <a:ext cx="3629378" cy="4027488"/>
          </a:xfrm>
          <a:ln>
            <a:solidFill>
              <a:schemeClr val="accent1"/>
            </a:solidFill>
          </a:ln>
        </p:spPr>
        <p:txBody>
          <a:bodyPr/>
          <a:lstStyle/>
          <a:p>
            <a:endParaRPr lang="en-US" dirty="0"/>
          </a:p>
        </p:txBody>
      </p:sp>
      <p:pic>
        <p:nvPicPr>
          <p:cNvPr id="8" name="Picture 7">
            <a:extLst>
              <a:ext uri="{FF2B5EF4-FFF2-40B4-BE49-F238E27FC236}">
                <a16:creationId xmlns:a16="http://schemas.microsoft.com/office/drawing/2014/main" id="{53FAB8A2-C7F1-A2E3-EE6E-149DA191C7B4}"/>
              </a:ext>
            </a:extLst>
          </p:cNvPr>
          <p:cNvPicPr>
            <a:picLocks noChangeAspect="1"/>
          </p:cNvPicPr>
          <p:nvPr/>
        </p:nvPicPr>
        <p:blipFill>
          <a:blip r:embed="rId2"/>
          <a:stretch>
            <a:fillRect/>
          </a:stretch>
        </p:blipFill>
        <p:spPr>
          <a:xfrm>
            <a:off x="5667028" y="424535"/>
            <a:ext cx="2314565" cy="3794370"/>
          </a:xfrm>
          <a:prstGeom prst="rect">
            <a:avLst/>
          </a:prstGeom>
        </p:spPr>
      </p:pic>
      <p:sp>
        <p:nvSpPr>
          <p:cNvPr id="10" name="Rectangle: Rounded Corners 9">
            <a:extLst>
              <a:ext uri="{FF2B5EF4-FFF2-40B4-BE49-F238E27FC236}">
                <a16:creationId xmlns:a16="http://schemas.microsoft.com/office/drawing/2014/main" id="{CFABC958-2866-C059-EC9F-0E14262EC6CE}"/>
              </a:ext>
            </a:extLst>
          </p:cNvPr>
          <p:cNvSpPr/>
          <p:nvPr/>
        </p:nvSpPr>
        <p:spPr>
          <a:xfrm>
            <a:off x="5667028" y="1291904"/>
            <a:ext cx="2243790" cy="231536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48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502AF-C0C2-524F-0BCE-5C5C23AB0AB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6DB78E7-FBB6-6F38-A630-12577E3C7EE3}"/>
              </a:ext>
            </a:extLst>
          </p:cNvPr>
          <p:cNvPicPr>
            <a:picLocks noChangeAspect="1"/>
          </p:cNvPicPr>
          <p:nvPr/>
        </p:nvPicPr>
        <p:blipFill>
          <a:blip r:embed="rId2"/>
          <a:stretch>
            <a:fillRect/>
          </a:stretch>
        </p:blipFill>
        <p:spPr>
          <a:xfrm>
            <a:off x="659103" y="1173377"/>
            <a:ext cx="1840203" cy="3420343"/>
          </a:xfrm>
          <a:prstGeom prst="rect">
            <a:avLst/>
          </a:prstGeom>
          <a:ln>
            <a:solidFill>
              <a:schemeClr val="accent1"/>
            </a:solidFill>
          </a:ln>
        </p:spPr>
      </p:pic>
      <p:sp>
        <p:nvSpPr>
          <p:cNvPr id="3" name="Text Placeholder 2">
            <a:extLst>
              <a:ext uri="{FF2B5EF4-FFF2-40B4-BE49-F238E27FC236}">
                <a16:creationId xmlns:a16="http://schemas.microsoft.com/office/drawing/2014/main" id="{98114B9D-64B0-F7B8-1F92-5610321B23D4}"/>
              </a:ext>
            </a:extLst>
          </p:cNvPr>
          <p:cNvSpPr>
            <a:spLocks noGrp="1"/>
          </p:cNvSpPr>
          <p:nvPr>
            <p:ph type="body" sz="quarter" idx="13"/>
          </p:nvPr>
        </p:nvSpPr>
        <p:spPr/>
        <p:txBody>
          <a:bodyPr/>
          <a:lstStyle/>
          <a:p>
            <a:r>
              <a:rPr lang="en-US" dirty="0"/>
              <a:t>Follow-up Folders</a:t>
            </a:r>
          </a:p>
          <a:p>
            <a:endParaRPr lang="en-US" dirty="0"/>
          </a:p>
        </p:txBody>
      </p:sp>
      <p:sp>
        <p:nvSpPr>
          <p:cNvPr id="4" name="Text Placeholder 3">
            <a:extLst>
              <a:ext uri="{FF2B5EF4-FFF2-40B4-BE49-F238E27FC236}">
                <a16:creationId xmlns:a16="http://schemas.microsoft.com/office/drawing/2014/main" id="{03D81636-AA3D-1FE8-8F0D-19C4BEAF5537}"/>
              </a:ext>
            </a:extLst>
          </p:cNvPr>
          <p:cNvSpPr>
            <a:spLocks noGrp="1"/>
          </p:cNvSpPr>
          <p:nvPr>
            <p:ph type="body" sz="quarter" idx="14"/>
          </p:nvPr>
        </p:nvSpPr>
        <p:spPr/>
        <p:txBody>
          <a:bodyPr/>
          <a:lstStyle/>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sp>
        <p:nvSpPr>
          <p:cNvPr id="9" name="Rectangle: Rounded Corners 8">
            <a:extLst>
              <a:ext uri="{FF2B5EF4-FFF2-40B4-BE49-F238E27FC236}">
                <a16:creationId xmlns:a16="http://schemas.microsoft.com/office/drawing/2014/main" id="{C2D77758-2FEA-E3BD-7672-56FD5C0CC9CC}"/>
              </a:ext>
            </a:extLst>
          </p:cNvPr>
          <p:cNvSpPr/>
          <p:nvPr/>
        </p:nvSpPr>
        <p:spPr>
          <a:xfrm>
            <a:off x="683595" y="1764160"/>
            <a:ext cx="1798388" cy="1460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055032B4-15BB-4FCD-00A2-FBEC4F8EFE5A}"/>
              </a:ext>
            </a:extLst>
          </p:cNvPr>
          <p:cNvCxnSpPr>
            <a:cxnSpLocks/>
          </p:cNvCxnSpPr>
          <p:nvPr/>
        </p:nvCxnSpPr>
        <p:spPr>
          <a:xfrm flipV="1">
            <a:off x="2494759" y="2199790"/>
            <a:ext cx="1257072" cy="73173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FBC7DEB-5945-AD0D-8080-AFB7A66079E9}"/>
              </a:ext>
            </a:extLst>
          </p:cNvPr>
          <p:cNvPicPr>
            <a:picLocks noChangeAspect="1"/>
          </p:cNvPicPr>
          <p:nvPr/>
        </p:nvPicPr>
        <p:blipFill>
          <a:blip r:embed="rId3"/>
          <a:stretch>
            <a:fillRect/>
          </a:stretch>
        </p:blipFill>
        <p:spPr>
          <a:xfrm>
            <a:off x="3751831" y="1752052"/>
            <a:ext cx="1762371" cy="895475"/>
          </a:xfrm>
          <a:prstGeom prst="rect">
            <a:avLst/>
          </a:prstGeom>
        </p:spPr>
      </p:pic>
      <p:sp>
        <p:nvSpPr>
          <p:cNvPr id="14" name="TextBox 13">
            <a:extLst>
              <a:ext uri="{FF2B5EF4-FFF2-40B4-BE49-F238E27FC236}">
                <a16:creationId xmlns:a16="http://schemas.microsoft.com/office/drawing/2014/main" id="{C26DD531-6678-0165-FA40-FD625EF53625}"/>
              </a:ext>
            </a:extLst>
          </p:cNvPr>
          <p:cNvSpPr txBox="1"/>
          <p:nvPr/>
        </p:nvSpPr>
        <p:spPr>
          <a:xfrm>
            <a:off x="3751831" y="3164740"/>
            <a:ext cx="5132700" cy="1077218"/>
          </a:xfrm>
          <a:prstGeom prst="rect">
            <a:avLst/>
          </a:prstGeom>
          <a:noFill/>
        </p:spPr>
        <p:txBody>
          <a:bodyPr wrap="square">
            <a:spAutoFit/>
          </a:bodyPr>
          <a:lstStyle/>
          <a:p>
            <a:r>
              <a:rPr lang="en-US" sz="1600" b="1" i="1" dirty="0">
                <a:solidFill>
                  <a:schemeClr val="accent1"/>
                </a:solidFill>
              </a:rPr>
              <a:t>NOTE:</a:t>
            </a:r>
          </a:p>
          <a:p>
            <a:r>
              <a:rPr lang="en-US" sz="1600" i="1" dirty="0">
                <a:solidFill>
                  <a:schemeClr val="accent1"/>
                </a:solidFill>
              </a:rPr>
              <a:t>You may see an inactivated </a:t>
            </a:r>
            <a:r>
              <a:rPr lang="en-US" sz="1600" i="1" u="sng" dirty="0">
                <a:solidFill>
                  <a:schemeClr val="accent1"/>
                </a:solidFill>
              </a:rPr>
              <a:t>Baseline Reporting Period and Patient Status</a:t>
            </a:r>
            <a:r>
              <a:rPr lang="en-US" sz="1600" i="1" dirty="0">
                <a:solidFill>
                  <a:schemeClr val="accent1"/>
                </a:solidFill>
              </a:rPr>
              <a:t> form as the first form in the follow-up folders. Ignore this form!</a:t>
            </a:r>
          </a:p>
        </p:txBody>
      </p:sp>
      <p:sp>
        <p:nvSpPr>
          <p:cNvPr id="15" name="TextBox 14">
            <a:extLst>
              <a:ext uri="{FF2B5EF4-FFF2-40B4-BE49-F238E27FC236}">
                <a16:creationId xmlns:a16="http://schemas.microsoft.com/office/drawing/2014/main" id="{6C579B07-4E18-98FF-209E-71AAC227F065}"/>
              </a:ext>
            </a:extLst>
          </p:cNvPr>
          <p:cNvSpPr txBox="1"/>
          <p:nvPr/>
        </p:nvSpPr>
        <p:spPr>
          <a:xfrm>
            <a:off x="5830348" y="1398057"/>
            <a:ext cx="2856451" cy="1477328"/>
          </a:xfrm>
          <a:prstGeom prst="rect">
            <a:avLst/>
          </a:prstGeom>
          <a:noFill/>
        </p:spPr>
        <p:txBody>
          <a:bodyPr wrap="square" rtlCol="0">
            <a:spAutoFit/>
          </a:bodyPr>
          <a:lstStyle/>
          <a:p>
            <a:pPr>
              <a:spcAft>
                <a:spcPts val="1200"/>
              </a:spcAft>
            </a:pPr>
            <a:r>
              <a:rPr lang="en-US" sz="1800" dirty="0">
                <a:solidFill>
                  <a:schemeClr val="accent1"/>
                </a:solidFill>
              </a:rPr>
              <a:t>During Follow-up, </a:t>
            </a:r>
            <a:r>
              <a:rPr lang="en-US" dirty="0">
                <a:solidFill>
                  <a:schemeClr val="accent1"/>
                </a:solidFill>
              </a:rPr>
              <a:t>the only form </a:t>
            </a:r>
            <a:r>
              <a:rPr lang="en-US" sz="1800" dirty="0">
                <a:solidFill>
                  <a:schemeClr val="accent1"/>
                </a:solidFill>
              </a:rPr>
              <a:t>which appears when a folder is first opened is the </a:t>
            </a:r>
            <a:r>
              <a:rPr lang="en-US" sz="1800" u="sng" dirty="0">
                <a:solidFill>
                  <a:schemeClr val="accent1"/>
                </a:solidFill>
              </a:rPr>
              <a:t>Follow-up Reporting and Patient Status</a:t>
            </a:r>
            <a:r>
              <a:rPr lang="en-US" sz="1800" dirty="0">
                <a:solidFill>
                  <a:schemeClr val="accent1"/>
                </a:solidFill>
              </a:rPr>
              <a:t> form.</a:t>
            </a:r>
          </a:p>
        </p:txBody>
      </p:sp>
    </p:spTree>
    <p:extLst>
      <p:ext uri="{BB962C8B-B14F-4D97-AF65-F5344CB8AC3E}">
        <p14:creationId xmlns:p14="http://schemas.microsoft.com/office/powerpoint/2010/main" val="380659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47FF51BA-DC68-4CC6-FCC1-26D26F017C00}"/>
              </a:ext>
            </a:extLst>
          </p:cNvPr>
          <p:cNvPicPr>
            <a:picLocks noChangeAspect="1"/>
          </p:cNvPicPr>
          <p:nvPr/>
        </p:nvPicPr>
        <p:blipFill>
          <a:blip r:embed="rId2"/>
          <a:stretch>
            <a:fillRect/>
          </a:stretch>
        </p:blipFill>
        <p:spPr>
          <a:xfrm>
            <a:off x="5091225" y="395383"/>
            <a:ext cx="3570408" cy="3852673"/>
          </a:xfrm>
          <a:prstGeom prst="rect">
            <a:avLst/>
          </a:prstGeom>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700" dirty="0"/>
              <a:t>The derived </a:t>
            </a:r>
            <a:r>
              <a:rPr lang="en-US" sz="1700" b="1" dirty="0"/>
              <a:t>start</a:t>
            </a:r>
            <a:r>
              <a:rPr lang="en-US" sz="1700" dirty="0"/>
              <a:t> date is one day </a:t>
            </a:r>
            <a:r>
              <a:rPr lang="en-US" sz="1700" i="1" dirty="0"/>
              <a:t>after</a:t>
            </a:r>
            <a:r>
              <a:rPr lang="en-US" sz="1700" dirty="0"/>
              <a:t> the end date of the previous data collection time point.</a:t>
            </a:r>
          </a:p>
          <a:p>
            <a:pPr>
              <a:spcAft>
                <a:spcPts val="1200"/>
              </a:spcAft>
            </a:pPr>
            <a:r>
              <a:rPr lang="en-US" sz="1700" dirty="0"/>
              <a:t>The derived </a:t>
            </a:r>
            <a:r>
              <a:rPr lang="en-US" sz="1700" b="1" dirty="0"/>
              <a:t>end</a:t>
            </a:r>
            <a:r>
              <a:rPr lang="en-US" sz="1700" dirty="0"/>
              <a:t> date is derived from the registration date plus the corresponding data collection time point (6 month, 12 month, 24 month etc.)</a:t>
            </a:r>
          </a:p>
          <a:p>
            <a:pPr marL="285750" indent="-285750">
              <a:spcAft>
                <a:spcPts val="1200"/>
              </a:spcAft>
              <a:buFont typeface="Arial" panose="020B0604020202020204" pitchFamily="34" charset="0"/>
              <a:buChar char="•"/>
            </a:pPr>
            <a:r>
              <a:rPr lang="en-US" sz="1700" dirty="0">
                <a:solidFill>
                  <a:schemeClr val="accent1"/>
                </a:solidFill>
              </a:rPr>
              <a:t>These derived dates cannot be changed.</a:t>
            </a:r>
          </a:p>
          <a:p>
            <a:pPr marL="285750" indent="-285750">
              <a:spcAft>
                <a:spcPts val="1200"/>
              </a:spcAft>
              <a:buFont typeface="Arial" panose="020B0604020202020204" pitchFamily="34" charset="0"/>
              <a:buChar char="•"/>
            </a:pPr>
            <a:endParaRPr lang="en-US" dirty="0"/>
          </a:p>
        </p:txBody>
      </p:sp>
      <p:sp>
        <p:nvSpPr>
          <p:cNvPr id="7" name="Rectangle: Rounded Corners 6">
            <a:extLst>
              <a:ext uri="{FF2B5EF4-FFF2-40B4-BE49-F238E27FC236}">
                <a16:creationId xmlns:a16="http://schemas.microsoft.com/office/drawing/2014/main" id="{886BD965-C208-80D5-463A-A5E8B1244D20}"/>
              </a:ext>
            </a:extLst>
          </p:cNvPr>
          <p:cNvSpPr/>
          <p:nvPr/>
        </p:nvSpPr>
        <p:spPr>
          <a:xfrm>
            <a:off x="5154978" y="642675"/>
            <a:ext cx="3395897" cy="363113"/>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7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9CB675F-3DAC-D749-8D00-A0618700334B}"/>
              </a:ext>
            </a:extLst>
          </p:cNvPr>
          <p:cNvSpPr>
            <a:spLocks noGrp="1"/>
          </p:cNvSpPr>
          <p:nvPr>
            <p:ph type="pic" sz="quarter" idx="15"/>
          </p:nvPr>
        </p:nvSpPr>
        <p:spPr>
          <a:xfrm>
            <a:off x="5502729" y="307976"/>
            <a:ext cx="3184071" cy="4027488"/>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2EB04DC7-40CD-31B2-7A87-954D21B2199F}"/>
              </a:ext>
            </a:extLst>
          </p:cNvPr>
          <p:cNvSpPr>
            <a:spLocks noGrp="1"/>
          </p:cNvSpPr>
          <p:nvPr>
            <p:ph type="body" sz="quarter" idx="13"/>
          </p:nvPr>
        </p:nvSpPr>
        <p:spPr/>
        <p:txBody>
          <a:bodyPr/>
          <a:lstStyle/>
          <a:p>
            <a:r>
              <a:rPr lang="en-US"/>
              <a:t>Icon Key</a:t>
            </a:r>
          </a:p>
        </p:txBody>
      </p:sp>
      <p:sp>
        <p:nvSpPr>
          <p:cNvPr id="4" name="Text Placeholder 3">
            <a:extLst>
              <a:ext uri="{FF2B5EF4-FFF2-40B4-BE49-F238E27FC236}">
                <a16:creationId xmlns:a16="http://schemas.microsoft.com/office/drawing/2014/main" id="{D793B6A4-961B-35FC-1238-59FD3506E2EF}"/>
              </a:ext>
            </a:extLst>
          </p:cNvPr>
          <p:cNvSpPr>
            <a:spLocks noGrp="1"/>
          </p:cNvSpPr>
          <p:nvPr>
            <p:ph type="body" sz="quarter" idx="14"/>
          </p:nvPr>
        </p:nvSpPr>
        <p:spPr>
          <a:xfrm>
            <a:off x="457199" y="1173162"/>
            <a:ext cx="4776107" cy="1018884"/>
          </a:xfrm>
        </p:spPr>
        <p:txBody>
          <a:bodyPr/>
          <a:lstStyle/>
          <a:p>
            <a:pPr>
              <a:spcAft>
                <a:spcPts val="1200"/>
              </a:spcAft>
            </a:pPr>
            <a:r>
              <a:rPr lang="en-US" sz="1800" dirty="0"/>
              <a:t>Each page in Rave, includes an Icon Key.</a:t>
            </a:r>
          </a:p>
          <a:p>
            <a:r>
              <a:rPr lang="en-US" sz="1800" dirty="0"/>
              <a:t>Once clicked, a key opens which provides the definitions of all the various icons use in Rave.</a:t>
            </a:r>
          </a:p>
        </p:txBody>
      </p:sp>
      <p:pic>
        <p:nvPicPr>
          <p:cNvPr id="8" name="Picture 7">
            <a:extLst>
              <a:ext uri="{FF2B5EF4-FFF2-40B4-BE49-F238E27FC236}">
                <a16:creationId xmlns:a16="http://schemas.microsoft.com/office/drawing/2014/main" id="{2215D136-8B67-416C-B392-226FE9596191}"/>
              </a:ext>
            </a:extLst>
          </p:cNvPr>
          <p:cNvPicPr>
            <a:picLocks noChangeAspect="1"/>
          </p:cNvPicPr>
          <p:nvPr/>
        </p:nvPicPr>
        <p:blipFill>
          <a:blip r:embed="rId2"/>
          <a:stretch>
            <a:fillRect/>
          </a:stretch>
        </p:blipFill>
        <p:spPr>
          <a:xfrm>
            <a:off x="2947308" y="2643382"/>
            <a:ext cx="3184071" cy="1693086"/>
          </a:xfrm>
          <a:prstGeom prst="rect">
            <a:avLst/>
          </a:prstGeom>
          <a:ln>
            <a:solidFill>
              <a:schemeClr val="accent1"/>
            </a:solidFill>
          </a:ln>
        </p:spPr>
      </p:pic>
      <p:pic>
        <p:nvPicPr>
          <p:cNvPr id="12" name="Picture 11">
            <a:extLst>
              <a:ext uri="{FF2B5EF4-FFF2-40B4-BE49-F238E27FC236}">
                <a16:creationId xmlns:a16="http://schemas.microsoft.com/office/drawing/2014/main" id="{61EF3584-FE12-CFE8-17F1-E02B32886420}"/>
              </a:ext>
            </a:extLst>
          </p:cNvPr>
          <p:cNvPicPr>
            <a:picLocks noChangeAspect="1"/>
          </p:cNvPicPr>
          <p:nvPr/>
        </p:nvPicPr>
        <p:blipFill>
          <a:blip r:embed="rId3"/>
          <a:stretch>
            <a:fillRect/>
          </a:stretch>
        </p:blipFill>
        <p:spPr>
          <a:xfrm>
            <a:off x="5502729" y="307975"/>
            <a:ext cx="3184071" cy="2206625"/>
          </a:xfrm>
          <a:prstGeom prst="rect">
            <a:avLst/>
          </a:prstGeom>
        </p:spPr>
      </p:pic>
      <p:sp>
        <p:nvSpPr>
          <p:cNvPr id="13" name="Rectangle: Rounded Corners 12">
            <a:extLst>
              <a:ext uri="{FF2B5EF4-FFF2-40B4-BE49-F238E27FC236}">
                <a16:creationId xmlns:a16="http://schemas.microsoft.com/office/drawing/2014/main" id="{09D35F15-C9AF-3A11-E5A8-EB81796F1159}"/>
              </a:ext>
            </a:extLst>
          </p:cNvPr>
          <p:cNvSpPr/>
          <p:nvPr/>
        </p:nvSpPr>
        <p:spPr>
          <a:xfrm>
            <a:off x="5502729" y="2192046"/>
            <a:ext cx="628650" cy="20825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ctor: Elbow 20">
            <a:extLst>
              <a:ext uri="{FF2B5EF4-FFF2-40B4-BE49-F238E27FC236}">
                <a16:creationId xmlns:a16="http://schemas.microsoft.com/office/drawing/2014/main" id="{F91B8A01-8C31-453A-E181-9C5EBB420784}"/>
              </a:ext>
            </a:extLst>
          </p:cNvPr>
          <p:cNvCxnSpPr>
            <a:cxnSpLocks/>
          </p:cNvCxnSpPr>
          <p:nvPr/>
        </p:nvCxnSpPr>
        <p:spPr>
          <a:xfrm rot="10800000" flipV="1">
            <a:off x="2947308" y="2402308"/>
            <a:ext cx="2555421" cy="1293571"/>
          </a:xfrm>
          <a:prstGeom prst="bentConnector3">
            <a:avLst>
              <a:gd name="adj1" fmla="val 108946"/>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44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2" name="Picture 1">
            <a:extLst>
              <a:ext uri="{FF2B5EF4-FFF2-40B4-BE49-F238E27FC236}">
                <a16:creationId xmlns:a16="http://schemas.microsoft.com/office/drawing/2014/main" id="{9AC2CFD9-5AAD-B451-CD7E-247AE3652452}"/>
              </a:ext>
            </a:extLst>
          </p:cNvPr>
          <p:cNvPicPr>
            <a:picLocks noChangeAspect="1"/>
          </p:cNvPicPr>
          <p:nvPr/>
        </p:nvPicPr>
        <p:blipFill>
          <a:blip r:embed="rId2"/>
          <a:stretch>
            <a:fillRect/>
          </a:stretch>
        </p:blipFill>
        <p:spPr>
          <a:xfrm>
            <a:off x="5091225" y="395383"/>
            <a:ext cx="3570408" cy="3852673"/>
          </a:xfrm>
          <a:prstGeom prst="rect">
            <a:avLst/>
          </a:prstGeom>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600" dirty="0"/>
              <a:t>Beginning at the 6-month data collection time point, the Treating Investigator reported at the time of registration will be derived to the Previous Treating Investigator (</a:t>
            </a:r>
            <a:r>
              <a:rPr lang="en-US" sz="1600" i="1" dirty="0"/>
              <a:t>derived)</a:t>
            </a:r>
            <a:r>
              <a:rPr lang="en-US" sz="1600" dirty="0"/>
              <a:t> field.</a:t>
            </a:r>
          </a:p>
          <a:p>
            <a:pPr>
              <a:spcAft>
                <a:spcPts val="1200"/>
              </a:spcAft>
            </a:pPr>
            <a:r>
              <a:rPr lang="en-US" dirty="0"/>
              <a:t>Answer “Is the person above still the Treating Investigator?”</a:t>
            </a:r>
          </a:p>
          <a:p>
            <a:pPr marL="285750" indent="-285750">
              <a:spcAft>
                <a:spcPts val="1200"/>
              </a:spcAft>
              <a:buFont typeface="Arial" panose="020B0604020202020204" pitchFamily="34" charset="0"/>
              <a:buChar char="•"/>
            </a:pPr>
            <a:r>
              <a:rPr lang="en-US" sz="1200" dirty="0"/>
              <a:t>If Yes, the previous Treating Investigator will be derived forward to the next data collection time point.</a:t>
            </a:r>
          </a:p>
          <a:p>
            <a:pPr marL="285750" indent="-285750">
              <a:spcAft>
                <a:spcPts val="1200"/>
              </a:spcAft>
              <a:buFont typeface="Arial" panose="020B0604020202020204" pitchFamily="34" charset="0"/>
              <a:buChar char="•"/>
            </a:pPr>
            <a:r>
              <a:rPr lang="en-US" sz="1200" dirty="0"/>
              <a:t>If No, enter the name of the new Treating Investigator into the open text box. This new Treating Investigator will be derived forward to the next data collection time point.</a:t>
            </a:r>
          </a:p>
          <a:p>
            <a:pPr>
              <a:spcAft>
                <a:spcPts val="1200"/>
              </a:spcAft>
            </a:pPr>
            <a:endParaRPr lang="en-US" dirty="0"/>
          </a:p>
        </p:txBody>
      </p:sp>
      <p:sp>
        <p:nvSpPr>
          <p:cNvPr id="8" name="Rectangle: Rounded Corners 7">
            <a:extLst>
              <a:ext uri="{FF2B5EF4-FFF2-40B4-BE49-F238E27FC236}">
                <a16:creationId xmlns:a16="http://schemas.microsoft.com/office/drawing/2014/main" id="{9C584E75-A080-70DA-A2B1-59A631ED1480}"/>
              </a:ext>
            </a:extLst>
          </p:cNvPr>
          <p:cNvSpPr/>
          <p:nvPr/>
        </p:nvSpPr>
        <p:spPr>
          <a:xfrm>
            <a:off x="8012688" y="1192591"/>
            <a:ext cx="240554" cy="16671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A04A9A57-0E70-97B2-1C16-5A6CDB9C2880}"/>
              </a:ext>
            </a:extLst>
          </p:cNvPr>
          <p:cNvCxnSpPr>
            <a:cxnSpLocks/>
          </p:cNvCxnSpPr>
          <p:nvPr/>
        </p:nvCxnSpPr>
        <p:spPr>
          <a:xfrm flipH="1">
            <a:off x="7719945" y="1531408"/>
            <a:ext cx="305327" cy="83355"/>
          </a:xfrm>
          <a:prstGeom prst="straightConnector1">
            <a:avLst/>
          </a:prstGeom>
          <a:ln w="95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5C84959-A686-E34A-BBB6-79AB7832979D}"/>
              </a:ext>
            </a:extLst>
          </p:cNvPr>
          <p:cNvSpPr/>
          <p:nvPr/>
        </p:nvSpPr>
        <p:spPr>
          <a:xfrm>
            <a:off x="8012688" y="1376079"/>
            <a:ext cx="240554" cy="15532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1A3B3D6E-FDB4-B670-FD40-51F1D38FD320}"/>
              </a:ext>
            </a:extLst>
          </p:cNvPr>
          <p:cNvCxnSpPr>
            <a:cxnSpLocks/>
            <a:stCxn id="8" idx="1"/>
          </p:cNvCxnSpPr>
          <p:nvPr/>
        </p:nvCxnSpPr>
        <p:spPr>
          <a:xfrm rot="10800000" flipV="1">
            <a:off x="6738554" y="1275946"/>
            <a:ext cx="1274135" cy="618450"/>
          </a:xfrm>
          <a:prstGeom prst="bentConnector3">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91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C5D66727-E92B-0D81-95D9-F9716A5D83EC}"/>
              </a:ext>
            </a:extLst>
          </p:cNvPr>
          <p:cNvPicPr>
            <a:picLocks noChangeAspect="1"/>
          </p:cNvPicPr>
          <p:nvPr/>
        </p:nvPicPr>
        <p:blipFill>
          <a:blip r:embed="rId2"/>
          <a:stretch>
            <a:fillRect/>
          </a:stretch>
        </p:blipFill>
        <p:spPr>
          <a:xfrm>
            <a:off x="5136415" y="463496"/>
            <a:ext cx="3425650" cy="3017935"/>
          </a:xfrm>
          <a:prstGeom prst="rect">
            <a:avLst/>
          </a:prstGeom>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06379"/>
            <a:ext cx="4419601" cy="2850118"/>
          </a:xfrm>
        </p:spPr>
        <p:txBody>
          <a:bodyPr/>
          <a:lstStyle/>
          <a:p>
            <a:pPr>
              <a:spcAft>
                <a:spcPts val="1200"/>
              </a:spcAft>
            </a:pPr>
            <a:r>
              <a:rPr lang="en-US" sz="1600" dirty="0"/>
              <a:t>Answer “Has the site had any contact (excluding infusion-only visits) with the patient </a:t>
            </a:r>
            <a:r>
              <a:rPr lang="en-US" sz="1600" u="sng" dirty="0"/>
              <a:t>since the last </a:t>
            </a:r>
            <a:r>
              <a:rPr lang="en-US" sz="1600" dirty="0"/>
              <a:t>reporting period?</a:t>
            </a:r>
          </a:p>
          <a:p>
            <a:pPr marL="285750" indent="-285750">
              <a:spcAft>
                <a:spcPts val="1200"/>
              </a:spcAft>
              <a:buFont typeface="Arial" panose="020B0604020202020204" pitchFamily="34" charset="0"/>
              <a:buChar char="•"/>
            </a:pPr>
            <a:r>
              <a:rPr lang="en-US" sz="1600" dirty="0"/>
              <a:t>If Yes, complete a log line for </a:t>
            </a:r>
            <a:r>
              <a:rPr lang="en-US" sz="1600" i="1" dirty="0"/>
              <a:t>each</a:t>
            </a:r>
            <a:r>
              <a:rPr lang="en-US" sz="1600" dirty="0"/>
              <a:t> in-person clinic or telemedicine visit.</a:t>
            </a:r>
          </a:p>
          <a:p>
            <a:pPr marL="742950" lvl="1" indent="-285750">
              <a:spcAft>
                <a:spcPts val="1200"/>
              </a:spcAft>
              <a:buFont typeface="Arial" panose="020B0604020202020204" pitchFamily="34" charset="0"/>
              <a:buChar char="•"/>
            </a:pPr>
            <a:r>
              <a:rPr lang="en-US" sz="1600" dirty="0">
                <a:solidFill>
                  <a:schemeClr val="accent1"/>
                </a:solidFill>
              </a:rPr>
              <a:t>NOTE: Infusion-only visits do not need to be reported as a log line. Infusion visits are captured on the </a:t>
            </a:r>
            <a:r>
              <a:rPr lang="en-US" sz="1600" u="sng" dirty="0">
                <a:solidFill>
                  <a:schemeClr val="accent1"/>
                </a:solidFill>
              </a:rPr>
              <a:t>Novel Therapy</a:t>
            </a:r>
            <a:r>
              <a:rPr lang="en-US" sz="1600" dirty="0">
                <a:solidFill>
                  <a:schemeClr val="accent1"/>
                </a:solidFill>
              </a:rPr>
              <a:t> forms.</a:t>
            </a:r>
            <a:endParaRPr lang="en-US" sz="2800" dirty="0"/>
          </a:p>
          <a:p>
            <a:pPr marL="285750" indent="-285750">
              <a:spcAft>
                <a:spcPts val="1200"/>
              </a:spcAft>
              <a:buFont typeface="Arial" panose="020B0604020202020204" pitchFamily="34" charset="0"/>
              <a:buChar char="•"/>
            </a:pPr>
            <a:r>
              <a:rPr lang="en-US" sz="1600" dirty="0"/>
              <a:t>If No, indicate the reason.</a:t>
            </a:r>
          </a:p>
        </p:txBody>
      </p:sp>
      <p:cxnSp>
        <p:nvCxnSpPr>
          <p:cNvPr id="23" name="Connector: Elbow 22">
            <a:extLst>
              <a:ext uri="{FF2B5EF4-FFF2-40B4-BE49-F238E27FC236}">
                <a16:creationId xmlns:a16="http://schemas.microsoft.com/office/drawing/2014/main" id="{AE7B3240-F22D-9CED-FD28-2335C074B5D5}"/>
              </a:ext>
            </a:extLst>
          </p:cNvPr>
          <p:cNvCxnSpPr>
            <a:cxnSpLocks/>
          </p:cNvCxnSpPr>
          <p:nvPr/>
        </p:nvCxnSpPr>
        <p:spPr>
          <a:xfrm rot="16200000" flipH="1">
            <a:off x="7115374" y="1704136"/>
            <a:ext cx="2467079" cy="233264"/>
          </a:xfrm>
          <a:prstGeom prst="bentConnector3">
            <a:avLst>
              <a:gd name="adj1" fmla="val -1006"/>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F5D7448-E367-53CA-B157-1983601AC661}"/>
              </a:ext>
            </a:extLst>
          </p:cNvPr>
          <p:cNvSpPr/>
          <p:nvPr/>
        </p:nvSpPr>
        <p:spPr>
          <a:xfrm>
            <a:off x="7910818" y="513830"/>
            <a:ext cx="306817" cy="172985"/>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0B88B43-F96F-F206-7D3B-AEC92495F5BE}"/>
              </a:ext>
            </a:extLst>
          </p:cNvPr>
          <p:cNvSpPr/>
          <p:nvPr/>
        </p:nvSpPr>
        <p:spPr>
          <a:xfrm>
            <a:off x="7920605" y="699786"/>
            <a:ext cx="306817" cy="17298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1FBDF9E4-2F51-D920-0624-CA428C18E6C8}"/>
              </a:ext>
            </a:extLst>
          </p:cNvPr>
          <p:cNvCxnSpPr>
            <a:cxnSpLocks/>
          </p:cNvCxnSpPr>
          <p:nvPr/>
        </p:nvCxnSpPr>
        <p:spPr>
          <a:xfrm rot="10800000" flipV="1">
            <a:off x="5905851" y="828221"/>
            <a:ext cx="2004971" cy="86899"/>
          </a:xfrm>
          <a:prstGeom prst="bentConnector3">
            <a:avLst>
              <a:gd name="adj1" fmla="val 9979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13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9D7DF24-48EB-0B80-7FEC-6A3B16E6E8D9}"/>
              </a:ext>
            </a:extLst>
          </p:cNvPr>
          <p:cNvPicPr>
            <a:picLocks noGrp="1" noChangeAspect="1"/>
          </p:cNvPicPr>
          <p:nvPr>
            <p:ph type="pic" sz="quarter" idx="15"/>
          </p:nvPr>
        </p:nvPicPr>
        <p:blipFill>
          <a:blip r:embed="rId2"/>
          <a:srcRect l="1385" r="1385"/>
          <a:stretch>
            <a:fillRect/>
          </a:stretch>
        </p:blipFill>
        <p:spPr>
          <a:xfrm>
            <a:off x="5057775" y="307975"/>
            <a:ext cx="3629025" cy="4027488"/>
          </a:xfrm>
          <a:prstGeom prst="rect">
            <a:avLst/>
          </a:prstGeom>
          <a:ln>
            <a:solidFill>
              <a:schemeClr val="accent1"/>
            </a:solidFill>
          </a:ln>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600" dirty="0">
                <a:solidFill>
                  <a:schemeClr val="accent1"/>
                </a:solidFill>
              </a:rPr>
              <a:t>If the site has </a:t>
            </a:r>
            <a:r>
              <a:rPr lang="en-US" sz="1600" dirty="0"/>
              <a:t>been unable to contact the patient and the patient is considered lost to follow-up. p</a:t>
            </a:r>
            <a:r>
              <a:rPr lang="en-US" sz="1600" dirty="0">
                <a:solidFill>
                  <a:schemeClr val="accent1"/>
                </a:solidFill>
              </a:rPr>
              <a:t>lease use the Add Event feature to select and complete the </a:t>
            </a:r>
            <a:r>
              <a:rPr lang="en-US" sz="1600" u="sng" dirty="0">
                <a:solidFill>
                  <a:schemeClr val="accent1"/>
                </a:solidFill>
              </a:rPr>
              <a:t>Lost to Follow-up</a:t>
            </a:r>
            <a:r>
              <a:rPr lang="en-US" sz="1600" dirty="0">
                <a:solidFill>
                  <a:schemeClr val="accent1"/>
                </a:solidFill>
              </a:rPr>
              <a:t> form.</a:t>
            </a:r>
          </a:p>
          <a:p>
            <a:pPr>
              <a:spcAft>
                <a:spcPts val="1200"/>
              </a:spcAft>
            </a:pPr>
            <a:r>
              <a:rPr lang="en-US" sz="1600" dirty="0"/>
              <a:t>**</a:t>
            </a:r>
            <a:r>
              <a:rPr lang="en-US" sz="1600" b="1" dirty="0"/>
              <a:t>Refer to protocol section 11.8.2 for the definition of Lost to Follow-up.**</a:t>
            </a:r>
            <a:endParaRPr lang="en-US" sz="1600" dirty="0">
              <a:solidFill>
                <a:schemeClr val="accent1"/>
              </a:solidFill>
            </a:endParaRPr>
          </a:p>
          <a:p>
            <a:r>
              <a:rPr lang="en-US" sz="1600" dirty="0">
                <a:solidFill>
                  <a:schemeClr val="accent1"/>
                </a:solidFill>
              </a:rPr>
              <a:t>If it’s reported that there has been no contact and the Reason is “death/obituary notice”, the </a:t>
            </a:r>
            <a:r>
              <a:rPr lang="en-US" sz="1600" u="sng" dirty="0">
                <a:solidFill>
                  <a:schemeClr val="accent1"/>
                </a:solidFill>
              </a:rPr>
              <a:t>Death Detail</a:t>
            </a:r>
            <a:r>
              <a:rPr lang="en-US" sz="1600" dirty="0">
                <a:solidFill>
                  <a:schemeClr val="accent1"/>
                </a:solidFill>
              </a:rPr>
              <a:t> form will become visible and available for data entry at the Subject Level.</a:t>
            </a:r>
          </a:p>
          <a:p>
            <a:endParaRPr lang="en-US" dirty="0">
              <a:solidFill>
                <a:schemeClr val="accent1"/>
              </a:solidFill>
            </a:endParaRPr>
          </a:p>
        </p:txBody>
      </p:sp>
      <p:sp>
        <p:nvSpPr>
          <p:cNvPr id="2" name="Rectangle 1">
            <a:extLst>
              <a:ext uri="{FF2B5EF4-FFF2-40B4-BE49-F238E27FC236}">
                <a16:creationId xmlns:a16="http://schemas.microsoft.com/office/drawing/2014/main" id="{929890B6-9F9A-1C29-1909-36B240E0F539}"/>
              </a:ext>
            </a:extLst>
          </p:cNvPr>
          <p:cNvSpPr/>
          <p:nvPr/>
        </p:nvSpPr>
        <p:spPr>
          <a:xfrm>
            <a:off x="5106159" y="1727396"/>
            <a:ext cx="3548681" cy="1074528"/>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60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313AB-D3B0-D284-9DCC-BA88F8E3F86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459CCDA-6A6D-00BE-05C1-35B99D93829E}"/>
              </a:ext>
            </a:extLst>
          </p:cNvPr>
          <p:cNvSpPr>
            <a:spLocks noGrp="1"/>
          </p:cNvSpPr>
          <p:nvPr>
            <p:ph type="body" sz="quarter" idx="13"/>
          </p:nvPr>
        </p:nvSpPr>
        <p:spPr/>
        <p:txBody>
          <a:bodyPr/>
          <a:lstStyle/>
          <a:p>
            <a:r>
              <a:rPr lang="en-US" dirty="0"/>
              <a:t>Follow-up Folder</a:t>
            </a:r>
          </a:p>
          <a:p>
            <a:endParaRPr lang="en-US" dirty="0"/>
          </a:p>
        </p:txBody>
      </p:sp>
      <p:cxnSp>
        <p:nvCxnSpPr>
          <p:cNvPr id="6" name="Connector: Elbow 5">
            <a:extLst>
              <a:ext uri="{FF2B5EF4-FFF2-40B4-BE49-F238E27FC236}">
                <a16:creationId xmlns:a16="http://schemas.microsoft.com/office/drawing/2014/main" id="{71CF37C2-450E-F9E1-9664-3D0785D6C38F}"/>
              </a:ext>
            </a:extLst>
          </p:cNvPr>
          <p:cNvCxnSpPr>
            <a:cxnSpLocks/>
          </p:cNvCxnSpPr>
          <p:nvPr/>
        </p:nvCxnSpPr>
        <p:spPr>
          <a:xfrm>
            <a:off x="6162248" y="2324615"/>
            <a:ext cx="762804" cy="540397"/>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E1F38B-BE9A-7CB1-30E3-94F1155DBFE4}"/>
              </a:ext>
            </a:extLst>
          </p:cNvPr>
          <p:cNvSpPr txBox="1"/>
          <p:nvPr/>
        </p:nvSpPr>
        <p:spPr>
          <a:xfrm>
            <a:off x="457199" y="1124847"/>
            <a:ext cx="3216877" cy="1754326"/>
          </a:xfrm>
          <a:prstGeom prst="rect">
            <a:avLst/>
          </a:prstGeom>
          <a:noFill/>
        </p:spPr>
        <p:txBody>
          <a:bodyPr wrap="square" rtlCol="0">
            <a:spAutoFit/>
          </a:bodyPr>
          <a:lstStyle/>
          <a:p>
            <a:r>
              <a:rPr lang="en-US" dirty="0">
                <a:solidFill>
                  <a:schemeClr val="accent1"/>
                </a:solidFill>
              </a:rPr>
              <a:t>Once the </a:t>
            </a:r>
            <a:r>
              <a:rPr lang="en-US" u="sng" dirty="0">
                <a:solidFill>
                  <a:schemeClr val="accent1"/>
                </a:solidFill>
              </a:rPr>
              <a:t>Follow-up Reporting Period and Patient Status</a:t>
            </a:r>
            <a:r>
              <a:rPr lang="en-US" dirty="0">
                <a:solidFill>
                  <a:schemeClr val="accent1"/>
                </a:solidFill>
              </a:rPr>
              <a:t> form is completed and saved, the remaining follow-up forms will populate within the folder.</a:t>
            </a:r>
          </a:p>
        </p:txBody>
      </p:sp>
      <p:pic>
        <p:nvPicPr>
          <p:cNvPr id="4" name="Picture 3">
            <a:extLst>
              <a:ext uri="{FF2B5EF4-FFF2-40B4-BE49-F238E27FC236}">
                <a16:creationId xmlns:a16="http://schemas.microsoft.com/office/drawing/2014/main" id="{B195DA76-C4F8-673C-57F4-57F8BD9DBEC1}"/>
              </a:ext>
            </a:extLst>
          </p:cNvPr>
          <p:cNvPicPr>
            <a:picLocks noChangeAspect="1"/>
          </p:cNvPicPr>
          <p:nvPr/>
        </p:nvPicPr>
        <p:blipFill>
          <a:blip r:embed="rId2"/>
          <a:stretch>
            <a:fillRect/>
          </a:stretch>
        </p:blipFill>
        <p:spPr>
          <a:xfrm>
            <a:off x="6925052" y="671797"/>
            <a:ext cx="1695687" cy="3305636"/>
          </a:xfrm>
          <a:prstGeom prst="rect">
            <a:avLst/>
          </a:prstGeom>
          <a:ln>
            <a:solidFill>
              <a:srgbClr val="002060"/>
            </a:solidFill>
          </a:ln>
        </p:spPr>
      </p:pic>
      <p:pic>
        <p:nvPicPr>
          <p:cNvPr id="2" name="Picture 1">
            <a:extLst>
              <a:ext uri="{FF2B5EF4-FFF2-40B4-BE49-F238E27FC236}">
                <a16:creationId xmlns:a16="http://schemas.microsoft.com/office/drawing/2014/main" id="{B7B34FB5-10E6-41BD-104A-C9238427068D}"/>
              </a:ext>
            </a:extLst>
          </p:cNvPr>
          <p:cNvPicPr>
            <a:picLocks noChangeAspect="1"/>
          </p:cNvPicPr>
          <p:nvPr/>
        </p:nvPicPr>
        <p:blipFill>
          <a:blip r:embed="rId3"/>
          <a:stretch>
            <a:fillRect/>
          </a:stretch>
        </p:blipFill>
        <p:spPr>
          <a:xfrm>
            <a:off x="3908307" y="1189103"/>
            <a:ext cx="2253941" cy="2432130"/>
          </a:xfrm>
          <a:prstGeom prst="rect">
            <a:avLst/>
          </a:prstGeom>
          <a:ln>
            <a:solidFill>
              <a:srgbClr val="002060"/>
            </a:solidFill>
          </a:ln>
        </p:spPr>
      </p:pic>
    </p:spTree>
    <p:extLst>
      <p:ext uri="{BB962C8B-B14F-4D97-AF65-F5344CB8AC3E}">
        <p14:creationId xmlns:p14="http://schemas.microsoft.com/office/powerpoint/2010/main" val="288188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FDEC2-269E-2EB5-509C-5DA68E88B2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2128112-7FCE-88FD-73DA-D5BD844970EB}"/>
              </a:ext>
            </a:extLst>
          </p:cNvPr>
          <p:cNvSpPr>
            <a:spLocks noGrp="1"/>
          </p:cNvSpPr>
          <p:nvPr>
            <p:ph type="body" sz="quarter" idx="13"/>
          </p:nvPr>
        </p:nvSpPr>
        <p:spPr>
          <a:xfrm>
            <a:off x="457200" y="307976"/>
            <a:ext cx="4419600" cy="312809"/>
          </a:xfrm>
        </p:spPr>
        <p:txBody>
          <a:bodyPr/>
          <a:lstStyle/>
          <a:p>
            <a:r>
              <a:rPr lang="en-US" dirty="0"/>
              <a:t>Follow-up Folder</a:t>
            </a:r>
          </a:p>
          <a:p>
            <a:endParaRPr lang="en-US" dirty="0"/>
          </a:p>
        </p:txBody>
      </p:sp>
      <p:sp>
        <p:nvSpPr>
          <p:cNvPr id="16" name="TextBox 15">
            <a:extLst>
              <a:ext uri="{FF2B5EF4-FFF2-40B4-BE49-F238E27FC236}">
                <a16:creationId xmlns:a16="http://schemas.microsoft.com/office/drawing/2014/main" id="{153F7211-CF76-ABB1-01F6-DA9AF446E82A}"/>
              </a:ext>
            </a:extLst>
          </p:cNvPr>
          <p:cNvSpPr txBox="1"/>
          <p:nvPr/>
        </p:nvSpPr>
        <p:spPr>
          <a:xfrm>
            <a:off x="364921" y="909756"/>
            <a:ext cx="8384796" cy="3323987"/>
          </a:xfrm>
          <a:prstGeom prst="rect">
            <a:avLst/>
          </a:prstGeom>
          <a:noFill/>
        </p:spPr>
        <p:txBody>
          <a:bodyPr wrap="square" rtlCol="0">
            <a:spAutoFit/>
          </a:bodyPr>
          <a:lstStyle/>
          <a:p>
            <a:pPr>
              <a:spcAft>
                <a:spcPts val="1200"/>
              </a:spcAft>
            </a:pPr>
            <a:r>
              <a:rPr lang="en-US" sz="2000" dirty="0">
                <a:solidFill>
                  <a:schemeClr val="accent1"/>
                </a:solidFill>
              </a:rPr>
              <a:t>The majority of the Follow-up forms are the same as those in the Baseline folder – just with “Follow-up” rather than “Baseline” in the title.</a:t>
            </a:r>
          </a:p>
          <a:p>
            <a:pPr>
              <a:spcAft>
                <a:spcPts val="1200"/>
              </a:spcAft>
            </a:pPr>
            <a:r>
              <a:rPr lang="en-US" sz="2000" dirty="0">
                <a:solidFill>
                  <a:schemeClr val="accent1"/>
                </a:solidFill>
              </a:rPr>
              <a:t>Follow-up forms should always be completed in relation to the appropriate Follow-up data collection reporting period.</a:t>
            </a:r>
          </a:p>
          <a:p>
            <a:pPr>
              <a:spcAft>
                <a:spcPts val="1200"/>
              </a:spcAft>
            </a:pPr>
            <a:r>
              <a:rPr lang="en-US" sz="2000" b="1" dirty="0">
                <a:solidFill>
                  <a:schemeClr val="accent1"/>
                </a:solidFill>
              </a:rPr>
              <a:t>NOTE: Only those forms which are only in Follow-up or different from their Baseline counterparts will be discussed in this section.</a:t>
            </a:r>
          </a:p>
          <a:p>
            <a:endParaRPr lang="en-US" sz="2000" dirty="0">
              <a:solidFill>
                <a:schemeClr val="accent1"/>
              </a:solidFill>
            </a:endParaRPr>
          </a:p>
          <a:p>
            <a:endParaRPr lang="en-US" sz="2000" dirty="0">
              <a:solidFill>
                <a:schemeClr val="accent1"/>
              </a:solidFill>
            </a:endParaRPr>
          </a:p>
          <a:p>
            <a:endParaRPr lang="en-US" sz="2000" dirty="0">
              <a:solidFill>
                <a:schemeClr val="accent1"/>
              </a:solidFill>
            </a:endParaRPr>
          </a:p>
        </p:txBody>
      </p:sp>
    </p:spTree>
    <p:extLst>
      <p:ext uri="{BB962C8B-B14F-4D97-AF65-F5344CB8AC3E}">
        <p14:creationId xmlns:p14="http://schemas.microsoft.com/office/powerpoint/2010/main" val="145868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7" name="Picture 6">
            <a:extLst>
              <a:ext uri="{FF2B5EF4-FFF2-40B4-BE49-F238E27FC236}">
                <a16:creationId xmlns:a16="http://schemas.microsoft.com/office/drawing/2014/main" id="{5BD3D75A-3162-28EC-9B5D-D1DA604143F0}"/>
              </a:ext>
            </a:extLst>
          </p:cNvPr>
          <p:cNvPicPr>
            <a:picLocks noChangeAspect="1"/>
          </p:cNvPicPr>
          <p:nvPr/>
        </p:nvPicPr>
        <p:blipFill>
          <a:blip r:embed="rId2"/>
          <a:stretch>
            <a:fillRect/>
          </a:stretch>
        </p:blipFill>
        <p:spPr>
          <a:xfrm>
            <a:off x="5072530" y="387700"/>
            <a:ext cx="3621824" cy="3658317"/>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57200" y="307975"/>
            <a:ext cx="4419600" cy="949325"/>
          </a:xfrm>
        </p:spPr>
        <p:txBody>
          <a:bodyPr/>
          <a:lstStyle/>
          <a:p>
            <a:r>
              <a:rPr lang="en-US" dirty="0"/>
              <a:t>Follow-up and Medications Assessment</a:t>
            </a:r>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534886"/>
            <a:ext cx="4419601" cy="2800578"/>
          </a:xfrm>
        </p:spPr>
        <p:txBody>
          <a:bodyPr/>
          <a:lstStyle/>
          <a:p>
            <a:r>
              <a:rPr lang="en-US" sz="1800" dirty="0"/>
              <a:t>Complete this form in its entirety and for each Yes response, follow the instructions indicated under the question.</a:t>
            </a:r>
          </a:p>
          <a:p>
            <a:endParaRPr lang="en-US" sz="1600" dirty="0"/>
          </a:p>
        </p:txBody>
      </p:sp>
      <p:sp>
        <p:nvSpPr>
          <p:cNvPr id="5" name="Star: 5 Points 4">
            <a:extLst>
              <a:ext uri="{FF2B5EF4-FFF2-40B4-BE49-F238E27FC236}">
                <a16:creationId xmlns:a16="http://schemas.microsoft.com/office/drawing/2014/main" id="{C5B0B84F-E4CB-487B-0E34-42100C857CCF}"/>
              </a:ext>
            </a:extLst>
          </p:cNvPr>
          <p:cNvSpPr/>
          <p:nvPr/>
        </p:nvSpPr>
        <p:spPr>
          <a:xfrm>
            <a:off x="5064328" y="738000"/>
            <a:ext cx="130629" cy="130629"/>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04E4D6B-F95E-CB32-B46E-1C24609E9DAD}"/>
              </a:ext>
            </a:extLst>
          </p:cNvPr>
          <p:cNvCxnSpPr>
            <a:cxnSpLocks/>
          </p:cNvCxnSpPr>
          <p:nvPr/>
        </p:nvCxnSpPr>
        <p:spPr>
          <a:xfrm flipH="1">
            <a:off x="7582237" y="861260"/>
            <a:ext cx="854818" cy="252407"/>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55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8158976" cy="502347"/>
          </a:xfrm>
        </p:spPr>
        <p:txBody>
          <a:bodyPr/>
          <a:lstStyle/>
          <a:p>
            <a:r>
              <a:rPr lang="en-US" dirty="0"/>
              <a:t>Follow-up Concurrent Study Enrollment</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200" y="926535"/>
            <a:ext cx="8229600" cy="1445962"/>
          </a:xfrm>
        </p:spPr>
        <p:txBody>
          <a:bodyPr/>
          <a:lstStyle/>
          <a:p>
            <a:pPr>
              <a:spcAft>
                <a:spcPts val="1200"/>
              </a:spcAft>
            </a:pPr>
            <a:r>
              <a:rPr lang="en-US" dirty="0"/>
              <a:t>Any concurrent studies to which the patient enrolled to previously and were indicated as ongoing, will automatically be pulled forward into this form. Answer “Ongoing?” for each study pulled in.</a:t>
            </a:r>
          </a:p>
          <a:p>
            <a:pPr>
              <a:spcAft>
                <a:spcPts val="1200"/>
              </a:spcAft>
            </a:pPr>
            <a:r>
              <a:rPr lang="en-US" dirty="0"/>
              <a:t>If the patient </a:t>
            </a:r>
            <a:r>
              <a:rPr lang="en-US" i="1" dirty="0"/>
              <a:t>newly</a:t>
            </a:r>
            <a:r>
              <a:rPr lang="en-US" dirty="0"/>
              <a:t> enrolled to a study, use the “Add a new Log Line” feature and complete a log line for each </a:t>
            </a:r>
            <a:r>
              <a:rPr lang="en-US" b="1" dirty="0"/>
              <a:t>new</a:t>
            </a:r>
            <a:r>
              <a:rPr lang="en-US" dirty="0"/>
              <a:t> study.</a:t>
            </a:r>
          </a:p>
          <a:p>
            <a:pPr>
              <a:spcAft>
                <a:spcPts val="1200"/>
              </a:spcAft>
            </a:pPr>
            <a:r>
              <a:rPr lang="en-US" sz="1400" dirty="0"/>
              <a:t>Do NOT report ALZ-NET as a concurrent study.</a:t>
            </a:r>
          </a:p>
          <a:p>
            <a:pPr>
              <a:spcAft>
                <a:spcPts val="1200"/>
              </a:spcAft>
            </a:pPr>
            <a:endParaRPr lang="en-US" dirty="0"/>
          </a:p>
          <a:p>
            <a:endParaRPr lang="en-US" dirty="0"/>
          </a:p>
        </p:txBody>
      </p:sp>
      <p:pic>
        <p:nvPicPr>
          <p:cNvPr id="6" name="Picture 5">
            <a:extLst>
              <a:ext uri="{FF2B5EF4-FFF2-40B4-BE49-F238E27FC236}">
                <a16:creationId xmlns:a16="http://schemas.microsoft.com/office/drawing/2014/main" id="{90522FCF-A486-447E-476D-88223844652B}"/>
              </a:ext>
            </a:extLst>
          </p:cNvPr>
          <p:cNvPicPr>
            <a:picLocks noChangeAspect="1"/>
          </p:cNvPicPr>
          <p:nvPr/>
        </p:nvPicPr>
        <p:blipFill>
          <a:blip r:embed="rId2"/>
          <a:stretch>
            <a:fillRect/>
          </a:stretch>
        </p:blipFill>
        <p:spPr>
          <a:xfrm>
            <a:off x="457197" y="2444709"/>
            <a:ext cx="8229601" cy="2150597"/>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D46BCAB-5D63-681C-3638-8FB3C1FEE9BA}"/>
                  </a:ext>
                </a:extLst>
              </p14:cNvPr>
              <p14:cNvContentPartPr/>
              <p14:nvPr/>
            </p14:nvContentPartPr>
            <p14:xfrm>
              <a:off x="791493" y="2529740"/>
              <a:ext cx="490320" cy="15480"/>
            </p14:xfrm>
          </p:contentPart>
        </mc:Choice>
        <mc:Fallback xmlns="">
          <p:pic>
            <p:nvPicPr>
              <p:cNvPr id="7" name="Ink 6">
                <a:extLst>
                  <a:ext uri="{FF2B5EF4-FFF2-40B4-BE49-F238E27FC236}">
                    <a16:creationId xmlns:a16="http://schemas.microsoft.com/office/drawing/2014/main" id="{FD46BCAB-5D63-681C-3638-8FB3C1FEE9BA}"/>
                  </a:ext>
                </a:extLst>
              </p:cNvPr>
              <p:cNvPicPr/>
              <p:nvPr/>
            </p:nvPicPr>
            <p:blipFill>
              <a:blip r:embed="rId4"/>
              <a:stretch>
                <a:fillRect/>
              </a:stretch>
            </p:blipFill>
            <p:spPr>
              <a:xfrm>
                <a:off x="755493" y="2457740"/>
                <a:ext cx="561960" cy="159120"/>
              </a:xfrm>
              <a:prstGeom prst="rect">
                <a:avLst/>
              </a:prstGeom>
            </p:spPr>
          </p:pic>
        </mc:Fallback>
      </mc:AlternateContent>
      <p:sp>
        <p:nvSpPr>
          <p:cNvPr id="2" name="Rectangle: Rounded Corners 1">
            <a:extLst>
              <a:ext uri="{FF2B5EF4-FFF2-40B4-BE49-F238E27FC236}">
                <a16:creationId xmlns:a16="http://schemas.microsoft.com/office/drawing/2014/main" id="{CACA84CB-AAEB-EB24-C4D1-EE806D264FB7}"/>
              </a:ext>
            </a:extLst>
          </p:cNvPr>
          <p:cNvSpPr/>
          <p:nvPr/>
        </p:nvSpPr>
        <p:spPr>
          <a:xfrm>
            <a:off x="7113864" y="3741490"/>
            <a:ext cx="545285" cy="57045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280907"/>
      </p:ext>
    </p:extLst>
  </p:cSld>
  <p:clrMapOvr>
    <a:masterClrMapping/>
  </p:clrMapOvr>
  <mc:AlternateContent xmlns:mc="http://schemas.openxmlformats.org/markup-compatibility/2006" xmlns:p14="http://schemas.microsoft.com/office/powerpoint/2010/main">
    <mc:Choice Requires="p14">
      <p:transition spd="med" p14:dur="700" advTm="34117">
        <p:fade/>
      </p:transition>
    </mc:Choice>
    <mc:Fallback xmlns="">
      <p:transition spd="med" advTm="34117">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29FD9-F960-6037-93FE-8FC3AE2C38FC}"/>
            </a:ext>
          </a:extLst>
        </p:cNvPr>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0E14E3D-A3E8-AAFB-CB43-F5C19640CEA5}"/>
              </a:ext>
            </a:extLst>
          </p:cNvPr>
          <p:cNvPicPr>
            <a:picLocks noGrp="1" noChangeAspect="1"/>
          </p:cNvPicPr>
          <p:nvPr>
            <p:ph type="pic" sz="quarter" idx="15"/>
          </p:nvPr>
        </p:nvPicPr>
        <p:blipFill>
          <a:blip r:embed="rId3"/>
          <a:srcRect l="1385" r="1385"/>
          <a:stretch>
            <a:fillRect/>
          </a:stretch>
        </p:blipFill>
        <p:spPr>
          <a:xfrm>
            <a:off x="5057775" y="307975"/>
            <a:ext cx="3629025" cy="4027488"/>
          </a:xfrm>
          <a:prstGeom prst="rect">
            <a:avLst/>
          </a:prstGeom>
          <a:ln>
            <a:solidFill>
              <a:schemeClr val="accent1"/>
            </a:solidFill>
          </a:ln>
        </p:spPr>
      </p:pic>
      <p:sp>
        <p:nvSpPr>
          <p:cNvPr id="3" name="Text Placeholder 2">
            <a:extLst>
              <a:ext uri="{FF2B5EF4-FFF2-40B4-BE49-F238E27FC236}">
                <a16:creationId xmlns:a16="http://schemas.microsoft.com/office/drawing/2014/main" id="{1F889B38-56BA-535E-D701-3D14274B4E8A}"/>
              </a:ext>
            </a:extLst>
          </p:cNvPr>
          <p:cNvSpPr>
            <a:spLocks noGrp="1"/>
          </p:cNvSpPr>
          <p:nvPr>
            <p:ph type="body" sz="quarter" idx="13"/>
          </p:nvPr>
        </p:nvSpPr>
        <p:spPr/>
        <p:txBody>
          <a:bodyPr/>
          <a:lstStyle/>
          <a:p>
            <a:r>
              <a:rPr lang="en-US" dirty="0"/>
              <a:t>Follow-up Concurrent Study Enrollment</a:t>
            </a:r>
          </a:p>
          <a:p>
            <a:endParaRPr lang="en-US" dirty="0"/>
          </a:p>
        </p:txBody>
      </p:sp>
      <p:sp>
        <p:nvSpPr>
          <p:cNvPr id="4" name="Text Placeholder 3">
            <a:extLst>
              <a:ext uri="{FF2B5EF4-FFF2-40B4-BE49-F238E27FC236}">
                <a16:creationId xmlns:a16="http://schemas.microsoft.com/office/drawing/2014/main" id="{C9CFFD9C-E5E3-8C8D-D62B-BD663B8A73A3}"/>
              </a:ext>
            </a:extLst>
          </p:cNvPr>
          <p:cNvSpPr>
            <a:spLocks noGrp="1"/>
          </p:cNvSpPr>
          <p:nvPr>
            <p:ph type="body" sz="quarter" idx="14"/>
          </p:nvPr>
        </p:nvSpPr>
        <p:spPr>
          <a:xfrm>
            <a:off x="468086" y="1236528"/>
            <a:ext cx="4419601" cy="3098935"/>
          </a:xfrm>
        </p:spPr>
        <p:txBody>
          <a:bodyPr/>
          <a:lstStyle/>
          <a:p>
            <a:pPr>
              <a:spcAft>
                <a:spcPts val="1200"/>
              </a:spcAft>
            </a:pPr>
            <a:r>
              <a:rPr lang="en-US" dirty="0"/>
              <a:t>If previously reported “Ongoing” studies are </a:t>
            </a:r>
            <a:r>
              <a:rPr lang="en-US" u="sng" dirty="0"/>
              <a:t>not</a:t>
            </a:r>
            <a:r>
              <a:rPr lang="en-US" dirty="0"/>
              <a:t> being ‘pulled forward’, please do the following:</a:t>
            </a:r>
          </a:p>
          <a:p>
            <a:pPr>
              <a:spcAft>
                <a:spcPts val="1200"/>
              </a:spcAft>
            </a:pPr>
            <a:r>
              <a:rPr lang="en-US" dirty="0"/>
              <a:t>On the corresponding </a:t>
            </a:r>
            <a:r>
              <a:rPr lang="en-US" u="sng" dirty="0"/>
              <a:t>Follow-up Reporting Period and Patient Status</a:t>
            </a:r>
            <a:r>
              <a:rPr lang="en-US" dirty="0"/>
              <a:t> form, ‘toggle’ the answer to this question.</a:t>
            </a:r>
          </a:p>
          <a:p>
            <a:pPr>
              <a:spcAft>
                <a:spcPts val="1200"/>
              </a:spcAft>
            </a:pPr>
            <a:r>
              <a:rPr lang="en-US" dirty="0"/>
              <a:t>That is, if you originally entered No, change the answer to Yes and hit Save. Then, change the answer back to No and hit Save.</a:t>
            </a:r>
          </a:p>
          <a:p>
            <a:pPr>
              <a:spcAft>
                <a:spcPts val="1200"/>
              </a:spcAft>
            </a:pPr>
            <a:r>
              <a:rPr lang="en-US" dirty="0"/>
              <a:t>This should ‘trigger’ the programming and the Ongoing studies will be ‘pulled forward’ into the current </a:t>
            </a:r>
            <a:r>
              <a:rPr lang="en-US" u="sng" dirty="0"/>
              <a:t>Follow-up Concurrent Study Enrollment</a:t>
            </a:r>
            <a:r>
              <a:rPr lang="en-US" dirty="0"/>
              <a:t> form. </a:t>
            </a:r>
          </a:p>
          <a:p>
            <a:endParaRPr lang="en-US" sz="1600" dirty="0">
              <a:effectLst/>
              <a:ea typeface="Calibri" panose="020F0502020204030204" pitchFamily="34" charset="0"/>
            </a:endParaRPr>
          </a:p>
        </p:txBody>
      </p:sp>
      <p:sp>
        <p:nvSpPr>
          <p:cNvPr id="2" name="Rectangle: Rounded Corners 1">
            <a:extLst>
              <a:ext uri="{FF2B5EF4-FFF2-40B4-BE49-F238E27FC236}">
                <a16:creationId xmlns:a16="http://schemas.microsoft.com/office/drawing/2014/main" id="{D43CC40B-77CB-1AB7-3D3A-235E8377C6EC}"/>
              </a:ext>
            </a:extLst>
          </p:cNvPr>
          <p:cNvSpPr/>
          <p:nvPr/>
        </p:nvSpPr>
        <p:spPr>
          <a:xfrm>
            <a:off x="5093829" y="1115080"/>
            <a:ext cx="3286773" cy="371475"/>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1FB90A0-B71A-7113-8EC4-E0F03BB10C83}"/>
              </a:ext>
            </a:extLst>
          </p:cNvPr>
          <p:cNvCxnSpPr>
            <a:cxnSpLocks/>
          </p:cNvCxnSpPr>
          <p:nvPr/>
        </p:nvCxnSpPr>
        <p:spPr>
          <a:xfrm flipV="1">
            <a:off x="4806892" y="1486555"/>
            <a:ext cx="286937" cy="57713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98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CD89893-7986-592F-FDC6-9FFD3089097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4A7DA59C-373A-F4E8-5B92-F66DCBD809F1}"/>
              </a:ext>
            </a:extLst>
          </p:cNvPr>
          <p:cNvSpPr>
            <a:spLocks noGrp="1"/>
          </p:cNvSpPr>
          <p:nvPr>
            <p:ph type="body" sz="quarter" idx="13"/>
          </p:nvPr>
        </p:nvSpPr>
        <p:spPr>
          <a:xfrm>
            <a:off x="457200" y="307975"/>
            <a:ext cx="4419600" cy="500061"/>
          </a:xfrm>
        </p:spPr>
        <p:txBody>
          <a:bodyPr/>
          <a:lstStyle/>
          <a:p>
            <a:r>
              <a:rPr lang="en-US" dirty="0"/>
              <a:t>Follow-up Lifestyle Data</a:t>
            </a:r>
          </a:p>
        </p:txBody>
      </p:sp>
      <p:sp>
        <p:nvSpPr>
          <p:cNvPr id="4" name="Text Placeholder 3">
            <a:extLst>
              <a:ext uri="{FF2B5EF4-FFF2-40B4-BE49-F238E27FC236}">
                <a16:creationId xmlns:a16="http://schemas.microsoft.com/office/drawing/2014/main" id="{E63AEA62-07F8-CE12-79E9-8021D5D63305}"/>
              </a:ext>
            </a:extLst>
          </p:cNvPr>
          <p:cNvSpPr>
            <a:spLocks noGrp="1"/>
          </p:cNvSpPr>
          <p:nvPr>
            <p:ph type="body" sz="quarter" idx="14"/>
          </p:nvPr>
        </p:nvSpPr>
        <p:spPr>
          <a:xfrm>
            <a:off x="457200" y="1355558"/>
            <a:ext cx="4419601" cy="2979906"/>
          </a:xfrm>
        </p:spPr>
        <p:txBody>
          <a:bodyPr/>
          <a:lstStyle/>
          <a:p>
            <a:pPr>
              <a:spcAft>
                <a:spcPts val="1200"/>
              </a:spcAft>
            </a:pPr>
            <a:r>
              <a:rPr lang="en-US" sz="1800" dirty="0"/>
              <a:t>This form asks about any </a:t>
            </a:r>
            <a:r>
              <a:rPr lang="en-US" sz="1800" i="1" dirty="0"/>
              <a:t>changes</a:t>
            </a:r>
            <a:r>
              <a:rPr lang="en-US" sz="1800" dirty="0"/>
              <a:t> since the last reporting period. For accurate reporting, compare to how the </a:t>
            </a:r>
            <a:r>
              <a:rPr lang="en-US" sz="1800" u="sng" dirty="0"/>
              <a:t>Lifestyle Data</a:t>
            </a:r>
            <a:r>
              <a:rPr lang="en-US" sz="1800" dirty="0"/>
              <a:t> form was completed during the previous reporting period.</a:t>
            </a:r>
          </a:p>
          <a:p>
            <a:pPr>
              <a:spcAft>
                <a:spcPts val="1200"/>
              </a:spcAft>
            </a:pPr>
            <a:r>
              <a:rPr lang="en-US" sz="1800" dirty="0"/>
              <a:t>If the first question is answered Yes, complete the rest of the form. </a:t>
            </a:r>
          </a:p>
          <a:p>
            <a:pPr>
              <a:spcAft>
                <a:spcPts val="1200"/>
              </a:spcAft>
            </a:pPr>
            <a:r>
              <a:rPr lang="en-US" sz="1800" dirty="0"/>
              <a:t>If the first question is answered No, do not complete the rest of the form.</a:t>
            </a:r>
          </a:p>
          <a:p>
            <a:pPr>
              <a:spcAft>
                <a:spcPts val="1200"/>
              </a:spcAft>
            </a:pPr>
            <a:endParaRPr lang="en-US" sz="1600" dirty="0"/>
          </a:p>
        </p:txBody>
      </p:sp>
      <p:pic>
        <p:nvPicPr>
          <p:cNvPr id="8" name="Picture 7">
            <a:extLst>
              <a:ext uri="{FF2B5EF4-FFF2-40B4-BE49-F238E27FC236}">
                <a16:creationId xmlns:a16="http://schemas.microsoft.com/office/drawing/2014/main" id="{D37D9212-436F-152E-65C2-3B4449AB70B0}"/>
              </a:ext>
            </a:extLst>
          </p:cNvPr>
          <p:cNvPicPr>
            <a:picLocks noChangeAspect="1"/>
          </p:cNvPicPr>
          <p:nvPr/>
        </p:nvPicPr>
        <p:blipFill>
          <a:blip r:embed="rId2"/>
          <a:stretch>
            <a:fillRect/>
          </a:stretch>
        </p:blipFill>
        <p:spPr>
          <a:xfrm>
            <a:off x="5168670" y="374650"/>
            <a:ext cx="3518130" cy="3960814"/>
          </a:xfrm>
          <a:prstGeom prst="rect">
            <a:avLst/>
          </a:prstGeom>
        </p:spPr>
      </p:pic>
      <p:sp>
        <p:nvSpPr>
          <p:cNvPr id="7" name="Rectangle: Rounded Corners 6">
            <a:extLst>
              <a:ext uri="{FF2B5EF4-FFF2-40B4-BE49-F238E27FC236}">
                <a16:creationId xmlns:a16="http://schemas.microsoft.com/office/drawing/2014/main" id="{AF0C4749-9AE3-D95A-996C-1D2B25E2F537}"/>
              </a:ext>
            </a:extLst>
          </p:cNvPr>
          <p:cNvSpPr/>
          <p:nvPr/>
        </p:nvSpPr>
        <p:spPr>
          <a:xfrm>
            <a:off x="8162488" y="1174459"/>
            <a:ext cx="360727" cy="34394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2C899E8-0829-C4F1-65EC-63C8DE64C9F6}"/>
              </a:ext>
            </a:extLst>
          </p:cNvPr>
          <p:cNvSpPr/>
          <p:nvPr/>
        </p:nvSpPr>
        <p:spPr>
          <a:xfrm>
            <a:off x="5168670" y="1518407"/>
            <a:ext cx="1928416" cy="37330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C64C844-96D9-D347-2D25-F091AA35ECE0}"/>
              </a:ext>
            </a:extLst>
          </p:cNvPr>
          <p:cNvCxnSpPr>
            <a:stCxn id="7" idx="1"/>
            <a:endCxn id="9" idx="3"/>
          </p:cNvCxnSpPr>
          <p:nvPr/>
        </p:nvCxnSpPr>
        <p:spPr>
          <a:xfrm flipH="1">
            <a:off x="7097086" y="1346433"/>
            <a:ext cx="1065402" cy="358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D12734-B6B3-A6FD-C7C0-E268C4118FC7}"/>
              </a:ext>
            </a:extLst>
          </p:cNvPr>
          <p:cNvCxnSpPr/>
          <p:nvPr/>
        </p:nvCxnSpPr>
        <p:spPr>
          <a:xfrm>
            <a:off x="5318620" y="808036"/>
            <a:ext cx="13674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819664"/>
      </p:ext>
    </p:extLst>
  </p:cSld>
  <p:clrMapOvr>
    <a:masterClrMapping/>
  </p:clrMapOvr>
  <mc:AlternateContent xmlns:mc="http://schemas.openxmlformats.org/markup-compatibility/2006" xmlns:p14="http://schemas.microsoft.com/office/powerpoint/2010/main">
    <mc:Choice Requires="p14">
      <p:transition spd="med" p14:dur="700" advTm="28637">
        <p:fade/>
      </p:transition>
    </mc:Choice>
    <mc:Fallback xmlns="">
      <p:transition spd="med" advTm="28637">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6983CAF-6CC3-ED8E-8021-B37C97265332}"/>
              </a:ext>
            </a:extLst>
          </p:cNvPr>
          <p:cNvSpPr>
            <a:spLocks noGrp="1"/>
          </p:cNvSpPr>
          <p:nvPr>
            <p:ph type="pic" sz="quarter" idx="15"/>
          </p:nvPr>
        </p:nvSpPr>
        <p:spPr>
          <a:ln>
            <a:solidFill>
              <a:schemeClr val="accent1"/>
            </a:solidFill>
          </a:ln>
        </p:spPr>
        <p:txBody>
          <a:bodyPr/>
          <a:lstStyle/>
          <a:p>
            <a:endParaRPr lang="en-US"/>
          </a:p>
        </p:txBody>
      </p:sp>
      <p:pic>
        <p:nvPicPr>
          <p:cNvPr id="7" name="Picture 6">
            <a:extLst>
              <a:ext uri="{FF2B5EF4-FFF2-40B4-BE49-F238E27FC236}">
                <a16:creationId xmlns:a16="http://schemas.microsoft.com/office/drawing/2014/main" id="{C19BBD5B-92A6-BE90-CFEA-42BB8B7613C0}"/>
              </a:ext>
            </a:extLst>
          </p:cNvPr>
          <p:cNvPicPr>
            <a:picLocks noChangeAspect="1"/>
          </p:cNvPicPr>
          <p:nvPr/>
        </p:nvPicPr>
        <p:blipFill>
          <a:blip r:embed="rId2"/>
          <a:stretch>
            <a:fillRect/>
          </a:stretch>
        </p:blipFill>
        <p:spPr>
          <a:xfrm>
            <a:off x="5087592" y="367395"/>
            <a:ext cx="3599207" cy="3550264"/>
          </a:xfrm>
          <a:prstGeom prst="rect">
            <a:avLst/>
          </a:prstGeom>
        </p:spPr>
      </p:pic>
      <p:sp>
        <p:nvSpPr>
          <p:cNvPr id="3" name="Text Placeholder 2">
            <a:extLst>
              <a:ext uri="{FF2B5EF4-FFF2-40B4-BE49-F238E27FC236}">
                <a16:creationId xmlns:a16="http://schemas.microsoft.com/office/drawing/2014/main" id="{829BB0C3-CCE1-8BB0-0C16-485BAD5FD29C}"/>
              </a:ext>
            </a:extLst>
          </p:cNvPr>
          <p:cNvSpPr>
            <a:spLocks noGrp="1"/>
          </p:cNvSpPr>
          <p:nvPr>
            <p:ph type="body" sz="quarter" idx="13"/>
          </p:nvPr>
        </p:nvSpPr>
        <p:spPr/>
        <p:txBody>
          <a:bodyPr/>
          <a:lstStyle/>
          <a:p>
            <a:r>
              <a:rPr lang="en-US" dirty="0"/>
              <a:t>Follow-up Alzheimer's Disease Diagnosis</a:t>
            </a:r>
          </a:p>
        </p:txBody>
      </p:sp>
      <p:sp>
        <p:nvSpPr>
          <p:cNvPr id="4" name="Text Placeholder 3">
            <a:extLst>
              <a:ext uri="{FF2B5EF4-FFF2-40B4-BE49-F238E27FC236}">
                <a16:creationId xmlns:a16="http://schemas.microsoft.com/office/drawing/2014/main" id="{4E879180-8558-0E94-41AE-44E89D8E2F90}"/>
              </a:ext>
            </a:extLst>
          </p:cNvPr>
          <p:cNvSpPr>
            <a:spLocks noGrp="1"/>
          </p:cNvSpPr>
          <p:nvPr>
            <p:ph type="body" sz="quarter" idx="14"/>
          </p:nvPr>
        </p:nvSpPr>
        <p:spPr/>
        <p:txBody>
          <a:bodyPr/>
          <a:lstStyle/>
          <a:p>
            <a:pPr>
              <a:spcAft>
                <a:spcPts val="1200"/>
              </a:spcAft>
            </a:pPr>
            <a:r>
              <a:rPr lang="en-US" sz="1800" dirty="0"/>
              <a:t>Complete this form in its entirety. </a:t>
            </a:r>
          </a:p>
          <a:p>
            <a:pPr>
              <a:spcAft>
                <a:spcPts val="1200"/>
              </a:spcAft>
            </a:pPr>
            <a:r>
              <a:rPr lang="en-US" sz="1800" dirty="0"/>
              <a:t>Note that the timeframe is the patient’s </a:t>
            </a:r>
            <a:r>
              <a:rPr lang="en-US" sz="1800" i="1" dirty="0"/>
              <a:t>most recent </a:t>
            </a:r>
            <a:r>
              <a:rPr lang="en-US" sz="1800" dirty="0"/>
              <a:t>clinical evaluation.</a:t>
            </a:r>
          </a:p>
          <a:p>
            <a:pPr marL="285750" indent="-285750">
              <a:spcAft>
                <a:spcPts val="1200"/>
              </a:spcAft>
              <a:buFont typeface="Arial" panose="020B0604020202020204" pitchFamily="34" charset="0"/>
              <a:buChar char="•"/>
            </a:pPr>
            <a:r>
              <a:rPr lang="en-US" sz="1800" dirty="0"/>
              <a:t>Answer Yes, No or Unknown.</a:t>
            </a:r>
          </a:p>
          <a:p>
            <a:pPr marL="742950" lvl="1" indent="-285750">
              <a:spcAft>
                <a:spcPts val="1200"/>
              </a:spcAft>
              <a:buFont typeface="Arial" panose="020B0604020202020204" pitchFamily="34" charset="0"/>
              <a:buChar char="•"/>
            </a:pPr>
            <a:r>
              <a:rPr lang="en-US" sz="1600" dirty="0">
                <a:solidFill>
                  <a:schemeClr val="accent1"/>
                </a:solidFill>
              </a:rPr>
              <a:t>If Yes, complete the </a:t>
            </a:r>
            <a:r>
              <a:rPr lang="en-US" sz="1600" u="sng" dirty="0">
                <a:solidFill>
                  <a:schemeClr val="accent1"/>
                </a:solidFill>
              </a:rPr>
              <a:t>Diagnostic Testing</a:t>
            </a:r>
            <a:r>
              <a:rPr lang="en-US" sz="1600" dirty="0">
                <a:solidFill>
                  <a:schemeClr val="accent1"/>
                </a:solidFill>
              </a:rPr>
              <a:t> form located at the Subject level.</a:t>
            </a:r>
          </a:p>
          <a:p>
            <a:pPr>
              <a:spcAft>
                <a:spcPts val="1200"/>
              </a:spcAft>
            </a:pPr>
            <a:endParaRPr lang="en-US" sz="1600" dirty="0"/>
          </a:p>
        </p:txBody>
      </p:sp>
      <p:cxnSp>
        <p:nvCxnSpPr>
          <p:cNvPr id="10" name="Straight Connector 9">
            <a:extLst>
              <a:ext uri="{FF2B5EF4-FFF2-40B4-BE49-F238E27FC236}">
                <a16:creationId xmlns:a16="http://schemas.microsoft.com/office/drawing/2014/main" id="{8B6EBC06-5BC8-FC0A-C5E2-13FB9A467A8C}"/>
              </a:ext>
            </a:extLst>
          </p:cNvPr>
          <p:cNvCxnSpPr>
            <a:cxnSpLocks/>
          </p:cNvCxnSpPr>
          <p:nvPr/>
        </p:nvCxnSpPr>
        <p:spPr>
          <a:xfrm>
            <a:off x="6543413" y="789357"/>
            <a:ext cx="2348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F9E001-FD01-18A4-FB37-D96C94A76DA7}"/>
              </a:ext>
            </a:extLst>
          </p:cNvPr>
          <p:cNvCxnSpPr>
            <a:cxnSpLocks/>
          </p:cNvCxnSpPr>
          <p:nvPr/>
        </p:nvCxnSpPr>
        <p:spPr>
          <a:xfrm>
            <a:off x="5209563" y="872746"/>
            <a:ext cx="40267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63874C8E-90F6-058D-678C-6F03AE376CFE}"/>
              </a:ext>
            </a:extLst>
          </p:cNvPr>
          <p:cNvSpPr/>
          <p:nvPr/>
        </p:nvSpPr>
        <p:spPr>
          <a:xfrm>
            <a:off x="5057422" y="3331030"/>
            <a:ext cx="3629377" cy="78377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279AD8C9-7E1A-350A-98FF-E51A5E045AEF}"/>
              </a:ext>
            </a:extLst>
          </p:cNvPr>
          <p:cNvCxnSpPr>
            <a:cxnSpLocks/>
            <a:endCxn id="15" idx="1"/>
          </p:cNvCxnSpPr>
          <p:nvPr/>
        </p:nvCxnSpPr>
        <p:spPr>
          <a:xfrm>
            <a:off x="3758268" y="2939145"/>
            <a:ext cx="1299154" cy="783771"/>
          </a:xfrm>
          <a:prstGeom prst="bentConnector3">
            <a:avLst>
              <a:gd name="adj1" fmla="val 90035"/>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113205"/>
      </p:ext>
    </p:extLst>
  </p:cSld>
  <p:clrMapOvr>
    <a:masterClrMapping/>
  </p:clrMapOvr>
  <mc:AlternateContent xmlns:mc="http://schemas.openxmlformats.org/markup-compatibility/2006" xmlns:p14="http://schemas.microsoft.com/office/powerpoint/2010/main">
    <mc:Choice Requires="p14">
      <p:transition spd="med" p14:dur="700" advTm="13489">
        <p:fade/>
      </p:transition>
    </mc:Choice>
    <mc:Fallback xmlns="">
      <p:transition spd="med" advTm="1348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D5E6B-4D43-4392-2D17-F48DEBCEBAFA}"/>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5B24148-52C3-6582-B53F-A87BA857A38F}"/>
              </a:ext>
            </a:extLst>
          </p:cNvPr>
          <p:cNvSpPr>
            <a:spLocks noGrp="1"/>
          </p:cNvSpPr>
          <p:nvPr>
            <p:ph type="pic" sz="quarter" idx="15"/>
          </p:nvPr>
        </p:nvSpPr>
        <p:spPr>
          <a:xfrm>
            <a:off x="4267200" y="307976"/>
            <a:ext cx="4419600" cy="4027488"/>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650ADDB8-B53B-34FB-0FFE-93208E3AD71F}"/>
              </a:ext>
            </a:extLst>
          </p:cNvPr>
          <p:cNvSpPr>
            <a:spLocks noGrp="1"/>
          </p:cNvSpPr>
          <p:nvPr>
            <p:ph type="body" sz="quarter" idx="13"/>
          </p:nvPr>
        </p:nvSpPr>
        <p:spPr/>
        <p:txBody>
          <a:bodyPr/>
          <a:lstStyle/>
          <a:p>
            <a:r>
              <a:rPr lang="en-US" dirty="0"/>
              <a:t>Icon Key</a:t>
            </a:r>
          </a:p>
        </p:txBody>
      </p:sp>
      <p:sp>
        <p:nvSpPr>
          <p:cNvPr id="4" name="Text Placeholder 3">
            <a:extLst>
              <a:ext uri="{FF2B5EF4-FFF2-40B4-BE49-F238E27FC236}">
                <a16:creationId xmlns:a16="http://schemas.microsoft.com/office/drawing/2014/main" id="{3CAD8986-CF8C-E8F2-BB04-7CE1BC247EF6}"/>
              </a:ext>
            </a:extLst>
          </p:cNvPr>
          <p:cNvSpPr>
            <a:spLocks noGrp="1"/>
          </p:cNvSpPr>
          <p:nvPr>
            <p:ph type="body" sz="quarter" idx="14"/>
          </p:nvPr>
        </p:nvSpPr>
        <p:spPr>
          <a:xfrm>
            <a:off x="457200" y="1652588"/>
            <a:ext cx="3747408" cy="2682876"/>
          </a:xfrm>
        </p:spPr>
        <p:txBody>
          <a:bodyPr/>
          <a:lstStyle/>
          <a:p>
            <a:pPr>
              <a:spcAft>
                <a:spcPts val="1200"/>
              </a:spcAft>
            </a:pPr>
            <a:r>
              <a:rPr lang="en-US" sz="1800" dirty="0"/>
              <a:t>Some of the most common and most helpful icons are:</a:t>
            </a:r>
          </a:p>
          <a:p>
            <a:pPr marL="285750" indent="-285750">
              <a:spcAft>
                <a:spcPts val="0"/>
              </a:spcAft>
              <a:buFont typeface="Arial" panose="020B0604020202020204" pitchFamily="34" charset="0"/>
              <a:buChar char="•"/>
            </a:pPr>
            <a:r>
              <a:rPr lang="en-US" sz="1800" dirty="0"/>
              <a:t>Complete</a:t>
            </a:r>
          </a:p>
          <a:p>
            <a:pPr marL="285750" indent="-285750">
              <a:spcAft>
                <a:spcPts val="0"/>
              </a:spcAft>
              <a:buFont typeface="Arial" panose="020B0604020202020204" pitchFamily="34" charset="0"/>
              <a:buChar char="•"/>
            </a:pPr>
            <a:r>
              <a:rPr lang="en-US" sz="1800" dirty="0"/>
              <a:t>Incomplete</a:t>
            </a:r>
          </a:p>
          <a:p>
            <a:pPr marL="285750" indent="-285750">
              <a:spcAft>
                <a:spcPts val="0"/>
              </a:spcAft>
              <a:buFont typeface="Arial" panose="020B0604020202020204" pitchFamily="34" charset="0"/>
              <a:buChar char="•"/>
            </a:pPr>
            <a:r>
              <a:rPr lang="en-US" sz="1800" dirty="0"/>
              <a:t>Not Conformant</a:t>
            </a:r>
          </a:p>
          <a:p>
            <a:pPr marL="285750" indent="-285750">
              <a:spcAft>
                <a:spcPts val="0"/>
              </a:spcAft>
              <a:buFont typeface="Arial" panose="020B0604020202020204" pitchFamily="34" charset="0"/>
              <a:buChar char="•"/>
            </a:pPr>
            <a:r>
              <a:rPr lang="en-US" sz="1800" dirty="0"/>
              <a:t>Overdue</a:t>
            </a:r>
          </a:p>
          <a:p>
            <a:pPr marL="285750" indent="-285750">
              <a:spcAft>
                <a:spcPts val="0"/>
              </a:spcAft>
              <a:buFont typeface="Arial" panose="020B0604020202020204" pitchFamily="34" charset="0"/>
              <a:buChar char="•"/>
            </a:pPr>
            <a:r>
              <a:rPr lang="en-US" sz="1800" dirty="0"/>
              <a:t>Query Open</a:t>
            </a:r>
          </a:p>
          <a:p>
            <a:pPr marL="285750" indent="-285750">
              <a:spcAft>
                <a:spcPts val="0"/>
              </a:spcAft>
              <a:buFont typeface="Arial" panose="020B0604020202020204" pitchFamily="34" charset="0"/>
              <a:buChar char="•"/>
            </a:pPr>
            <a:r>
              <a:rPr lang="en-US" sz="1800" dirty="0"/>
              <a:t>Answered Query</a:t>
            </a:r>
          </a:p>
          <a:p>
            <a:pPr>
              <a:spcAft>
                <a:spcPts val="1200"/>
              </a:spcAft>
            </a:pPr>
            <a:endParaRPr lang="en-US" sz="1800" dirty="0"/>
          </a:p>
        </p:txBody>
      </p:sp>
      <p:pic>
        <p:nvPicPr>
          <p:cNvPr id="8" name="Picture 7">
            <a:extLst>
              <a:ext uri="{FF2B5EF4-FFF2-40B4-BE49-F238E27FC236}">
                <a16:creationId xmlns:a16="http://schemas.microsoft.com/office/drawing/2014/main" id="{EAC2201D-0028-4F64-E510-87D17B7746D6}"/>
              </a:ext>
            </a:extLst>
          </p:cNvPr>
          <p:cNvPicPr>
            <a:picLocks noChangeAspect="1"/>
          </p:cNvPicPr>
          <p:nvPr/>
        </p:nvPicPr>
        <p:blipFill>
          <a:blip r:embed="rId2"/>
          <a:stretch>
            <a:fillRect/>
          </a:stretch>
        </p:blipFill>
        <p:spPr>
          <a:xfrm>
            <a:off x="4372100" y="427578"/>
            <a:ext cx="4222552" cy="3441038"/>
          </a:xfrm>
          <a:prstGeom prst="rect">
            <a:avLst/>
          </a:prstGeom>
          <a:ln>
            <a:solidFill>
              <a:schemeClr val="accent1"/>
            </a:solidFill>
          </a:ln>
        </p:spPr>
      </p:pic>
      <p:sp>
        <p:nvSpPr>
          <p:cNvPr id="5" name="Rectangle: Rounded Corners 4">
            <a:extLst>
              <a:ext uri="{FF2B5EF4-FFF2-40B4-BE49-F238E27FC236}">
                <a16:creationId xmlns:a16="http://schemas.microsoft.com/office/drawing/2014/main" id="{677F7B2D-B8B1-4E21-D45D-DEF2BB268088}"/>
              </a:ext>
            </a:extLst>
          </p:cNvPr>
          <p:cNvSpPr/>
          <p:nvPr/>
        </p:nvSpPr>
        <p:spPr>
          <a:xfrm>
            <a:off x="5957670" y="815071"/>
            <a:ext cx="822958" cy="2470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AE57B94-C526-67D9-A809-78DBC27D287D}"/>
              </a:ext>
            </a:extLst>
          </p:cNvPr>
          <p:cNvSpPr/>
          <p:nvPr/>
        </p:nvSpPr>
        <p:spPr>
          <a:xfrm>
            <a:off x="7031506" y="1502575"/>
            <a:ext cx="983102" cy="2470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16E613E-99F1-C0EA-1638-042E8BF47CE0}"/>
              </a:ext>
            </a:extLst>
          </p:cNvPr>
          <p:cNvSpPr/>
          <p:nvPr/>
        </p:nvSpPr>
        <p:spPr>
          <a:xfrm>
            <a:off x="7038540" y="1274884"/>
            <a:ext cx="822958" cy="2470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00E3778-DE4F-0DF4-3AF7-6E0DED9FAE87}"/>
              </a:ext>
            </a:extLst>
          </p:cNvPr>
          <p:cNvSpPr/>
          <p:nvPr/>
        </p:nvSpPr>
        <p:spPr>
          <a:xfrm>
            <a:off x="7038540" y="568031"/>
            <a:ext cx="822958" cy="2470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D4862C1-8D3C-71D7-940B-50C28C69F98C}"/>
              </a:ext>
            </a:extLst>
          </p:cNvPr>
          <p:cNvSpPr/>
          <p:nvPr/>
        </p:nvSpPr>
        <p:spPr>
          <a:xfrm>
            <a:off x="5957670" y="1519842"/>
            <a:ext cx="914398" cy="2470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D5B6F57-0596-5E44-3334-E3A6ECFF65EF}"/>
              </a:ext>
            </a:extLst>
          </p:cNvPr>
          <p:cNvSpPr/>
          <p:nvPr/>
        </p:nvSpPr>
        <p:spPr>
          <a:xfrm>
            <a:off x="5957670" y="1964994"/>
            <a:ext cx="822958" cy="2470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66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403E5D-DFF0-8EFB-A046-C2C9F64DD7FA}"/>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CE930D95-C46E-5CC0-20CC-662545574227}"/>
              </a:ext>
            </a:extLst>
          </p:cNvPr>
          <p:cNvPicPr>
            <a:picLocks noChangeAspect="1"/>
          </p:cNvPicPr>
          <p:nvPr/>
        </p:nvPicPr>
        <p:blipFill>
          <a:blip r:embed="rId2"/>
          <a:stretch>
            <a:fillRect/>
          </a:stretch>
        </p:blipFill>
        <p:spPr>
          <a:xfrm>
            <a:off x="5112017" y="376687"/>
            <a:ext cx="3520188" cy="3890066"/>
          </a:xfrm>
          <a:prstGeom prst="rect">
            <a:avLst/>
          </a:prstGeom>
        </p:spPr>
      </p:pic>
      <p:sp>
        <p:nvSpPr>
          <p:cNvPr id="3" name="Text Placeholder 2">
            <a:extLst>
              <a:ext uri="{FF2B5EF4-FFF2-40B4-BE49-F238E27FC236}">
                <a16:creationId xmlns:a16="http://schemas.microsoft.com/office/drawing/2014/main" id="{487B7590-4DA5-B08A-FB81-41B7404CF3DD}"/>
              </a:ext>
            </a:extLst>
          </p:cNvPr>
          <p:cNvSpPr>
            <a:spLocks noGrp="1"/>
          </p:cNvSpPr>
          <p:nvPr>
            <p:ph type="body" sz="quarter" idx="13"/>
          </p:nvPr>
        </p:nvSpPr>
        <p:spPr/>
        <p:txBody>
          <a:bodyPr/>
          <a:lstStyle/>
          <a:p>
            <a:r>
              <a:rPr lang="en-US" dirty="0"/>
              <a:t>Follow-up Novel Therapy Administration YN</a:t>
            </a:r>
          </a:p>
        </p:txBody>
      </p:sp>
      <p:sp>
        <p:nvSpPr>
          <p:cNvPr id="4" name="Text Placeholder 3">
            <a:extLst>
              <a:ext uri="{FF2B5EF4-FFF2-40B4-BE49-F238E27FC236}">
                <a16:creationId xmlns:a16="http://schemas.microsoft.com/office/drawing/2014/main" id="{A2997906-CECA-15DA-151E-7572EC121C1B}"/>
              </a:ext>
            </a:extLst>
          </p:cNvPr>
          <p:cNvSpPr>
            <a:spLocks noGrp="1"/>
          </p:cNvSpPr>
          <p:nvPr>
            <p:ph type="body" sz="quarter" idx="14"/>
          </p:nvPr>
        </p:nvSpPr>
        <p:spPr/>
        <p:txBody>
          <a:bodyPr/>
          <a:lstStyle/>
          <a:p>
            <a:r>
              <a:rPr lang="en-US" dirty="0"/>
              <a:t>Answer Yes, No, or Unknown to the first question.</a:t>
            </a:r>
          </a:p>
          <a:p>
            <a:pPr marL="285750" indent="-285750">
              <a:buFont typeface="Arial" panose="020B0604020202020204" pitchFamily="34" charset="0"/>
              <a:buChar char="•"/>
            </a:pPr>
            <a:r>
              <a:rPr lang="en-US" dirty="0"/>
              <a:t>Note that this question is asking if novel therapies were </a:t>
            </a:r>
            <a:r>
              <a:rPr lang="en-US" i="1" dirty="0"/>
              <a:t>initiated prior to </a:t>
            </a:r>
            <a:r>
              <a:rPr lang="en-US" dirty="0"/>
              <a:t>this data collection time point.</a:t>
            </a:r>
          </a:p>
          <a:p>
            <a:r>
              <a:rPr lang="en-US" sz="1400" dirty="0"/>
              <a:t>Answer Yes, No, or Unknown to the second question.</a:t>
            </a:r>
          </a:p>
          <a:p>
            <a:pPr marL="285750" indent="-285750">
              <a:buFont typeface="Arial" panose="020B0604020202020204" pitchFamily="34" charset="0"/>
              <a:buChar char="•"/>
            </a:pPr>
            <a:r>
              <a:rPr lang="en-US" sz="1400" dirty="0"/>
              <a:t>Note that the timeframe is </a:t>
            </a:r>
            <a:r>
              <a:rPr lang="en-US" sz="1400" i="1" dirty="0"/>
              <a:t>since the last </a:t>
            </a:r>
            <a:r>
              <a:rPr lang="en-US" sz="1400" dirty="0"/>
              <a:t>data entry timepoint.</a:t>
            </a:r>
          </a:p>
          <a:p>
            <a:pPr marL="285750" indent="-285750">
              <a:buFont typeface="Arial" panose="020B0604020202020204" pitchFamily="34" charset="0"/>
              <a:buChar char="•"/>
            </a:pPr>
            <a:r>
              <a:rPr lang="en-US" sz="1400" dirty="0"/>
              <a:t>If answered Yes, selected the type of novel therapy(</a:t>
            </a:r>
            <a:r>
              <a:rPr lang="en-US" sz="1400" dirty="0" err="1"/>
              <a:t>ies</a:t>
            </a:r>
            <a:r>
              <a:rPr lang="en-US" sz="1400" dirty="0"/>
              <a:t>) and hit Save.</a:t>
            </a:r>
          </a:p>
          <a:p>
            <a:pPr marL="742950" lvl="1" indent="-285750">
              <a:spcAft>
                <a:spcPts val="600"/>
              </a:spcAft>
              <a:buFont typeface="Arial" panose="020B0604020202020204" pitchFamily="34" charset="0"/>
              <a:buChar char="•"/>
            </a:pPr>
            <a:r>
              <a:rPr lang="en-US" sz="1400" dirty="0">
                <a:solidFill>
                  <a:schemeClr val="accent1"/>
                </a:solidFill>
              </a:rPr>
              <a:t>The list of novel therapies will be updated as new therapies become available.</a:t>
            </a:r>
          </a:p>
          <a:p>
            <a:pPr marL="285750" indent="-285750">
              <a:spcAft>
                <a:spcPts val="1200"/>
              </a:spcAft>
              <a:buFont typeface="Arial" panose="020B0604020202020204" pitchFamily="34" charset="0"/>
              <a:buChar char="•"/>
            </a:pPr>
            <a:endParaRPr lang="en-US" sz="1400" dirty="0"/>
          </a:p>
          <a:p>
            <a:endParaRPr lang="en-US" dirty="0"/>
          </a:p>
        </p:txBody>
      </p:sp>
      <p:sp>
        <p:nvSpPr>
          <p:cNvPr id="11" name="Rectangle: Rounded Corners 10">
            <a:extLst>
              <a:ext uri="{FF2B5EF4-FFF2-40B4-BE49-F238E27FC236}">
                <a16:creationId xmlns:a16="http://schemas.microsoft.com/office/drawing/2014/main" id="{3F35B768-0054-15AF-68A8-2CDA3E39A6FF}"/>
              </a:ext>
            </a:extLst>
          </p:cNvPr>
          <p:cNvSpPr/>
          <p:nvPr/>
        </p:nvSpPr>
        <p:spPr>
          <a:xfrm>
            <a:off x="8382687" y="1606675"/>
            <a:ext cx="213952" cy="11787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60914EDC-8C38-9C18-9A49-7B5CA1880AE7}"/>
              </a:ext>
            </a:extLst>
          </p:cNvPr>
          <p:cNvCxnSpPr>
            <a:cxnSpLocks/>
          </p:cNvCxnSpPr>
          <p:nvPr/>
        </p:nvCxnSpPr>
        <p:spPr>
          <a:xfrm rot="16200000" flipH="1">
            <a:off x="7747195" y="1522659"/>
            <a:ext cx="914262" cy="263682"/>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28F5EA9-4093-A265-88CB-2429A5423019}"/>
              </a:ext>
            </a:extLst>
          </p:cNvPr>
          <p:cNvSpPr/>
          <p:nvPr/>
        </p:nvSpPr>
        <p:spPr>
          <a:xfrm>
            <a:off x="8070538" y="1092415"/>
            <a:ext cx="326911" cy="172995"/>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2CDFDCE-0EAF-2CE6-44CD-8BB66FEF4F2B}"/>
              </a:ext>
            </a:extLst>
          </p:cNvPr>
          <p:cNvCxnSpPr>
            <a:cxnSpLocks/>
          </p:cNvCxnSpPr>
          <p:nvPr/>
        </p:nvCxnSpPr>
        <p:spPr>
          <a:xfrm>
            <a:off x="6416965" y="778506"/>
            <a:ext cx="27222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3F132029-EE8C-02DF-CCCD-331F5C75D17F}"/>
              </a:ext>
            </a:extLst>
          </p:cNvPr>
          <p:cNvSpPr/>
          <p:nvPr/>
        </p:nvSpPr>
        <p:spPr>
          <a:xfrm>
            <a:off x="5217952" y="623754"/>
            <a:ext cx="3413857" cy="42046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183078"/>
      </p:ext>
    </p:extLst>
  </p:cSld>
  <p:clrMapOvr>
    <a:masterClrMapping/>
  </p:clrMapOvr>
  <mc:AlternateContent xmlns:mc="http://schemas.openxmlformats.org/markup-compatibility/2006" xmlns:p14="http://schemas.microsoft.com/office/powerpoint/2010/main">
    <mc:Choice Requires="p14">
      <p:transition spd="med" p14:dur="700" advTm="24323">
        <p:fade/>
      </p:transition>
    </mc:Choice>
    <mc:Fallback xmlns="">
      <p:transition spd="med" advTm="24323">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4C6CB-55C2-7A0F-F60A-19F9D3F8F74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EA58579-3B89-B5D4-3A0F-632C18902B29}"/>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DE48BBD2-5B75-B7A3-94A9-58B867475DC8}"/>
              </a:ext>
            </a:extLst>
          </p:cNvPr>
          <p:cNvPicPr>
            <a:picLocks noChangeAspect="1"/>
          </p:cNvPicPr>
          <p:nvPr/>
        </p:nvPicPr>
        <p:blipFill>
          <a:blip r:embed="rId2"/>
          <a:stretch>
            <a:fillRect/>
          </a:stretch>
        </p:blipFill>
        <p:spPr>
          <a:xfrm>
            <a:off x="5112017" y="376687"/>
            <a:ext cx="3520188" cy="3890066"/>
          </a:xfrm>
          <a:prstGeom prst="rect">
            <a:avLst/>
          </a:prstGeom>
        </p:spPr>
      </p:pic>
      <p:sp>
        <p:nvSpPr>
          <p:cNvPr id="3" name="Text Placeholder 2">
            <a:extLst>
              <a:ext uri="{FF2B5EF4-FFF2-40B4-BE49-F238E27FC236}">
                <a16:creationId xmlns:a16="http://schemas.microsoft.com/office/drawing/2014/main" id="{68B4F25B-E234-EF81-0D64-688141584991}"/>
              </a:ext>
            </a:extLst>
          </p:cNvPr>
          <p:cNvSpPr>
            <a:spLocks noGrp="1"/>
          </p:cNvSpPr>
          <p:nvPr>
            <p:ph type="body" sz="quarter" idx="13"/>
          </p:nvPr>
        </p:nvSpPr>
        <p:spPr/>
        <p:txBody>
          <a:bodyPr/>
          <a:lstStyle/>
          <a:p>
            <a:r>
              <a:rPr lang="en-US" dirty="0"/>
              <a:t>Follow-up Novel Therapy Administration YN</a:t>
            </a:r>
          </a:p>
        </p:txBody>
      </p:sp>
      <p:sp>
        <p:nvSpPr>
          <p:cNvPr id="4" name="Text Placeholder 3">
            <a:extLst>
              <a:ext uri="{FF2B5EF4-FFF2-40B4-BE49-F238E27FC236}">
                <a16:creationId xmlns:a16="http://schemas.microsoft.com/office/drawing/2014/main" id="{4609635E-D989-326E-1539-0E00FA80ACFA}"/>
              </a:ext>
            </a:extLst>
          </p:cNvPr>
          <p:cNvSpPr>
            <a:spLocks noGrp="1"/>
          </p:cNvSpPr>
          <p:nvPr>
            <p:ph type="body" sz="quarter" idx="14"/>
          </p:nvPr>
        </p:nvSpPr>
        <p:spPr/>
        <p:txBody>
          <a:bodyPr/>
          <a:lstStyle/>
          <a:p>
            <a:pPr>
              <a:spcAft>
                <a:spcPts val="1200"/>
              </a:spcAft>
            </a:pPr>
            <a:r>
              <a:rPr lang="en-US" sz="1600" dirty="0"/>
              <a:t>Prior to the</a:t>
            </a:r>
            <a:r>
              <a:rPr lang="en-US" sz="1600" b="1" dirty="0"/>
              <a:t> INITIAL </a:t>
            </a:r>
            <a:r>
              <a:rPr lang="en-US" sz="1600" dirty="0"/>
              <a:t>initiation of Aducanumab, Lecanemab and Donanemab, an MRI and either an Amyloid PET/CT or CSF collection is expected.</a:t>
            </a:r>
          </a:p>
          <a:p>
            <a:pPr marL="285750" indent="-285750">
              <a:buFont typeface="Arial" panose="020B0604020202020204" pitchFamily="34" charset="0"/>
              <a:buChar char="•"/>
            </a:pPr>
            <a:r>
              <a:rPr lang="en-US" dirty="0">
                <a:solidFill>
                  <a:schemeClr val="accent1"/>
                </a:solidFill>
              </a:rPr>
              <a:t>Please report imaging on </a:t>
            </a:r>
            <a:r>
              <a:rPr lang="en-US" u="sng" dirty="0">
                <a:solidFill>
                  <a:schemeClr val="accent1"/>
                </a:solidFill>
              </a:rPr>
              <a:t>Diagnostic Testing</a:t>
            </a:r>
            <a:r>
              <a:rPr lang="en-US" dirty="0">
                <a:solidFill>
                  <a:schemeClr val="accent1"/>
                </a:solidFill>
              </a:rPr>
              <a:t> form (see specific instructions on this form).</a:t>
            </a:r>
          </a:p>
          <a:p>
            <a:pPr marL="285750" indent="-285750">
              <a:spcAft>
                <a:spcPts val="1200"/>
              </a:spcAft>
              <a:buFont typeface="Arial" panose="020B0604020202020204" pitchFamily="34" charset="0"/>
              <a:buChar char="•"/>
            </a:pPr>
            <a:r>
              <a:rPr lang="en-US" dirty="0">
                <a:solidFill>
                  <a:schemeClr val="accent1"/>
                </a:solidFill>
              </a:rPr>
              <a:t>Please report CSF collection on the </a:t>
            </a:r>
            <a:r>
              <a:rPr lang="en-US" u="sng" dirty="0">
                <a:solidFill>
                  <a:schemeClr val="accent1"/>
                </a:solidFill>
              </a:rPr>
              <a:t>Diagnostic Testing</a:t>
            </a:r>
            <a:r>
              <a:rPr lang="en-US" dirty="0">
                <a:solidFill>
                  <a:schemeClr val="accent1"/>
                </a:solidFill>
              </a:rPr>
              <a:t> form as appropriate.</a:t>
            </a:r>
          </a:p>
          <a:p>
            <a:pPr marL="285750" indent="-285750">
              <a:spcAft>
                <a:spcPts val="1200"/>
              </a:spcAft>
              <a:buFont typeface="Arial" panose="020B0604020202020204" pitchFamily="34" charset="0"/>
              <a:buChar char="•"/>
            </a:pPr>
            <a:r>
              <a:rPr lang="en-US" dirty="0">
                <a:solidFill>
                  <a:schemeClr val="accent1"/>
                </a:solidFill>
              </a:rPr>
              <a:t>Please report ALL imaging on the </a:t>
            </a:r>
            <a:r>
              <a:rPr lang="en-US" u="sng" dirty="0">
                <a:solidFill>
                  <a:schemeClr val="accent1"/>
                </a:solidFill>
              </a:rPr>
              <a:t>Imaging Log</a:t>
            </a:r>
            <a:r>
              <a:rPr lang="en-US" dirty="0">
                <a:solidFill>
                  <a:schemeClr val="accent1"/>
                </a:solidFill>
              </a:rPr>
              <a:t> on the ALZ-NET Portal.</a:t>
            </a:r>
          </a:p>
          <a:p>
            <a:pPr marL="285750" indent="-285750">
              <a:spcAft>
                <a:spcPts val="1200"/>
              </a:spcAft>
              <a:buFont typeface="Arial" panose="020B0604020202020204" pitchFamily="34" charset="0"/>
              <a:buChar char="•"/>
            </a:pPr>
            <a:endParaRPr lang="en-US" sz="1400" dirty="0"/>
          </a:p>
          <a:p>
            <a:endParaRPr lang="en-US" dirty="0"/>
          </a:p>
        </p:txBody>
      </p:sp>
      <p:sp>
        <p:nvSpPr>
          <p:cNvPr id="15" name="Oval 14">
            <a:extLst>
              <a:ext uri="{FF2B5EF4-FFF2-40B4-BE49-F238E27FC236}">
                <a16:creationId xmlns:a16="http://schemas.microsoft.com/office/drawing/2014/main" id="{0F969EF6-063F-E778-D630-8F8A45731C9C}"/>
              </a:ext>
            </a:extLst>
          </p:cNvPr>
          <p:cNvSpPr/>
          <p:nvPr/>
        </p:nvSpPr>
        <p:spPr>
          <a:xfrm>
            <a:off x="8070538" y="1092415"/>
            <a:ext cx="326911" cy="172995"/>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09262"/>
      </p:ext>
    </p:extLst>
  </p:cSld>
  <p:clrMapOvr>
    <a:masterClrMapping/>
  </p:clrMapOvr>
  <mc:AlternateContent xmlns:mc="http://schemas.openxmlformats.org/markup-compatibility/2006">
    <mc:Choice xmlns:p14="http://schemas.microsoft.com/office/powerpoint/2010/main" Requires="p14">
      <p:transition spd="med" p14:dur="700" advTm="24323">
        <p:fade/>
      </p:transition>
    </mc:Choice>
    <mc:Fallback>
      <p:transition spd="med" advTm="24323">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The circled question is only required to be completed if novel therapy was not initiated previously </a:t>
            </a:r>
            <a:r>
              <a:rPr lang="en-US" sz="1800" b="1" dirty="0"/>
              <a:t>and</a:t>
            </a:r>
            <a:r>
              <a:rPr lang="en-US" sz="1800" dirty="0"/>
              <a:t> if novel therapy was not received since the last data entry timepoint.</a:t>
            </a:r>
          </a:p>
          <a:p>
            <a:pPr>
              <a:spcAft>
                <a:spcPts val="1200"/>
              </a:spcAft>
            </a:pPr>
            <a:endParaRPr lang="en-US" sz="1600" dirty="0"/>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12700">
            <a:solidFill>
              <a:schemeClr val="accent1"/>
            </a:solidFill>
          </a:ln>
        </p:spPr>
        <p:txBody>
          <a:bodyPr/>
          <a:lstStyle/>
          <a:p>
            <a:endParaRPr lang="en-US"/>
          </a:p>
        </p:txBody>
      </p:sp>
      <p:pic>
        <p:nvPicPr>
          <p:cNvPr id="5" name="Picture 4">
            <a:extLst>
              <a:ext uri="{FF2B5EF4-FFF2-40B4-BE49-F238E27FC236}">
                <a16:creationId xmlns:a16="http://schemas.microsoft.com/office/drawing/2014/main" id="{8460F934-3902-1799-86D1-9483864D4D4B}"/>
              </a:ext>
            </a:extLst>
          </p:cNvPr>
          <p:cNvPicPr>
            <a:picLocks noChangeAspect="1"/>
          </p:cNvPicPr>
          <p:nvPr/>
        </p:nvPicPr>
        <p:blipFill>
          <a:blip r:embed="rId2"/>
          <a:stretch>
            <a:fillRect/>
          </a:stretch>
        </p:blipFill>
        <p:spPr>
          <a:xfrm>
            <a:off x="5095936" y="342107"/>
            <a:ext cx="3552348" cy="3959225"/>
          </a:xfrm>
          <a:prstGeom prst="rect">
            <a:avLst/>
          </a:prstGeom>
        </p:spPr>
      </p:pic>
      <p:sp>
        <p:nvSpPr>
          <p:cNvPr id="7" name="Oval 6">
            <a:extLst>
              <a:ext uri="{FF2B5EF4-FFF2-40B4-BE49-F238E27FC236}">
                <a16:creationId xmlns:a16="http://schemas.microsoft.com/office/drawing/2014/main" id="{C63D1A8A-F2BF-FE2F-F84F-2B89136AF691}"/>
              </a:ext>
            </a:extLst>
          </p:cNvPr>
          <p:cNvSpPr/>
          <p:nvPr/>
        </p:nvSpPr>
        <p:spPr>
          <a:xfrm>
            <a:off x="8097450" y="752072"/>
            <a:ext cx="308008" cy="18288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94DB7D-7DCF-33B6-00A7-6B0503DEB242}"/>
              </a:ext>
            </a:extLst>
          </p:cNvPr>
          <p:cNvSpPr/>
          <p:nvPr/>
        </p:nvSpPr>
        <p:spPr>
          <a:xfrm>
            <a:off x="8097450" y="1139545"/>
            <a:ext cx="308008" cy="18288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17740F-CE13-4686-4EC5-0B03C2E19AC4}"/>
              </a:ext>
            </a:extLst>
          </p:cNvPr>
          <p:cNvCxnSpPr/>
          <p:nvPr/>
        </p:nvCxnSpPr>
        <p:spPr>
          <a:xfrm flipH="1">
            <a:off x="7891374" y="842168"/>
            <a:ext cx="202131" cy="405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DF9252-EAD1-6FFD-5B65-36C482A70948}"/>
              </a:ext>
            </a:extLst>
          </p:cNvPr>
          <p:cNvCxnSpPr>
            <a:cxnSpLocks/>
            <a:stCxn id="8" idx="2"/>
          </p:cNvCxnSpPr>
          <p:nvPr/>
        </p:nvCxnSpPr>
        <p:spPr>
          <a:xfrm flipH="1">
            <a:off x="7919208" y="1230985"/>
            <a:ext cx="178242" cy="16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A0575B-9253-E08A-541A-CE0793A8D960}"/>
              </a:ext>
            </a:extLst>
          </p:cNvPr>
          <p:cNvCxnSpPr>
            <a:cxnSpLocks/>
          </p:cNvCxnSpPr>
          <p:nvPr/>
        </p:nvCxnSpPr>
        <p:spPr>
          <a:xfrm flipH="1">
            <a:off x="6812692" y="1230985"/>
            <a:ext cx="1096026" cy="107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86FA01E2-BA11-4AB1-75A0-C4A70426BB1A}"/>
              </a:ext>
            </a:extLst>
          </p:cNvPr>
          <p:cNvSpPr/>
          <p:nvPr/>
        </p:nvSpPr>
        <p:spPr>
          <a:xfrm>
            <a:off x="5181600" y="2347784"/>
            <a:ext cx="1960605" cy="4942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21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D4CE04E-9C81-6E00-7687-A527C4A4D710}"/>
              </a:ext>
            </a:extLst>
          </p:cNvPr>
          <p:cNvSpPr>
            <a:spLocks noGrp="1"/>
          </p:cNvSpPr>
          <p:nvPr>
            <p:ph type="pic" sz="quarter" idx="15"/>
          </p:nvPr>
        </p:nvSpPr>
        <p:spPr>
          <a:ln>
            <a:solidFill>
              <a:schemeClr val="accent1"/>
            </a:solidFill>
          </a:ln>
        </p:spPr>
        <p:txBody>
          <a:bodyPr/>
          <a:lstStyle/>
          <a:p>
            <a:endParaRPr lang="en-US" dirty="0"/>
          </a:p>
        </p:txBody>
      </p:sp>
      <p:pic>
        <p:nvPicPr>
          <p:cNvPr id="13" name="Picture 12">
            <a:extLst>
              <a:ext uri="{FF2B5EF4-FFF2-40B4-BE49-F238E27FC236}">
                <a16:creationId xmlns:a16="http://schemas.microsoft.com/office/drawing/2014/main" id="{BF81B534-18E7-AA99-BE83-B0D494076CC7}"/>
              </a:ext>
            </a:extLst>
          </p:cNvPr>
          <p:cNvPicPr>
            <a:picLocks noChangeAspect="1"/>
          </p:cNvPicPr>
          <p:nvPr/>
        </p:nvPicPr>
        <p:blipFill>
          <a:blip r:embed="rId2"/>
          <a:stretch>
            <a:fillRect/>
          </a:stretch>
        </p:blipFill>
        <p:spPr>
          <a:xfrm>
            <a:off x="5079088" y="356082"/>
            <a:ext cx="3629379" cy="3277242"/>
          </a:xfrm>
          <a:prstGeom prst="rect">
            <a:avLst/>
          </a:prstGeom>
        </p:spPr>
      </p:pic>
      <p:sp>
        <p:nvSpPr>
          <p:cNvPr id="3" name="Text Placeholder 2">
            <a:extLst>
              <a:ext uri="{FF2B5EF4-FFF2-40B4-BE49-F238E27FC236}">
                <a16:creationId xmlns:a16="http://schemas.microsoft.com/office/drawing/2014/main" id="{EC21E013-05FA-03DA-6C4E-72AB50839128}"/>
              </a:ext>
            </a:extLst>
          </p:cNvPr>
          <p:cNvSpPr>
            <a:spLocks noGrp="1"/>
          </p:cNvSpPr>
          <p:nvPr>
            <p:ph type="body" sz="quarter" idx="13"/>
          </p:nvPr>
        </p:nvSpPr>
        <p:spPr/>
        <p:txBody>
          <a:bodyPr/>
          <a:lstStyle/>
          <a:p>
            <a:r>
              <a:rPr lang="en-US" dirty="0"/>
              <a:t>Follow-up Novel Therapy - </a:t>
            </a:r>
            <a:r>
              <a:rPr lang="en-US" dirty="0" err="1"/>
              <a:t>Brexpiprazole</a:t>
            </a:r>
            <a:endParaRPr lang="en-US" dirty="0"/>
          </a:p>
          <a:p>
            <a:endParaRPr lang="en-US" dirty="0"/>
          </a:p>
        </p:txBody>
      </p:sp>
      <p:sp>
        <p:nvSpPr>
          <p:cNvPr id="4" name="Text Placeholder 3">
            <a:extLst>
              <a:ext uri="{FF2B5EF4-FFF2-40B4-BE49-F238E27FC236}">
                <a16:creationId xmlns:a16="http://schemas.microsoft.com/office/drawing/2014/main" id="{5E2FFD79-F0CA-7740-C621-5A75D49C6489}"/>
              </a:ext>
            </a:extLst>
          </p:cNvPr>
          <p:cNvSpPr>
            <a:spLocks noGrp="1"/>
          </p:cNvSpPr>
          <p:nvPr>
            <p:ph type="body" sz="quarter" idx="14"/>
          </p:nvPr>
        </p:nvSpPr>
        <p:spPr>
          <a:xfrm>
            <a:off x="457199" y="1686186"/>
            <a:ext cx="4419601" cy="2649277"/>
          </a:xfrm>
        </p:spPr>
        <p:txBody>
          <a:bodyPr/>
          <a:lstStyle/>
          <a:p>
            <a:pPr>
              <a:spcAft>
                <a:spcPts val="1200"/>
              </a:spcAft>
            </a:pPr>
            <a:r>
              <a:rPr lang="en-US" sz="1700" dirty="0"/>
              <a:t>This form only becomes visible and available for data entry when </a:t>
            </a:r>
            <a:r>
              <a:rPr lang="en-US" sz="1700" dirty="0" err="1"/>
              <a:t>Brexpiprazole</a:t>
            </a:r>
            <a:r>
              <a:rPr lang="en-US" sz="1700" dirty="0"/>
              <a:t> is selected on the </a:t>
            </a:r>
            <a:r>
              <a:rPr lang="en-US" sz="1700" u="sng" dirty="0"/>
              <a:t>Follow-up Novel Therapy Administration YN</a:t>
            </a:r>
            <a:r>
              <a:rPr lang="en-US" sz="1700" dirty="0"/>
              <a:t> form.</a:t>
            </a:r>
          </a:p>
          <a:p>
            <a:pPr>
              <a:spcAft>
                <a:spcPts val="1200"/>
              </a:spcAft>
            </a:pPr>
            <a:r>
              <a:rPr lang="en-US" sz="1700" dirty="0"/>
              <a:t>Any dose levels </a:t>
            </a:r>
            <a:r>
              <a:rPr lang="en-US" sz="1700" i="1" dirty="0"/>
              <a:t>previously</a:t>
            </a:r>
            <a:r>
              <a:rPr lang="en-US" sz="1700" dirty="0"/>
              <a:t> reported as Ongoing are automatically pulled forward into this form. Update the log line (Ongoing? or Stop Date) for </a:t>
            </a:r>
            <a:r>
              <a:rPr lang="en-US" sz="1700" i="1" dirty="0"/>
              <a:t>each</a:t>
            </a:r>
            <a:r>
              <a:rPr lang="en-US" sz="1700" dirty="0"/>
              <a:t> dose pulled forward. Add a new log line to report any new dose levels.</a:t>
            </a:r>
          </a:p>
          <a:p>
            <a:endParaRPr lang="en-US" dirty="0"/>
          </a:p>
        </p:txBody>
      </p:sp>
      <p:sp>
        <p:nvSpPr>
          <p:cNvPr id="5" name="Oval 4">
            <a:extLst>
              <a:ext uri="{FF2B5EF4-FFF2-40B4-BE49-F238E27FC236}">
                <a16:creationId xmlns:a16="http://schemas.microsoft.com/office/drawing/2014/main" id="{2B7EA2C4-6D55-3979-A26F-B974A4BDC8BF}"/>
              </a:ext>
            </a:extLst>
          </p:cNvPr>
          <p:cNvSpPr/>
          <p:nvPr/>
        </p:nvSpPr>
        <p:spPr>
          <a:xfrm>
            <a:off x="5795791" y="1587364"/>
            <a:ext cx="561473" cy="18621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F1AD3DC-F196-D119-7D6A-73F33383448F}"/>
              </a:ext>
            </a:extLst>
          </p:cNvPr>
          <p:cNvSpPr/>
          <p:nvPr/>
        </p:nvSpPr>
        <p:spPr>
          <a:xfrm>
            <a:off x="5132257" y="2373461"/>
            <a:ext cx="3186355" cy="617621"/>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0E6311E-707B-C74D-CEA7-D5E00F1CEACC}"/>
              </a:ext>
            </a:extLst>
          </p:cNvPr>
          <p:cNvSpPr/>
          <p:nvPr/>
        </p:nvSpPr>
        <p:spPr>
          <a:xfrm>
            <a:off x="5124165" y="920139"/>
            <a:ext cx="3562635" cy="519764"/>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DF155A-50B1-A310-9880-9EFB5701792A}"/>
              </a:ext>
            </a:extLst>
          </p:cNvPr>
          <p:cNvSpPr/>
          <p:nvPr/>
        </p:nvSpPr>
        <p:spPr>
          <a:xfrm>
            <a:off x="5124165" y="1918607"/>
            <a:ext cx="3562635" cy="221135"/>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026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DF2C5-AE0E-7868-2270-874C63E5B162}"/>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E70943EB-3CBE-FACB-C87F-6A97CD70F2D2}"/>
              </a:ext>
            </a:extLst>
          </p:cNvPr>
          <p:cNvPicPr>
            <a:picLocks noChangeAspect="1"/>
          </p:cNvPicPr>
          <p:nvPr/>
        </p:nvPicPr>
        <p:blipFill>
          <a:blip r:embed="rId2"/>
          <a:stretch>
            <a:fillRect/>
          </a:stretch>
        </p:blipFill>
        <p:spPr>
          <a:xfrm>
            <a:off x="7131124" y="1808131"/>
            <a:ext cx="1477373" cy="2745959"/>
          </a:xfrm>
          <a:prstGeom prst="rect">
            <a:avLst/>
          </a:prstGeom>
          <a:ln>
            <a:solidFill>
              <a:schemeClr val="accent1"/>
            </a:solidFill>
          </a:ln>
        </p:spPr>
      </p:pic>
      <p:sp>
        <p:nvSpPr>
          <p:cNvPr id="2" name="Text Placeholder 1">
            <a:extLst>
              <a:ext uri="{FF2B5EF4-FFF2-40B4-BE49-F238E27FC236}">
                <a16:creationId xmlns:a16="http://schemas.microsoft.com/office/drawing/2014/main" id="{1177DCFF-383E-F45B-3895-692A45B1565D}"/>
              </a:ext>
            </a:extLst>
          </p:cNvPr>
          <p:cNvSpPr>
            <a:spLocks noGrp="1"/>
          </p:cNvSpPr>
          <p:nvPr>
            <p:ph type="body" sz="quarter" idx="13"/>
          </p:nvPr>
        </p:nvSpPr>
        <p:spPr>
          <a:xfrm>
            <a:off x="457200" y="307975"/>
            <a:ext cx="4419600" cy="715005"/>
          </a:xfrm>
        </p:spPr>
        <p:txBody>
          <a:bodyPr/>
          <a:lstStyle/>
          <a:p>
            <a:r>
              <a:rPr lang="en-US" dirty="0"/>
              <a:t>Folder Structure in Rave</a:t>
            </a:r>
          </a:p>
        </p:txBody>
      </p:sp>
      <p:sp>
        <p:nvSpPr>
          <p:cNvPr id="4" name="Text Placeholder 3">
            <a:extLst>
              <a:ext uri="{FF2B5EF4-FFF2-40B4-BE49-F238E27FC236}">
                <a16:creationId xmlns:a16="http://schemas.microsoft.com/office/drawing/2014/main" id="{F2541422-C0F9-4D59-83B7-E29D5D70FD9C}"/>
              </a:ext>
            </a:extLst>
          </p:cNvPr>
          <p:cNvSpPr>
            <a:spLocks noGrp="1"/>
          </p:cNvSpPr>
          <p:nvPr>
            <p:ph type="body" sz="quarter" idx="4294967295"/>
          </p:nvPr>
        </p:nvSpPr>
        <p:spPr>
          <a:xfrm>
            <a:off x="2611322" y="1345041"/>
            <a:ext cx="2020308" cy="489885"/>
          </a:xfrm>
          <a:prstGeom prst="rect">
            <a:avLst/>
          </a:prstGeom>
        </p:spPr>
        <p:txBody>
          <a:bodyPr/>
          <a:lstStyle/>
          <a:p>
            <a:pPr marL="0" indent="0">
              <a:buNone/>
            </a:pPr>
            <a:r>
              <a:rPr lang="en-US" sz="2000" u="sng" dirty="0">
                <a:solidFill>
                  <a:schemeClr val="accent1"/>
                </a:solidFill>
              </a:rPr>
              <a:t>Baseline</a:t>
            </a:r>
            <a:endParaRPr lang="en-US" u="sng" dirty="0">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5FD7C9AB-DCAD-42C5-7D65-BC0B059D7FFB}"/>
                  </a:ext>
                </a:extLst>
              </p14:cNvPr>
              <p14:cNvContentPartPr/>
              <p14:nvPr/>
            </p14:nvContentPartPr>
            <p14:xfrm>
              <a:off x="1006256" y="2919019"/>
              <a:ext cx="360" cy="360"/>
            </p14:xfrm>
          </p:contentPart>
        </mc:Choice>
        <mc:Fallback xmlns="">
          <p:pic>
            <p:nvPicPr>
              <p:cNvPr id="32" name="Ink 31">
                <a:extLst>
                  <a:ext uri="{FF2B5EF4-FFF2-40B4-BE49-F238E27FC236}">
                    <a16:creationId xmlns:a16="http://schemas.microsoft.com/office/drawing/2014/main" id="{5FD7C9AB-DCAD-42C5-7D65-BC0B059D7FFB}"/>
                  </a:ext>
                </a:extLst>
              </p:cNvPr>
              <p:cNvPicPr/>
              <p:nvPr/>
            </p:nvPicPr>
            <p:blipFill>
              <a:blip r:embed="rId4"/>
              <a:stretch>
                <a:fillRect/>
              </a:stretch>
            </p:blipFill>
            <p:spPr>
              <a:xfrm>
                <a:off x="997256" y="2910019"/>
                <a:ext cx="18000" cy="18000"/>
              </a:xfrm>
              <a:prstGeom prst="rect">
                <a:avLst/>
              </a:prstGeom>
            </p:spPr>
          </p:pic>
        </mc:Fallback>
      </mc:AlternateContent>
      <p:sp>
        <p:nvSpPr>
          <p:cNvPr id="35" name="Rectangle: Rounded Corners 34">
            <a:extLst>
              <a:ext uri="{FF2B5EF4-FFF2-40B4-BE49-F238E27FC236}">
                <a16:creationId xmlns:a16="http://schemas.microsoft.com/office/drawing/2014/main" id="{A45D40AF-E5DD-AE7A-6932-FF532EEE0090}"/>
              </a:ext>
            </a:extLst>
          </p:cNvPr>
          <p:cNvSpPr/>
          <p:nvPr/>
        </p:nvSpPr>
        <p:spPr>
          <a:xfrm>
            <a:off x="7161119" y="3444911"/>
            <a:ext cx="1442656" cy="105675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02D1EFA6-4B28-2D0A-4023-19889586FD81}"/>
              </a:ext>
            </a:extLst>
          </p:cNvPr>
          <p:cNvSpPr txBox="1">
            <a:spLocks/>
          </p:cNvSpPr>
          <p:nvPr/>
        </p:nvSpPr>
        <p:spPr>
          <a:xfrm>
            <a:off x="7057753" y="1345039"/>
            <a:ext cx="2020308" cy="48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chemeClr val="accent1"/>
                </a:solidFill>
              </a:rPr>
              <a:t>Patient Level</a:t>
            </a:r>
            <a:endParaRPr lang="en-US" u="sng" dirty="0">
              <a:solidFill>
                <a:schemeClr val="accent1"/>
              </a:solidFill>
            </a:endParaRPr>
          </a:p>
        </p:txBody>
      </p:sp>
      <p:sp>
        <p:nvSpPr>
          <p:cNvPr id="23" name="Text Placeholder 3">
            <a:extLst>
              <a:ext uri="{FF2B5EF4-FFF2-40B4-BE49-F238E27FC236}">
                <a16:creationId xmlns:a16="http://schemas.microsoft.com/office/drawing/2014/main" id="{48A5D541-1CB8-25CA-51D3-8946FA4E08CC}"/>
              </a:ext>
            </a:extLst>
          </p:cNvPr>
          <p:cNvSpPr txBox="1">
            <a:spLocks/>
          </p:cNvSpPr>
          <p:nvPr/>
        </p:nvSpPr>
        <p:spPr>
          <a:xfrm>
            <a:off x="4871223" y="1345040"/>
            <a:ext cx="2020308" cy="48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chemeClr val="accent1"/>
                </a:solidFill>
              </a:rPr>
              <a:t>Follow-up</a:t>
            </a:r>
            <a:endParaRPr lang="en-US" u="sng" dirty="0">
              <a:solidFill>
                <a:schemeClr val="accent1"/>
              </a:solidFill>
            </a:endParaRPr>
          </a:p>
        </p:txBody>
      </p:sp>
      <p:sp>
        <p:nvSpPr>
          <p:cNvPr id="24" name="Text Placeholder 3">
            <a:extLst>
              <a:ext uri="{FF2B5EF4-FFF2-40B4-BE49-F238E27FC236}">
                <a16:creationId xmlns:a16="http://schemas.microsoft.com/office/drawing/2014/main" id="{A38C23E0-9602-85EE-0279-BF87E432A05E}"/>
              </a:ext>
            </a:extLst>
          </p:cNvPr>
          <p:cNvSpPr txBox="1">
            <a:spLocks/>
          </p:cNvSpPr>
          <p:nvPr/>
        </p:nvSpPr>
        <p:spPr>
          <a:xfrm>
            <a:off x="416628" y="1345041"/>
            <a:ext cx="2020308" cy="48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chemeClr val="accent1"/>
                </a:solidFill>
              </a:rPr>
              <a:t>Enrollment</a:t>
            </a:r>
            <a:endParaRPr lang="en-US" u="sng" dirty="0">
              <a:solidFill>
                <a:schemeClr val="accent1"/>
              </a:solidFill>
            </a:endParaRPr>
          </a:p>
        </p:txBody>
      </p:sp>
    </p:spTree>
    <p:extLst>
      <p:ext uri="{BB962C8B-B14F-4D97-AF65-F5344CB8AC3E}">
        <p14:creationId xmlns:p14="http://schemas.microsoft.com/office/powerpoint/2010/main" val="282899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C1BED-9789-E752-7BDD-271DF6F6E1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F2D5C81-B302-480D-62E7-3291ADA833F6}"/>
              </a:ext>
            </a:extLst>
          </p:cNvPr>
          <p:cNvPicPr>
            <a:picLocks noChangeAspect="1"/>
          </p:cNvPicPr>
          <p:nvPr/>
        </p:nvPicPr>
        <p:blipFill>
          <a:blip r:embed="rId2"/>
          <a:stretch>
            <a:fillRect/>
          </a:stretch>
        </p:blipFill>
        <p:spPr>
          <a:xfrm>
            <a:off x="2123501" y="1094729"/>
            <a:ext cx="1840203" cy="3420343"/>
          </a:xfrm>
          <a:prstGeom prst="rect">
            <a:avLst/>
          </a:prstGeom>
          <a:ln>
            <a:solidFill>
              <a:schemeClr val="accent1"/>
            </a:solidFill>
          </a:ln>
        </p:spPr>
      </p:pic>
      <p:sp>
        <p:nvSpPr>
          <p:cNvPr id="3" name="Text Placeholder 2">
            <a:extLst>
              <a:ext uri="{FF2B5EF4-FFF2-40B4-BE49-F238E27FC236}">
                <a16:creationId xmlns:a16="http://schemas.microsoft.com/office/drawing/2014/main" id="{7DDFA22E-49F0-B481-FB38-6B621EAFFF6F}"/>
              </a:ext>
            </a:extLst>
          </p:cNvPr>
          <p:cNvSpPr>
            <a:spLocks noGrp="1"/>
          </p:cNvSpPr>
          <p:nvPr>
            <p:ph type="body" sz="quarter" idx="13"/>
          </p:nvPr>
        </p:nvSpPr>
        <p:spPr/>
        <p:txBody>
          <a:bodyPr/>
          <a:lstStyle/>
          <a:p>
            <a:r>
              <a:rPr lang="en-US" dirty="0"/>
              <a:t>Patient Level folders</a:t>
            </a:r>
          </a:p>
          <a:p>
            <a:endParaRPr lang="en-US" dirty="0"/>
          </a:p>
        </p:txBody>
      </p:sp>
      <p:sp>
        <p:nvSpPr>
          <p:cNvPr id="4" name="Text Placeholder 3">
            <a:extLst>
              <a:ext uri="{FF2B5EF4-FFF2-40B4-BE49-F238E27FC236}">
                <a16:creationId xmlns:a16="http://schemas.microsoft.com/office/drawing/2014/main" id="{DE1D0987-804E-DD94-B98B-5600F7E4DD3C}"/>
              </a:ext>
            </a:extLst>
          </p:cNvPr>
          <p:cNvSpPr>
            <a:spLocks noGrp="1"/>
          </p:cNvSpPr>
          <p:nvPr>
            <p:ph type="body" sz="quarter" idx="14"/>
          </p:nvPr>
        </p:nvSpPr>
        <p:spPr/>
        <p:txBody>
          <a:bodyPr/>
          <a:lstStyle/>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cxnSp>
        <p:nvCxnSpPr>
          <p:cNvPr id="6" name="Connector: Elbow 5">
            <a:extLst>
              <a:ext uri="{FF2B5EF4-FFF2-40B4-BE49-F238E27FC236}">
                <a16:creationId xmlns:a16="http://schemas.microsoft.com/office/drawing/2014/main" id="{521C63B4-0402-90AC-CC53-5EA36B0D04B0}"/>
              </a:ext>
            </a:extLst>
          </p:cNvPr>
          <p:cNvCxnSpPr>
            <a:cxnSpLocks/>
          </p:cNvCxnSpPr>
          <p:nvPr/>
        </p:nvCxnSpPr>
        <p:spPr>
          <a:xfrm>
            <a:off x="3952554" y="1987411"/>
            <a:ext cx="1267266" cy="959979"/>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65028C1E-FAE7-52E0-95B4-B9040DFB9856}"/>
              </a:ext>
            </a:extLst>
          </p:cNvPr>
          <p:cNvSpPr/>
          <p:nvPr/>
        </p:nvSpPr>
        <p:spPr>
          <a:xfrm>
            <a:off x="2140208" y="3110593"/>
            <a:ext cx="1804182" cy="140231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EAF6BFC-E845-5D03-578E-52D652F19EED}"/>
              </a:ext>
            </a:extLst>
          </p:cNvPr>
          <p:cNvSpPr txBox="1"/>
          <p:nvPr/>
        </p:nvSpPr>
        <p:spPr>
          <a:xfrm>
            <a:off x="5342451" y="2101109"/>
            <a:ext cx="2224420" cy="1569660"/>
          </a:xfrm>
          <a:prstGeom prst="rect">
            <a:avLst/>
          </a:prstGeom>
          <a:noFill/>
        </p:spPr>
        <p:txBody>
          <a:bodyPr wrap="square" rtlCol="0">
            <a:spAutoFit/>
          </a:bodyPr>
          <a:lstStyle/>
          <a:p>
            <a:r>
              <a:rPr lang="en-US" sz="2400" b="1" dirty="0">
                <a:solidFill>
                  <a:schemeClr val="accent1"/>
                </a:solidFill>
              </a:rPr>
              <a:t>Each patient level folder has a single form within it.</a:t>
            </a:r>
            <a:endParaRPr lang="en-US" sz="2400" b="1" dirty="0"/>
          </a:p>
        </p:txBody>
      </p:sp>
    </p:spTree>
    <p:extLst>
      <p:ext uri="{BB962C8B-B14F-4D97-AF65-F5344CB8AC3E}">
        <p14:creationId xmlns:p14="http://schemas.microsoft.com/office/powerpoint/2010/main" val="130218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F31A1CB-9459-868D-7A3D-1CEE87184230}"/>
              </a:ext>
            </a:extLst>
          </p:cNvPr>
          <p:cNvSpPr>
            <a:spLocks noGrp="1"/>
          </p:cNvSpPr>
          <p:nvPr>
            <p:ph type="pic" sz="quarter" idx="15"/>
          </p:nvPr>
        </p:nvSpPr>
        <p:spPr>
          <a:xfrm>
            <a:off x="457199" y="1714104"/>
            <a:ext cx="8229601" cy="2621360"/>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924C69C-F40C-5F35-E3FB-60FE3A6E3581}"/>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7208382D-C5F3-3778-461B-90F655D31CB2}"/>
              </a:ext>
            </a:extLst>
          </p:cNvPr>
          <p:cNvSpPr>
            <a:spLocks noGrp="1"/>
          </p:cNvSpPr>
          <p:nvPr>
            <p:ph type="body" sz="quarter" idx="14"/>
          </p:nvPr>
        </p:nvSpPr>
        <p:spPr>
          <a:xfrm>
            <a:off x="457199" y="930729"/>
            <a:ext cx="7543801" cy="591539"/>
          </a:xfrm>
        </p:spPr>
        <p:txBody>
          <a:bodyPr/>
          <a:lstStyle/>
          <a:p>
            <a:pPr>
              <a:spcAft>
                <a:spcPts val="1200"/>
              </a:spcAft>
            </a:pPr>
            <a:r>
              <a:rPr lang="en-US" sz="1600" i="1" dirty="0"/>
              <a:t>Always</a:t>
            </a:r>
            <a:r>
              <a:rPr lang="en-US" sz="1600" dirty="0"/>
              <a:t> enter this form </a:t>
            </a:r>
            <a:r>
              <a:rPr lang="en-US" sz="1600" i="1" dirty="0"/>
              <a:t>prior </a:t>
            </a:r>
            <a:r>
              <a:rPr lang="en-US" sz="1600" dirty="0"/>
              <a:t>to entering data on the </a:t>
            </a:r>
            <a:r>
              <a:rPr lang="en-US" sz="1600" u="sng" dirty="0"/>
              <a:t>Concomitant Medications</a:t>
            </a:r>
            <a:r>
              <a:rPr lang="en-US" sz="1600" dirty="0"/>
              <a:t> form.</a:t>
            </a:r>
          </a:p>
          <a:p>
            <a:endParaRPr lang="en-US" dirty="0"/>
          </a:p>
        </p:txBody>
      </p:sp>
      <p:pic>
        <p:nvPicPr>
          <p:cNvPr id="8" name="Picture 7">
            <a:extLst>
              <a:ext uri="{FF2B5EF4-FFF2-40B4-BE49-F238E27FC236}">
                <a16:creationId xmlns:a16="http://schemas.microsoft.com/office/drawing/2014/main" id="{58D2185A-7939-37E0-EEB6-6929EDA62B77}"/>
              </a:ext>
            </a:extLst>
          </p:cNvPr>
          <p:cNvPicPr>
            <a:picLocks noChangeAspect="1"/>
          </p:cNvPicPr>
          <p:nvPr/>
        </p:nvPicPr>
        <p:blipFill>
          <a:blip r:embed="rId2"/>
          <a:stretch>
            <a:fillRect/>
          </a:stretch>
        </p:blipFill>
        <p:spPr>
          <a:xfrm>
            <a:off x="457200" y="1722266"/>
            <a:ext cx="8229600" cy="2531326"/>
          </a:xfrm>
          <a:prstGeom prst="rect">
            <a:avLst/>
          </a:prstGeom>
        </p:spPr>
      </p:pic>
    </p:spTree>
    <p:extLst>
      <p:ext uri="{BB962C8B-B14F-4D97-AF65-F5344CB8AC3E}">
        <p14:creationId xmlns:p14="http://schemas.microsoft.com/office/powerpoint/2010/main" val="422500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4079B-772B-B58F-E557-2FF7D4A0A8D8}"/>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B3B7019-0A61-305F-934F-AF69C9D87717}"/>
              </a:ext>
            </a:extLst>
          </p:cNvPr>
          <p:cNvSpPr>
            <a:spLocks noGrp="1"/>
          </p:cNvSpPr>
          <p:nvPr>
            <p:ph type="pic" sz="quarter" idx="15"/>
          </p:nvPr>
        </p:nvSpPr>
        <p:spPr>
          <a:xfrm>
            <a:off x="457199" y="1943100"/>
            <a:ext cx="8229601" cy="2392364"/>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CAF06752-304F-718F-D050-974844E7D764}"/>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40D4D32E-C344-521F-7A5A-CDF01D24A6F8}"/>
              </a:ext>
            </a:extLst>
          </p:cNvPr>
          <p:cNvSpPr>
            <a:spLocks noGrp="1"/>
          </p:cNvSpPr>
          <p:nvPr>
            <p:ph type="body" sz="quarter" idx="14"/>
          </p:nvPr>
        </p:nvSpPr>
        <p:spPr>
          <a:xfrm>
            <a:off x="457199" y="930729"/>
            <a:ext cx="8229601" cy="1012368"/>
          </a:xfrm>
        </p:spPr>
        <p:txBody>
          <a:bodyPr/>
          <a:lstStyle/>
          <a:p>
            <a:pPr>
              <a:spcAft>
                <a:spcPts val="1200"/>
              </a:spcAft>
            </a:pPr>
            <a:r>
              <a:rPr lang="en-US" sz="1600" dirty="0"/>
              <a:t>Pay close attention to the Instructions in the header in Rave.</a:t>
            </a:r>
          </a:p>
          <a:p>
            <a:pPr>
              <a:spcAft>
                <a:spcPts val="1200"/>
              </a:spcAft>
            </a:pPr>
            <a:r>
              <a:rPr lang="en-US" sz="1600" dirty="0"/>
              <a:t>The diagnosis of MCI/AD is not reported on this form; it is reported on the </a:t>
            </a:r>
            <a:r>
              <a:rPr lang="en-US" sz="1600" u="sng" dirty="0"/>
              <a:t>Alzheimer's Disease Diagnosis</a:t>
            </a:r>
            <a:r>
              <a:rPr lang="en-US" sz="1600" dirty="0"/>
              <a:t> form.</a:t>
            </a:r>
          </a:p>
          <a:p>
            <a:endParaRPr lang="en-US" dirty="0"/>
          </a:p>
        </p:txBody>
      </p:sp>
      <p:pic>
        <p:nvPicPr>
          <p:cNvPr id="8" name="Picture 7">
            <a:extLst>
              <a:ext uri="{FF2B5EF4-FFF2-40B4-BE49-F238E27FC236}">
                <a16:creationId xmlns:a16="http://schemas.microsoft.com/office/drawing/2014/main" id="{1803B80F-03AF-3ACA-B1D8-324FD7F50378}"/>
              </a:ext>
            </a:extLst>
          </p:cNvPr>
          <p:cNvPicPr>
            <a:picLocks noChangeAspect="1"/>
          </p:cNvPicPr>
          <p:nvPr/>
        </p:nvPicPr>
        <p:blipFill>
          <a:blip r:embed="rId2"/>
          <a:stretch>
            <a:fillRect/>
          </a:stretch>
        </p:blipFill>
        <p:spPr>
          <a:xfrm>
            <a:off x="457199" y="1943098"/>
            <a:ext cx="8229600" cy="2392365"/>
          </a:xfrm>
          <a:prstGeom prst="rect">
            <a:avLst/>
          </a:prstGeom>
        </p:spPr>
      </p:pic>
      <p:sp>
        <p:nvSpPr>
          <p:cNvPr id="5" name="Rectangle: Rounded Corners 4">
            <a:extLst>
              <a:ext uri="{FF2B5EF4-FFF2-40B4-BE49-F238E27FC236}">
                <a16:creationId xmlns:a16="http://schemas.microsoft.com/office/drawing/2014/main" id="{E4261617-ADAD-8043-8406-62A5B94474D9}"/>
              </a:ext>
            </a:extLst>
          </p:cNvPr>
          <p:cNvSpPr/>
          <p:nvPr/>
        </p:nvSpPr>
        <p:spPr>
          <a:xfrm>
            <a:off x="587829" y="2449286"/>
            <a:ext cx="6204857" cy="20410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66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B93A6-7BDF-FD62-5868-C44B495B698C}"/>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A1E5DBC-F8D9-1472-E323-B74583749859}"/>
              </a:ext>
            </a:extLst>
          </p:cNvPr>
          <p:cNvSpPr>
            <a:spLocks noGrp="1"/>
          </p:cNvSpPr>
          <p:nvPr>
            <p:ph type="pic" sz="quarter" idx="15"/>
          </p:nvPr>
        </p:nvSpPr>
        <p:spPr>
          <a:xfrm>
            <a:off x="457199" y="1943100"/>
            <a:ext cx="8229601" cy="2392364"/>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B76806ED-A330-FE03-E8CA-BE1792C34A1E}"/>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D4BDB4C6-3C33-0623-4727-B2F5AE503EF7}"/>
              </a:ext>
            </a:extLst>
          </p:cNvPr>
          <p:cNvSpPr>
            <a:spLocks noGrp="1"/>
          </p:cNvSpPr>
          <p:nvPr>
            <p:ph type="body" sz="quarter" idx="14"/>
          </p:nvPr>
        </p:nvSpPr>
        <p:spPr>
          <a:xfrm>
            <a:off x="457199" y="1182399"/>
            <a:ext cx="8229601" cy="591539"/>
          </a:xfrm>
        </p:spPr>
        <p:txBody>
          <a:bodyPr/>
          <a:lstStyle/>
          <a:p>
            <a:pPr>
              <a:spcAft>
                <a:spcPts val="1200"/>
              </a:spcAft>
            </a:pPr>
            <a:r>
              <a:rPr lang="en-US" sz="1800" dirty="0"/>
              <a:t>Note – complete the ‘specify’ for all ‘Other, specify’ conditions reported</a:t>
            </a:r>
            <a:endParaRPr lang="en-US" sz="1600" dirty="0"/>
          </a:p>
        </p:txBody>
      </p:sp>
      <p:pic>
        <p:nvPicPr>
          <p:cNvPr id="8" name="Picture 7">
            <a:extLst>
              <a:ext uri="{FF2B5EF4-FFF2-40B4-BE49-F238E27FC236}">
                <a16:creationId xmlns:a16="http://schemas.microsoft.com/office/drawing/2014/main" id="{734906F5-5606-BDC7-F3EB-D4FB5EDA0626}"/>
              </a:ext>
            </a:extLst>
          </p:cNvPr>
          <p:cNvPicPr>
            <a:picLocks noChangeAspect="1"/>
          </p:cNvPicPr>
          <p:nvPr/>
        </p:nvPicPr>
        <p:blipFill>
          <a:blip r:embed="rId2"/>
          <a:stretch>
            <a:fillRect/>
          </a:stretch>
        </p:blipFill>
        <p:spPr>
          <a:xfrm>
            <a:off x="457199" y="1943098"/>
            <a:ext cx="8229600" cy="2392365"/>
          </a:xfrm>
          <a:prstGeom prst="rect">
            <a:avLst/>
          </a:prstGeom>
        </p:spPr>
      </p:pic>
      <p:sp>
        <p:nvSpPr>
          <p:cNvPr id="5" name="Rectangle: Rounded Corners 4">
            <a:extLst>
              <a:ext uri="{FF2B5EF4-FFF2-40B4-BE49-F238E27FC236}">
                <a16:creationId xmlns:a16="http://schemas.microsoft.com/office/drawing/2014/main" id="{3B95AC2A-75E6-0760-AD83-729AF53EC070}"/>
              </a:ext>
            </a:extLst>
          </p:cNvPr>
          <p:cNvSpPr/>
          <p:nvPr/>
        </p:nvSpPr>
        <p:spPr>
          <a:xfrm>
            <a:off x="587829" y="2449286"/>
            <a:ext cx="6204857" cy="20410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C3FC4AC-F480-6491-8736-7BFE96A16E7A}"/>
              </a:ext>
            </a:extLst>
          </p:cNvPr>
          <p:cNvPicPr>
            <a:picLocks noChangeAspect="1"/>
          </p:cNvPicPr>
          <p:nvPr/>
        </p:nvPicPr>
        <p:blipFill>
          <a:blip r:embed="rId3"/>
          <a:stretch>
            <a:fillRect/>
          </a:stretch>
        </p:blipFill>
        <p:spPr>
          <a:xfrm>
            <a:off x="657730" y="3388577"/>
            <a:ext cx="3636684" cy="946886"/>
          </a:xfrm>
          <a:prstGeom prst="rect">
            <a:avLst/>
          </a:prstGeom>
        </p:spPr>
      </p:pic>
      <p:sp>
        <p:nvSpPr>
          <p:cNvPr id="11" name="Rectangle: Rounded Corners 10">
            <a:extLst>
              <a:ext uri="{FF2B5EF4-FFF2-40B4-BE49-F238E27FC236}">
                <a16:creationId xmlns:a16="http://schemas.microsoft.com/office/drawing/2014/main" id="{7DE1AA94-7745-6D32-4D67-399FEF378782}"/>
              </a:ext>
            </a:extLst>
          </p:cNvPr>
          <p:cNvSpPr/>
          <p:nvPr/>
        </p:nvSpPr>
        <p:spPr>
          <a:xfrm>
            <a:off x="657730" y="4147457"/>
            <a:ext cx="713870" cy="1961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530FCA29-4F9D-9CA4-EF8C-C532B319D792}"/>
              </a:ext>
            </a:extLst>
          </p:cNvPr>
          <p:cNvCxnSpPr>
            <a:cxnSpLocks/>
          </p:cNvCxnSpPr>
          <p:nvPr/>
        </p:nvCxnSpPr>
        <p:spPr>
          <a:xfrm flipV="1">
            <a:off x="1371600" y="3273880"/>
            <a:ext cx="3037114" cy="922678"/>
          </a:xfrm>
          <a:prstGeom prst="bent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47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xfrm>
            <a:off x="457199" y="2332140"/>
            <a:ext cx="8229601" cy="2003324"/>
          </a:xfrm>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66FC3B58-BDB7-82A3-B26A-9480A392EC6E}"/>
              </a:ext>
            </a:extLst>
          </p:cNvPr>
          <p:cNvPicPr>
            <a:picLocks noChangeAspect="1"/>
          </p:cNvPicPr>
          <p:nvPr/>
        </p:nvPicPr>
        <p:blipFill>
          <a:blip r:embed="rId2"/>
          <a:stretch>
            <a:fillRect/>
          </a:stretch>
        </p:blipFill>
        <p:spPr>
          <a:xfrm>
            <a:off x="457199" y="2332140"/>
            <a:ext cx="8229601" cy="2003324"/>
          </a:xfrm>
          <a:prstGeom prst="rect">
            <a:avLst/>
          </a:prstGeom>
        </p:spPr>
      </p:pic>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Diagnostic Testing</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a:xfrm>
            <a:off x="457199" y="1182849"/>
            <a:ext cx="8229601" cy="713063"/>
          </a:xfrm>
        </p:spPr>
        <p:txBody>
          <a:bodyPr/>
          <a:lstStyle/>
          <a:p>
            <a:pPr>
              <a:spcAft>
                <a:spcPts val="1200"/>
              </a:spcAft>
            </a:pPr>
            <a:r>
              <a:rPr lang="en-US" sz="1800" dirty="0"/>
              <a:t>Add and complete a log line for </a:t>
            </a:r>
            <a:r>
              <a:rPr lang="en-US" sz="1800" b="1" dirty="0"/>
              <a:t>each</a:t>
            </a:r>
            <a:r>
              <a:rPr lang="en-US" sz="1800" dirty="0"/>
              <a:t> diagnostic test to be reported.</a:t>
            </a:r>
          </a:p>
          <a:p>
            <a:pPr>
              <a:spcAft>
                <a:spcPts val="1200"/>
              </a:spcAft>
            </a:pPr>
            <a:r>
              <a:rPr lang="en-US" sz="1800" dirty="0"/>
              <a:t>Pay close attention to the Instructions.</a:t>
            </a:r>
          </a:p>
          <a:p>
            <a:pPr>
              <a:spcAft>
                <a:spcPts val="1200"/>
              </a:spcAft>
            </a:pPr>
            <a:endParaRPr lang="en-US" sz="1800" dirty="0"/>
          </a:p>
          <a:p>
            <a:pPr>
              <a:spcAft>
                <a:spcPts val="1200"/>
              </a:spcAft>
            </a:pPr>
            <a:endParaRPr lang="en-US" sz="1800" dirty="0"/>
          </a:p>
          <a:p>
            <a:pPr>
              <a:spcAft>
                <a:spcPts val="1200"/>
              </a:spcAft>
            </a:pPr>
            <a:endParaRPr lang="en-US" sz="1800" dirty="0"/>
          </a:p>
          <a:p>
            <a:pPr>
              <a:spcAft>
                <a:spcPts val="1200"/>
              </a:spcAft>
            </a:pPr>
            <a:endParaRPr lang="en-US" sz="1800" dirty="0"/>
          </a:p>
          <a:p>
            <a:pPr>
              <a:spcAft>
                <a:spcPts val="1200"/>
              </a:spcAft>
            </a:pPr>
            <a:endParaRPr lang="en-US" sz="1800" dirty="0"/>
          </a:p>
        </p:txBody>
      </p:sp>
      <p:sp>
        <p:nvSpPr>
          <p:cNvPr id="5" name="Rectangle: Rounded Corners 4">
            <a:extLst>
              <a:ext uri="{FF2B5EF4-FFF2-40B4-BE49-F238E27FC236}">
                <a16:creationId xmlns:a16="http://schemas.microsoft.com/office/drawing/2014/main" id="{27D23726-9147-EBA4-CEA0-7C1F94A7E3CF}"/>
              </a:ext>
            </a:extLst>
          </p:cNvPr>
          <p:cNvSpPr/>
          <p:nvPr/>
        </p:nvSpPr>
        <p:spPr>
          <a:xfrm>
            <a:off x="545284" y="2571751"/>
            <a:ext cx="4597167" cy="78384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258823"/>
      </p:ext>
    </p:extLst>
  </p:cSld>
  <p:clrMapOvr>
    <a:masterClrMapping/>
  </p:clrMapOvr>
  <mc:AlternateContent xmlns:mc="http://schemas.openxmlformats.org/markup-compatibility/2006" xmlns:p14="http://schemas.microsoft.com/office/powerpoint/2010/main">
    <mc:Choice Requires="p14">
      <p:transition spd="med" p14:dur="700" advTm="46271">
        <p:fade/>
      </p:transition>
    </mc:Choice>
    <mc:Fallback xmlns="">
      <p:transition spd="med" advTm="4627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2E126-206F-A15F-3A3D-E9AA8C6ABC37}"/>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1D95245E-A9C5-E44E-132B-A0397C2004A0}"/>
              </a:ext>
            </a:extLst>
          </p:cNvPr>
          <p:cNvPicPr>
            <a:picLocks noChangeAspect="1"/>
          </p:cNvPicPr>
          <p:nvPr/>
        </p:nvPicPr>
        <p:blipFill>
          <a:blip r:embed="rId2"/>
          <a:stretch>
            <a:fillRect/>
          </a:stretch>
        </p:blipFill>
        <p:spPr>
          <a:xfrm>
            <a:off x="7131124" y="1808131"/>
            <a:ext cx="1477373" cy="2745959"/>
          </a:xfrm>
          <a:prstGeom prst="rect">
            <a:avLst/>
          </a:prstGeom>
          <a:ln>
            <a:solidFill>
              <a:schemeClr val="accent1"/>
            </a:solidFill>
          </a:ln>
        </p:spPr>
      </p:pic>
      <p:pic>
        <p:nvPicPr>
          <p:cNvPr id="20" name="Picture 19">
            <a:extLst>
              <a:ext uri="{FF2B5EF4-FFF2-40B4-BE49-F238E27FC236}">
                <a16:creationId xmlns:a16="http://schemas.microsoft.com/office/drawing/2014/main" id="{830A89CC-AA80-C068-FA5A-83A77A51BE2B}"/>
              </a:ext>
            </a:extLst>
          </p:cNvPr>
          <p:cNvPicPr>
            <a:picLocks noChangeAspect="1"/>
          </p:cNvPicPr>
          <p:nvPr/>
        </p:nvPicPr>
        <p:blipFill>
          <a:blip r:embed="rId2"/>
          <a:stretch>
            <a:fillRect/>
          </a:stretch>
        </p:blipFill>
        <p:spPr>
          <a:xfrm>
            <a:off x="4916238" y="1808131"/>
            <a:ext cx="1477373" cy="2745959"/>
          </a:xfrm>
          <a:prstGeom prst="rect">
            <a:avLst/>
          </a:prstGeom>
          <a:ln>
            <a:solidFill>
              <a:schemeClr val="accent1"/>
            </a:solidFill>
          </a:ln>
        </p:spPr>
      </p:pic>
      <p:pic>
        <p:nvPicPr>
          <p:cNvPr id="19" name="Picture 18">
            <a:extLst>
              <a:ext uri="{FF2B5EF4-FFF2-40B4-BE49-F238E27FC236}">
                <a16:creationId xmlns:a16="http://schemas.microsoft.com/office/drawing/2014/main" id="{EC242152-ACAF-1EAB-2992-730401889AEB}"/>
              </a:ext>
            </a:extLst>
          </p:cNvPr>
          <p:cNvPicPr>
            <a:picLocks noChangeAspect="1"/>
          </p:cNvPicPr>
          <p:nvPr/>
        </p:nvPicPr>
        <p:blipFill>
          <a:blip r:embed="rId2"/>
          <a:stretch>
            <a:fillRect/>
          </a:stretch>
        </p:blipFill>
        <p:spPr>
          <a:xfrm>
            <a:off x="2689181" y="1808131"/>
            <a:ext cx="1477373" cy="2745959"/>
          </a:xfrm>
          <a:prstGeom prst="rect">
            <a:avLst/>
          </a:prstGeom>
          <a:ln>
            <a:solidFill>
              <a:schemeClr val="accent1"/>
            </a:solidFill>
          </a:ln>
        </p:spPr>
      </p:pic>
      <p:pic>
        <p:nvPicPr>
          <p:cNvPr id="18" name="Picture 17">
            <a:extLst>
              <a:ext uri="{FF2B5EF4-FFF2-40B4-BE49-F238E27FC236}">
                <a16:creationId xmlns:a16="http://schemas.microsoft.com/office/drawing/2014/main" id="{7FF8C9CC-1265-A0A6-77E3-0744BF46CE7D}"/>
              </a:ext>
            </a:extLst>
          </p:cNvPr>
          <p:cNvPicPr>
            <a:picLocks noChangeAspect="1"/>
          </p:cNvPicPr>
          <p:nvPr/>
        </p:nvPicPr>
        <p:blipFill>
          <a:blip r:embed="rId2"/>
          <a:stretch>
            <a:fillRect/>
          </a:stretch>
        </p:blipFill>
        <p:spPr>
          <a:xfrm>
            <a:off x="494991" y="1808132"/>
            <a:ext cx="1477373" cy="2745959"/>
          </a:xfrm>
          <a:prstGeom prst="rect">
            <a:avLst/>
          </a:prstGeom>
          <a:ln>
            <a:solidFill>
              <a:schemeClr val="accent1"/>
            </a:solidFill>
          </a:ln>
        </p:spPr>
      </p:pic>
      <p:sp>
        <p:nvSpPr>
          <p:cNvPr id="2" name="Text Placeholder 1">
            <a:extLst>
              <a:ext uri="{FF2B5EF4-FFF2-40B4-BE49-F238E27FC236}">
                <a16:creationId xmlns:a16="http://schemas.microsoft.com/office/drawing/2014/main" id="{BE3EC59A-7CB6-8110-5FE3-225F78E09443}"/>
              </a:ext>
            </a:extLst>
          </p:cNvPr>
          <p:cNvSpPr>
            <a:spLocks noGrp="1"/>
          </p:cNvSpPr>
          <p:nvPr>
            <p:ph type="body" sz="quarter" idx="13"/>
          </p:nvPr>
        </p:nvSpPr>
        <p:spPr>
          <a:xfrm>
            <a:off x="457200" y="307975"/>
            <a:ext cx="4419600" cy="715005"/>
          </a:xfrm>
        </p:spPr>
        <p:txBody>
          <a:bodyPr/>
          <a:lstStyle/>
          <a:p>
            <a:r>
              <a:rPr lang="en-US" dirty="0"/>
              <a:t>Folder Structure in Rave</a:t>
            </a:r>
          </a:p>
        </p:txBody>
      </p:sp>
      <p:sp>
        <p:nvSpPr>
          <p:cNvPr id="4" name="Text Placeholder 3">
            <a:extLst>
              <a:ext uri="{FF2B5EF4-FFF2-40B4-BE49-F238E27FC236}">
                <a16:creationId xmlns:a16="http://schemas.microsoft.com/office/drawing/2014/main" id="{68354F59-95DF-6B6A-BF7F-9114E3682CC3}"/>
              </a:ext>
            </a:extLst>
          </p:cNvPr>
          <p:cNvSpPr>
            <a:spLocks noGrp="1"/>
          </p:cNvSpPr>
          <p:nvPr>
            <p:ph type="body" sz="quarter" idx="4294967295"/>
          </p:nvPr>
        </p:nvSpPr>
        <p:spPr>
          <a:xfrm>
            <a:off x="2611322" y="1345041"/>
            <a:ext cx="2020308" cy="489885"/>
          </a:xfrm>
          <a:prstGeom prst="rect">
            <a:avLst/>
          </a:prstGeom>
        </p:spPr>
        <p:txBody>
          <a:bodyPr/>
          <a:lstStyle/>
          <a:p>
            <a:pPr marL="0" indent="0">
              <a:buNone/>
            </a:pPr>
            <a:r>
              <a:rPr lang="en-US" sz="2000" u="sng" dirty="0">
                <a:solidFill>
                  <a:schemeClr val="accent1"/>
                </a:solidFill>
              </a:rPr>
              <a:t>Baseline</a:t>
            </a:r>
            <a:endParaRPr lang="en-US" u="sng" dirty="0">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FE06A8D0-EEF5-15C3-5A59-2DA110E04404}"/>
                  </a:ext>
                </a:extLst>
              </p14:cNvPr>
              <p14:cNvContentPartPr/>
              <p14:nvPr/>
            </p14:nvContentPartPr>
            <p14:xfrm>
              <a:off x="1006256" y="2919019"/>
              <a:ext cx="360" cy="360"/>
            </p14:xfrm>
          </p:contentPart>
        </mc:Choice>
        <mc:Fallback xmlns="">
          <p:pic>
            <p:nvPicPr>
              <p:cNvPr id="32" name="Ink 31">
                <a:extLst>
                  <a:ext uri="{FF2B5EF4-FFF2-40B4-BE49-F238E27FC236}">
                    <a16:creationId xmlns:a16="http://schemas.microsoft.com/office/drawing/2014/main" id="{FE06A8D0-EEF5-15C3-5A59-2DA110E04404}"/>
                  </a:ext>
                </a:extLst>
              </p:cNvPr>
              <p:cNvPicPr/>
              <p:nvPr/>
            </p:nvPicPr>
            <p:blipFill>
              <a:blip r:embed="rId4"/>
              <a:stretch>
                <a:fillRect/>
              </a:stretch>
            </p:blipFill>
            <p:spPr>
              <a:xfrm>
                <a:off x="997256" y="2910019"/>
                <a:ext cx="18000" cy="18000"/>
              </a:xfrm>
              <a:prstGeom prst="rect">
                <a:avLst/>
              </a:prstGeom>
            </p:spPr>
          </p:pic>
        </mc:Fallback>
      </mc:AlternateContent>
      <p:sp>
        <p:nvSpPr>
          <p:cNvPr id="33" name="Rectangle: Rounded Corners 32">
            <a:extLst>
              <a:ext uri="{FF2B5EF4-FFF2-40B4-BE49-F238E27FC236}">
                <a16:creationId xmlns:a16="http://schemas.microsoft.com/office/drawing/2014/main" id="{376800DE-6568-6B4C-0690-B3FEC2B3046E}"/>
              </a:ext>
            </a:extLst>
          </p:cNvPr>
          <p:cNvSpPr/>
          <p:nvPr/>
        </p:nvSpPr>
        <p:spPr>
          <a:xfrm>
            <a:off x="528344" y="1982308"/>
            <a:ext cx="1215227" cy="15156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CF5007BC-1AC7-C652-733D-9DB511136E66}"/>
              </a:ext>
            </a:extLst>
          </p:cNvPr>
          <p:cNvSpPr/>
          <p:nvPr/>
        </p:nvSpPr>
        <p:spPr>
          <a:xfrm>
            <a:off x="4929101" y="2278549"/>
            <a:ext cx="1424165" cy="116803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C3923E3-81B7-54E6-E2A2-9E47082DA901}"/>
              </a:ext>
            </a:extLst>
          </p:cNvPr>
          <p:cNvSpPr/>
          <p:nvPr/>
        </p:nvSpPr>
        <p:spPr>
          <a:xfrm>
            <a:off x="7161119" y="3444911"/>
            <a:ext cx="1442656" cy="105675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3EE85D3B-6B5E-52D5-8E86-C450EC8A2BAA}"/>
              </a:ext>
            </a:extLst>
          </p:cNvPr>
          <p:cNvSpPr/>
          <p:nvPr/>
        </p:nvSpPr>
        <p:spPr>
          <a:xfrm>
            <a:off x="2722048" y="2121788"/>
            <a:ext cx="1195568" cy="1691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B40F6561-7686-B853-10CC-D66B4EF1291F}"/>
              </a:ext>
            </a:extLst>
          </p:cNvPr>
          <p:cNvSpPr txBox="1">
            <a:spLocks/>
          </p:cNvSpPr>
          <p:nvPr/>
        </p:nvSpPr>
        <p:spPr>
          <a:xfrm>
            <a:off x="7057753" y="1345039"/>
            <a:ext cx="2020308" cy="48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chemeClr val="accent1"/>
                </a:solidFill>
              </a:rPr>
              <a:t>Patient Level</a:t>
            </a:r>
            <a:endParaRPr lang="en-US" u="sng" dirty="0">
              <a:solidFill>
                <a:schemeClr val="accent1"/>
              </a:solidFill>
            </a:endParaRPr>
          </a:p>
        </p:txBody>
      </p:sp>
      <p:sp>
        <p:nvSpPr>
          <p:cNvPr id="23" name="Text Placeholder 3">
            <a:extLst>
              <a:ext uri="{FF2B5EF4-FFF2-40B4-BE49-F238E27FC236}">
                <a16:creationId xmlns:a16="http://schemas.microsoft.com/office/drawing/2014/main" id="{47346A7F-301B-994B-BA12-6E1A10A4BF0B}"/>
              </a:ext>
            </a:extLst>
          </p:cNvPr>
          <p:cNvSpPr txBox="1">
            <a:spLocks/>
          </p:cNvSpPr>
          <p:nvPr/>
        </p:nvSpPr>
        <p:spPr>
          <a:xfrm>
            <a:off x="4871223" y="1345040"/>
            <a:ext cx="2020308" cy="48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chemeClr val="accent1"/>
                </a:solidFill>
              </a:rPr>
              <a:t>Follow-up</a:t>
            </a:r>
            <a:endParaRPr lang="en-US" u="sng" dirty="0">
              <a:solidFill>
                <a:schemeClr val="accent1"/>
              </a:solidFill>
            </a:endParaRPr>
          </a:p>
        </p:txBody>
      </p:sp>
      <p:sp>
        <p:nvSpPr>
          <p:cNvPr id="24" name="Text Placeholder 3">
            <a:extLst>
              <a:ext uri="{FF2B5EF4-FFF2-40B4-BE49-F238E27FC236}">
                <a16:creationId xmlns:a16="http://schemas.microsoft.com/office/drawing/2014/main" id="{7F06CE53-10E3-0940-D38F-5DF469D843D0}"/>
              </a:ext>
            </a:extLst>
          </p:cNvPr>
          <p:cNvSpPr txBox="1">
            <a:spLocks/>
          </p:cNvSpPr>
          <p:nvPr/>
        </p:nvSpPr>
        <p:spPr>
          <a:xfrm>
            <a:off x="416628" y="1345041"/>
            <a:ext cx="2020308" cy="489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chemeClr val="accent1"/>
                </a:solidFill>
              </a:rPr>
              <a:t>Enrollment</a:t>
            </a:r>
            <a:endParaRPr lang="en-US" u="sng" dirty="0">
              <a:solidFill>
                <a:schemeClr val="accent1"/>
              </a:solidFill>
            </a:endParaRPr>
          </a:p>
        </p:txBody>
      </p:sp>
    </p:spTree>
    <p:extLst>
      <p:ext uri="{BB962C8B-B14F-4D97-AF65-F5344CB8AC3E}">
        <p14:creationId xmlns:p14="http://schemas.microsoft.com/office/powerpoint/2010/main" val="386360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2D1EE-F1A8-E0E1-716C-D18E7C86789E}"/>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8D414E6-6B07-218D-AB41-84845C2AF42A}"/>
              </a:ext>
            </a:extLst>
          </p:cNvPr>
          <p:cNvPicPr>
            <a:picLocks noGrp="1" noChangeAspect="1"/>
          </p:cNvPicPr>
          <p:nvPr>
            <p:ph type="pic" sz="quarter" idx="15"/>
          </p:nvPr>
        </p:nvPicPr>
        <p:blipFill>
          <a:blip r:embed="rId2"/>
          <a:srcRect t="3431" b="3431"/>
          <a:stretch/>
        </p:blipFill>
        <p:spPr>
          <a:xfrm>
            <a:off x="457200" y="2659063"/>
            <a:ext cx="8164513" cy="1676400"/>
          </a:xfrm>
          <a:ln>
            <a:solidFill>
              <a:schemeClr val="accent1"/>
            </a:solidFill>
          </a:ln>
        </p:spPr>
      </p:pic>
      <p:sp>
        <p:nvSpPr>
          <p:cNvPr id="3" name="Text Placeholder 2">
            <a:extLst>
              <a:ext uri="{FF2B5EF4-FFF2-40B4-BE49-F238E27FC236}">
                <a16:creationId xmlns:a16="http://schemas.microsoft.com/office/drawing/2014/main" id="{4C8F4596-510D-E0C0-AAB0-A17E09B25A79}"/>
              </a:ext>
            </a:extLst>
          </p:cNvPr>
          <p:cNvSpPr>
            <a:spLocks noGrp="1"/>
          </p:cNvSpPr>
          <p:nvPr>
            <p:ph type="body" sz="quarter" idx="13"/>
          </p:nvPr>
        </p:nvSpPr>
        <p:spPr>
          <a:xfrm>
            <a:off x="457200" y="307975"/>
            <a:ext cx="4419600" cy="949325"/>
          </a:xfrm>
        </p:spPr>
        <p:txBody>
          <a:bodyPr/>
          <a:lstStyle/>
          <a:p>
            <a:r>
              <a:rPr lang="en-US" dirty="0"/>
              <a:t>Diagnostic Testing</a:t>
            </a:r>
          </a:p>
        </p:txBody>
      </p:sp>
      <p:sp>
        <p:nvSpPr>
          <p:cNvPr id="4" name="Text Placeholder 3">
            <a:extLst>
              <a:ext uri="{FF2B5EF4-FFF2-40B4-BE49-F238E27FC236}">
                <a16:creationId xmlns:a16="http://schemas.microsoft.com/office/drawing/2014/main" id="{DE1E3C9E-4316-FDFC-E3B3-D726C3DA4467}"/>
              </a:ext>
            </a:extLst>
          </p:cNvPr>
          <p:cNvSpPr>
            <a:spLocks noGrp="1"/>
          </p:cNvSpPr>
          <p:nvPr>
            <p:ph type="body" sz="quarter" idx="14"/>
          </p:nvPr>
        </p:nvSpPr>
        <p:spPr>
          <a:xfrm>
            <a:off x="457199" y="1404706"/>
            <a:ext cx="8164287" cy="715737"/>
          </a:xfrm>
        </p:spPr>
        <p:txBody>
          <a:bodyPr/>
          <a:lstStyle/>
          <a:p>
            <a:pPr>
              <a:spcAft>
                <a:spcPts val="1200"/>
              </a:spcAft>
            </a:pPr>
            <a:r>
              <a:rPr lang="en-US" sz="1800" dirty="0"/>
              <a:t>If diagnostic testing type is APOE genotype, enter Date performed and APOE result.</a:t>
            </a:r>
          </a:p>
          <a:p>
            <a:pPr>
              <a:spcAft>
                <a:spcPts val="1200"/>
              </a:spcAft>
            </a:pPr>
            <a:endParaRPr lang="en-US" sz="1800" dirty="0"/>
          </a:p>
        </p:txBody>
      </p:sp>
      <p:sp>
        <p:nvSpPr>
          <p:cNvPr id="5" name="Rectangle: Rounded Corners 4">
            <a:extLst>
              <a:ext uri="{FF2B5EF4-FFF2-40B4-BE49-F238E27FC236}">
                <a16:creationId xmlns:a16="http://schemas.microsoft.com/office/drawing/2014/main" id="{0F80B81D-9FD5-69D5-06F2-194B19EBBECC}"/>
              </a:ext>
            </a:extLst>
          </p:cNvPr>
          <p:cNvSpPr/>
          <p:nvPr/>
        </p:nvSpPr>
        <p:spPr>
          <a:xfrm>
            <a:off x="677636" y="36086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7E3EB59-5681-CC4B-5EAE-ECB744AABEB5}"/>
              </a:ext>
            </a:extLst>
          </p:cNvPr>
          <p:cNvSpPr/>
          <p:nvPr/>
        </p:nvSpPr>
        <p:spPr>
          <a:xfrm>
            <a:off x="2764970" y="37610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1147072-8C0C-1201-854B-55AAB190D9B4}"/>
              </a:ext>
            </a:extLst>
          </p:cNvPr>
          <p:cNvSpPr/>
          <p:nvPr/>
        </p:nvSpPr>
        <p:spPr>
          <a:xfrm>
            <a:off x="5870121" y="3241221"/>
            <a:ext cx="1690007" cy="10942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34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B4CC-E3B1-E708-FDA7-E6CE15D35455}"/>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B982404-96DA-04E7-0BC7-EACC995CEFF5}"/>
              </a:ext>
            </a:extLst>
          </p:cNvPr>
          <p:cNvPicPr>
            <a:picLocks noGrp="1" noChangeAspect="1"/>
          </p:cNvPicPr>
          <p:nvPr>
            <p:ph type="pic" sz="quarter" idx="15"/>
          </p:nvPr>
        </p:nvPicPr>
        <p:blipFill>
          <a:blip r:embed="rId2"/>
          <a:srcRect t="3431" b="3431"/>
          <a:stretch/>
        </p:blipFill>
        <p:spPr>
          <a:xfrm>
            <a:off x="457200" y="2659063"/>
            <a:ext cx="8164513" cy="1676400"/>
          </a:xfrm>
          <a:ln>
            <a:solidFill>
              <a:schemeClr val="accent1"/>
            </a:solidFill>
          </a:ln>
        </p:spPr>
      </p:pic>
      <p:sp>
        <p:nvSpPr>
          <p:cNvPr id="3" name="Text Placeholder 2">
            <a:extLst>
              <a:ext uri="{FF2B5EF4-FFF2-40B4-BE49-F238E27FC236}">
                <a16:creationId xmlns:a16="http://schemas.microsoft.com/office/drawing/2014/main" id="{75981FEA-2E50-75D1-0DB3-1E8E53E27519}"/>
              </a:ext>
            </a:extLst>
          </p:cNvPr>
          <p:cNvSpPr>
            <a:spLocks noGrp="1"/>
          </p:cNvSpPr>
          <p:nvPr>
            <p:ph type="body" sz="quarter" idx="13"/>
          </p:nvPr>
        </p:nvSpPr>
        <p:spPr>
          <a:xfrm>
            <a:off x="457200" y="307975"/>
            <a:ext cx="4419600" cy="949325"/>
          </a:xfrm>
        </p:spPr>
        <p:txBody>
          <a:bodyPr/>
          <a:lstStyle/>
          <a:p>
            <a:r>
              <a:rPr lang="en-US" dirty="0"/>
              <a:t>Diagnostic Testing</a:t>
            </a:r>
          </a:p>
        </p:txBody>
      </p:sp>
      <p:sp>
        <p:nvSpPr>
          <p:cNvPr id="4" name="Text Placeholder 3">
            <a:extLst>
              <a:ext uri="{FF2B5EF4-FFF2-40B4-BE49-F238E27FC236}">
                <a16:creationId xmlns:a16="http://schemas.microsoft.com/office/drawing/2014/main" id="{674C16D3-D3CA-95F8-DCA9-0E8DF860A107}"/>
              </a:ext>
            </a:extLst>
          </p:cNvPr>
          <p:cNvSpPr>
            <a:spLocks noGrp="1"/>
          </p:cNvSpPr>
          <p:nvPr>
            <p:ph type="body" sz="quarter" idx="14"/>
          </p:nvPr>
        </p:nvSpPr>
        <p:spPr>
          <a:xfrm>
            <a:off x="457199" y="1387928"/>
            <a:ext cx="8164287" cy="1096283"/>
          </a:xfrm>
        </p:spPr>
        <p:txBody>
          <a:bodyPr/>
          <a:lstStyle/>
          <a:p>
            <a:pPr>
              <a:spcAft>
                <a:spcPts val="1200"/>
              </a:spcAft>
            </a:pPr>
            <a:r>
              <a:rPr lang="en-US" sz="1800" dirty="0"/>
              <a:t>If diagnostic testing type is Cerebrospinal fluid (CSF) AD biomarker assay or Blood-base AD biomarker assay, enter Date performed and Blood/CSF/Imaging result.</a:t>
            </a:r>
          </a:p>
        </p:txBody>
      </p:sp>
      <p:sp>
        <p:nvSpPr>
          <p:cNvPr id="5" name="Rectangle: Rounded Corners 4">
            <a:extLst>
              <a:ext uri="{FF2B5EF4-FFF2-40B4-BE49-F238E27FC236}">
                <a16:creationId xmlns:a16="http://schemas.microsoft.com/office/drawing/2014/main" id="{9D1CC55B-FE77-665E-2772-CDF80F7E42FD}"/>
              </a:ext>
            </a:extLst>
          </p:cNvPr>
          <p:cNvSpPr/>
          <p:nvPr/>
        </p:nvSpPr>
        <p:spPr>
          <a:xfrm>
            <a:off x="677635" y="3761015"/>
            <a:ext cx="1571951" cy="236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0EF94E8-0827-2449-7B53-CDD88B58B5AE}"/>
              </a:ext>
            </a:extLst>
          </p:cNvPr>
          <p:cNvSpPr/>
          <p:nvPr/>
        </p:nvSpPr>
        <p:spPr>
          <a:xfrm>
            <a:off x="2764970" y="37610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2F1C5BF-0DE9-E035-FACC-740A5244D843}"/>
              </a:ext>
            </a:extLst>
          </p:cNvPr>
          <p:cNvSpPr/>
          <p:nvPr/>
        </p:nvSpPr>
        <p:spPr>
          <a:xfrm>
            <a:off x="3694338" y="3213894"/>
            <a:ext cx="1690007" cy="10942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38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728D0-8375-708B-E2FA-6297C8CC3FF6}"/>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9CB04A4-24CB-C89B-4495-BEF73DEB01A5}"/>
              </a:ext>
            </a:extLst>
          </p:cNvPr>
          <p:cNvPicPr>
            <a:picLocks noGrp="1" noChangeAspect="1"/>
          </p:cNvPicPr>
          <p:nvPr>
            <p:ph type="pic" sz="quarter" idx="15"/>
          </p:nvPr>
        </p:nvPicPr>
        <p:blipFill>
          <a:blip r:embed="rId2"/>
          <a:srcRect t="3431" b="3431"/>
          <a:stretch/>
        </p:blipFill>
        <p:spPr>
          <a:xfrm>
            <a:off x="457200" y="2659063"/>
            <a:ext cx="8164513" cy="1676400"/>
          </a:xfrm>
          <a:ln>
            <a:solidFill>
              <a:schemeClr val="accent1"/>
            </a:solidFill>
          </a:ln>
        </p:spPr>
      </p:pic>
      <p:sp>
        <p:nvSpPr>
          <p:cNvPr id="3" name="Text Placeholder 2">
            <a:extLst>
              <a:ext uri="{FF2B5EF4-FFF2-40B4-BE49-F238E27FC236}">
                <a16:creationId xmlns:a16="http://schemas.microsoft.com/office/drawing/2014/main" id="{B50FB8B8-9138-AF1B-C0B7-48355826C64E}"/>
              </a:ext>
            </a:extLst>
          </p:cNvPr>
          <p:cNvSpPr>
            <a:spLocks noGrp="1"/>
          </p:cNvSpPr>
          <p:nvPr>
            <p:ph type="body" sz="quarter" idx="13"/>
          </p:nvPr>
        </p:nvSpPr>
        <p:spPr>
          <a:xfrm>
            <a:off x="457200" y="307975"/>
            <a:ext cx="4419600" cy="949325"/>
          </a:xfrm>
        </p:spPr>
        <p:txBody>
          <a:bodyPr/>
          <a:lstStyle/>
          <a:p>
            <a:r>
              <a:rPr lang="en-US" dirty="0"/>
              <a:t>Diagnostic Testing</a:t>
            </a:r>
          </a:p>
        </p:txBody>
      </p:sp>
      <p:sp>
        <p:nvSpPr>
          <p:cNvPr id="4" name="Text Placeholder 3">
            <a:extLst>
              <a:ext uri="{FF2B5EF4-FFF2-40B4-BE49-F238E27FC236}">
                <a16:creationId xmlns:a16="http://schemas.microsoft.com/office/drawing/2014/main" id="{A99A8F83-9079-3649-90CC-15F97871AE7E}"/>
              </a:ext>
            </a:extLst>
          </p:cNvPr>
          <p:cNvSpPr>
            <a:spLocks noGrp="1"/>
          </p:cNvSpPr>
          <p:nvPr>
            <p:ph type="body" sz="quarter" idx="14"/>
          </p:nvPr>
        </p:nvSpPr>
        <p:spPr>
          <a:xfrm>
            <a:off x="457199" y="1387928"/>
            <a:ext cx="8164287" cy="1096283"/>
          </a:xfrm>
        </p:spPr>
        <p:txBody>
          <a:bodyPr/>
          <a:lstStyle/>
          <a:p>
            <a:pPr>
              <a:spcAft>
                <a:spcPts val="1200"/>
              </a:spcAft>
            </a:pPr>
            <a:r>
              <a:rPr lang="en-US" sz="1800" dirty="0"/>
              <a:t>If diagnostic testing type is Imaging, enter Date performed and Type of Imaging.</a:t>
            </a:r>
          </a:p>
          <a:p>
            <a:pPr>
              <a:spcAft>
                <a:spcPts val="1200"/>
              </a:spcAft>
            </a:pPr>
            <a:r>
              <a:rPr lang="en-US" sz="1800" dirty="0"/>
              <a:t>In addition, </a:t>
            </a:r>
            <a:r>
              <a:rPr lang="en-US" sz="1800" b="1" dirty="0"/>
              <a:t>all</a:t>
            </a:r>
            <a:r>
              <a:rPr lang="en-US" sz="1800" dirty="0"/>
              <a:t> imaging reported on this form must </a:t>
            </a:r>
            <a:r>
              <a:rPr lang="en-US" sz="1800" b="1" dirty="0"/>
              <a:t>also</a:t>
            </a:r>
            <a:r>
              <a:rPr lang="en-US" sz="1800" dirty="0"/>
              <a:t> be reported on the </a:t>
            </a:r>
            <a:r>
              <a:rPr lang="en-US" sz="1800" u="sng" dirty="0"/>
              <a:t>Imaging Log</a:t>
            </a:r>
            <a:r>
              <a:rPr lang="en-US" sz="1800" dirty="0"/>
              <a:t> on the ALZ-NET Portal. </a:t>
            </a:r>
          </a:p>
          <a:p>
            <a:pPr>
              <a:spcAft>
                <a:spcPts val="1200"/>
              </a:spcAft>
            </a:pPr>
            <a:endParaRPr lang="en-US" sz="1800" dirty="0"/>
          </a:p>
        </p:txBody>
      </p:sp>
      <p:sp>
        <p:nvSpPr>
          <p:cNvPr id="5" name="Rectangle: Rounded Corners 4">
            <a:extLst>
              <a:ext uri="{FF2B5EF4-FFF2-40B4-BE49-F238E27FC236}">
                <a16:creationId xmlns:a16="http://schemas.microsoft.com/office/drawing/2014/main" id="{9AD08AF8-293A-2580-1B40-390DABB2F27B}"/>
              </a:ext>
            </a:extLst>
          </p:cNvPr>
          <p:cNvSpPr/>
          <p:nvPr/>
        </p:nvSpPr>
        <p:spPr>
          <a:xfrm>
            <a:off x="653360" y="3948649"/>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AD60A33-9970-013B-604F-20C203268612}"/>
              </a:ext>
            </a:extLst>
          </p:cNvPr>
          <p:cNvSpPr/>
          <p:nvPr/>
        </p:nvSpPr>
        <p:spPr>
          <a:xfrm>
            <a:off x="2764970" y="37610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816A24C-F063-03A3-1721-86F25EE30547}"/>
              </a:ext>
            </a:extLst>
          </p:cNvPr>
          <p:cNvSpPr/>
          <p:nvPr/>
        </p:nvSpPr>
        <p:spPr>
          <a:xfrm>
            <a:off x="7992836" y="3237537"/>
            <a:ext cx="568537" cy="10942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6AD16B1-1649-2A5D-6C85-7BD1DF0219B2}"/>
              </a:ext>
            </a:extLst>
          </p:cNvPr>
          <p:cNvSpPr/>
          <p:nvPr/>
        </p:nvSpPr>
        <p:spPr>
          <a:xfrm>
            <a:off x="3712194" y="3641342"/>
            <a:ext cx="1703867" cy="42422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5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AF4A6-49CE-4B6C-82A3-CAB22A8C8AC7}"/>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9520638-A6D0-F9A0-67CB-84979034F185}"/>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DA9AE374-E40A-A6C1-9583-DEB0EE06390D}"/>
              </a:ext>
            </a:extLst>
          </p:cNvPr>
          <p:cNvPicPr>
            <a:picLocks noChangeAspect="1"/>
          </p:cNvPicPr>
          <p:nvPr/>
        </p:nvPicPr>
        <p:blipFill>
          <a:blip r:embed="rId2"/>
          <a:stretch>
            <a:fillRect/>
          </a:stretch>
        </p:blipFill>
        <p:spPr>
          <a:xfrm>
            <a:off x="5057422" y="307975"/>
            <a:ext cx="3629378" cy="2124982"/>
          </a:xfrm>
          <a:prstGeom prst="rect">
            <a:avLst/>
          </a:prstGeom>
        </p:spPr>
      </p:pic>
      <p:pic>
        <p:nvPicPr>
          <p:cNvPr id="10" name="Picture 9">
            <a:extLst>
              <a:ext uri="{FF2B5EF4-FFF2-40B4-BE49-F238E27FC236}">
                <a16:creationId xmlns:a16="http://schemas.microsoft.com/office/drawing/2014/main" id="{63D8E6F1-FE7A-8009-7E04-3B9EA282597A}"/>
              </a:ext>
            </a:extLst>
          </p:cNvPr>
          <p:cNvPicPr>
            <a:picLocks noChangeAspect="1"/>
          </p:cNvPicPr>
          <p:nvPr/>
        </p:nvPicPr>
        <p:blipFill>
          <a:blip r:embed="rId3"/>
          <a:stretch>
            <a:fillRect/>
          </a:stretch>
        </p:blipFill>
        <p:spPr>
          <a:xfrm>
            <a:off x="5057419" y="3091628"/>
            <a:ext cx="3629378" cy="966022"/>
          </a:xfrm>
          <a:prstGeom prst="rect">
            <a:avLst/>
          </a:prstGeom>
        </p:spPr>
      </p:pic>
      <p:sp>
        <p:nvSpPr>
          <p:cNvPr id="3" name="Text Placeholder 2">
            <a:extLst>
              <a:ext uri="{FF2B5EF4-FFF2-40B4-BE49-F238E27FC236}">
                <a16:creationId xmlns:a16="http://schemas.microsoft.com/office/drawing/2014/main" id="{83AF36BB-86D7-3C78-DDA3-9D4B4E681F09}"/>
              </a:ext>
            </a:extLst>
          </p:cNvPr>
          <p:cNvSpPr>
            <a:spLocks noGrp="1"/>
          </p:cNvSpPr>
          <p:nvPr>
            <p:ph type="body" sz="quarter" idx="13"/>
          </p:nvPr>
        </p:nvSpPr>
        <p:spPr/>
        <p:txBody>
          <a:bodyPr/>
          <a:lstStyle/>
          <a:p>
            <a:r>
              <a:rPr lang="en-US" dirty="0"/>
              <a:t>Concomitant Medications</a:t>
            </a:r>
          </a:p>
        </p:txBody>
      </p:sp>
      <p:sp>
        <p:nvSpPr>
          <p:cNvPr id="4" name="Text Placeholder 3">
            <a:extLst>
              <a:ext uri="{FF2B5EF4-FFF2-40B4-BE49-F238E27FC236}">
                <a16:creationId xmlns:a16="http://schemas.microsoft.com/office/drawing/2014/main" id="{1AD5DEC3-FB8D-2496-E155-B622A7ED1EFD}"/>
              </a:ext>
            </a:extLst>
          </p:cNvPr>
          <p:cNvSpPr>
            <a:spLocks noGrp="1"/>
          </p:cNvSpPr>
          <p:nvPr>
            <p:ph type="body" sz="quarter" idx="14"/>
          </p:nvPr>
        </p:nvSpPr>
        <p:spPr/>
        <p:txBody>
          <a:bodyPr/>
          <a:lstStyle/>
          <a:p>
            <a:pPr>
              <a:spcAft>
                <a:spcPts val="1200"/>
              </a:spcAft>
            </a:pPr>
            <a:r>
              <a:rPr lang="en-US" sz="1800" dirty="0"/>
              <a:t>Pay close attention to the Instructions.</a:t>
            </a:r>
          </a:p>
          <a:p>
            <a:pPr>
              <a:spcAft>
                <a:spcPts val="1200"/>
              </a:spcAft>
            </a:pPr>
            <a:r>
              <a:rPr lang="en-US" sz="1800" dirty="0"/>
              <a:t>Always complete this form </a:t>
            </a:r>
            <a:r>
              <a:rPr lang="en-US" sz="1800" i="1" dirty="0"/>
              <a:t>after </a:t>
            </a:r>
            <a:r>
              <a:rPr lang="en-US" sz="1800" dirty="0"/>
              <a:t>completing the </a:t>
            </a:r>
            <a:r>
              <a:rPr lang="en-US" sz="1800" u="sng" dirty="0"/>
              <a:t>Medical History</a:t>
            </a:r>
            <a:r>
              <a:rPr lang="en-US" sz="1800" dirty="0"/>
              <a:t>, </a:t>
            </a:r>
            <a:r>
              <a:rPr lang="en-US" sz="1800" u="sng" dirty="0"/>
              <a:t>Clinical Events</a:t>
            </a:r>
            <a:r>
              <a:rPr lang="en-US" sz="1800" dirty="0"/>
              <a:t>, </a:t>
            </a:r>
            <a:r>
              <a:rPr lang="en-US" sz="1800" u="sng" dirty="0"/>
              <a:t>Adverse Events</a:t>
            </a:r>
            <a:r>
              <a:rPr lang="en-US" sz="1800" dirty="0"/>
              <a:t>, and/or </a:t>
            </a:r>
            <a:r>
              <a:rPr lang="en-US" sz="1800" u="sng" dirty="0"/>
              <a:t>ARIA Adverse Events</a:t>
            </a:r>
            <a:r>
              <a:rPr lang="en-US" sz="1800" dirty="0"/>
              <a:t> forms.</a:t>
            </a:r>
          </a:p>
          <a:p>
            <a:pPr>
              <a:spcAft>
                <a:spcPts val="1200"/>
              </a:spcAft>
            </a:pPr>
            <a:r>
              <a:rPr lang="en-US" sz="1800" dirty="0"/>
              <a:t>After entering the Indication, hit Save. Then select the appropriate condition for which the medication is used.</a:t>
            </a:r>
          </a:p>
        </p:txBody>
      </p:sp>
      <p:cxnSp>
        <p:nvCxnSpPr>
          <p:cNvPr id="7" name="Connector: Elbow 6">
            <a:extLst>
              <a:ext uri="{FF2B5EF4-FFF2-40B4-BE49-F238E27FC236}">
                <a16:creationId xmlns:a16="http://schemas.microsoft.com/office/drawing/2014/main" id="{3BD330B8-E6E8-28D7-6B47-82309DAE4A4F}"/>
              </a:ext>
            </a:extLst>
          </p:cNvPr>
          <p:cNvCxnSpPr>
            <a:cxnSpLocks/>
          </p:cNvCxnSpPr>
          <p:nvPr/>
        </p:nvCxnSpPr>
        <p:spPr>
          <a:xfrm rot="16200000" flipH="1">
            <a:off x="7475371" y="3398755"/>
            <a:ext cx="398115" cy="375557"/>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6833D104-C0DB-B71E-7CF3-267F53780131}"/>
              </a:ext>
            </a:extLst>
          </p:cNvPr>
          <p:cNvSpPr/>
          <p:nvPr/>
        </p:nvSpPr>
        <p:spPr>
          <a:xfrm>
            <a:off x="5134422" y="548153"/>
            <a:ext cx="3540017" cy="664629"/>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6AA3E4-4B19-F772-4C64-FF3A089FD252}"/>
              </a:ext>
            </a:extLst>
          </p:cNvPr>
          <p:cNvPicPr>
            <a:picLocks noChangeAspect="1"/>
          </p:cNvPicPr>
          <p:nvPr/>
        </p:nvPicPr>
        <p:blipFill>
          <a:blip r:embed="rId4"/>
          <a:stretch>
            <a:fillRect/>
          </a:stretch>
        </p:blipFill>
        <p:spPr>
          <a:xfrm>
            <a:off x="5057420" y="2432957"/>
            <a:ext cx="3629379" cy="693964"/>
          </a:xfrm>
          <a:prstGeom prst="rect">
            <a:avLst/>
          </a:prstGeom>
        </p:spPr>
      </p:pic>
      <p:sp>
        <p:nvSpPr>
          <p:cNvPr id="14" name="Rectangle: Rounded Corners 13">
            <a:extLst>
              <a:ext uri="{FF2B5EF4-FFF2-40B4-BE49-F238E27FC236}">
                <a16:creationId xmlns:a16="http://schemas.microsoft.com/office/drawing/2014/main" id="{E89965AF-0EA5-A33D-99C0-73B26766ADB2}"/>
              </a:ext>
            </a:extLst>
          </p:cNvPr>
          <p:cNvSpPr/>
          <p:nvPr/>
        </p:nvSpPr>
        <p:spPr>
          <a:xfrm>
            <a:off x="6662060" y="3265714"/>
            <a:ext cx="824587" cy="2449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355270"/>
      </p:ext>
    </p:extLst>
  </p:cSld>
  <p:clrMapOvr>
    <a:masterClrMapping/>
  </p:clrMapOvr>
  <mc:AlternateContent xmlns:mc="http://schemas.openxmlformats.org/markup-compatibility/2006" xmlns:p14="http://schemas.microsoft.com/office/powerpoint/2010/main">
    <mc:Choice Requires="p14">
      <p:transition spd="med" p14:dur="700" advTm="46271">
        <p:fade/>
      </p:transition>
    </mc:Choice>
    <mc:Fallback xmlns="">
      <p:transition spd="med" advTm="46271">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6C6E3F-EAF3-C091-9915-CECCD0DD48AF}"/>
              </a:ext>
            </a:extLst>
          </p:cNvPr>
          <p:cNvPicPr>
            <a:picLocks noChangeAspect="1"/>
          </p:cNvPicPr>
          <p:nvPr/>
        </p:nvPicPr>
        <p:blipFill>
          <a:blip r:embed="rId2"/>
          <a:stretch>
            <a:fillRect/>
          </a:stretch>
        </p:blipFill>
        <p:spPr>
          <a:xfrm>
            <a:off x="5057420" y="2432957"/>
            <a:ext cx="3629379" cy="693964"/>
          </a:xfrm>
          <a:prstGeom prst="rect">
            <a:avLst/>
          </a:prstGeom>
        </p:spPr>
      </p:pic>
      <p:pic>
        <p:nvPicPr>
          <p:cNvPr id="9" name="Picture 8">
            <a:extLst>
              <a:ext uri="{FF2B5EF4-FFF2-40B4-BE49-F238E27FC236}">
                <a16:creationId xmlns:a16="http://schemas.microsoft.com/office/drawing/2014/main" id="{7F68B299-9671-13D0-6463-354ABFCBF324}"/>
              </a:ext>
            </a:extLst>
          </p:cNvPr>
          <p:cNvPicPr>
            <a:picLocks noChangeAspect="1"/>
          </p:cNvPicPr>
          <p:nvPr/>
        </p:nvPicPr>
        <p:blipFill>
          <a:blip r:embed="rId3"/>
          <a:stretch>
            <a:fillRect/>
          </a:stretch>
        </p:blipFill>
        <p:spPr>
          <a:xfrm>
            <a:off x="5057419" y="3091628"/>
            <a:ext cx="3629378" cy="966022"/>
          </a:xfrm>
          <a:prstGeom prst="rect">
            <a:avLst/>
          </a:prstGeom>
        </p:spPr>
      </p:pic>
      <p:sp>
        <p:nvSpPr>
          <p:cNvPr id="2" name="Picture Placeholder 1">
            <a:extLst>
              <a:ext uri="{FF2B5EF4-FFF2-40B4-BE49-F238E27FC236}">
                <a16:creationId xmlns:a16="http://schemas.microsoft.com/office/drawing/2014/main" id="{8668DBC0-DED2-5CDC-3FF1-CE127A368AC8}"/>
              </a:ext>
            </a:extLst>
          </p:cNvPr>
          <p:cNvSpPr>
            <a:spLocks noGrp="1"/>
          </p:cNvSpPr>
          <p:nvPr>
            <p:ph type="pic" sz="quarter" idx="15"/>
          </p:nvPr>
        </p:nvSpPr>
        <p:spPr>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4A845430-F0FE-6E3F-B09F-A108422DB05A}"/>
              </a:ext>
            </a:extLst>
          </p:cNvPr>
          <p:cNvSpPr>
            <a:spLocks noGrp="1"/>
          </p:cNvSpPr>
          <p:nvPr>
            <p:ph type="body" sz="quarter" idx="13"/>
          </p:nvPr>
        </p:nvSpPr>
        <p:spPr/>
        <p:txBody>
          <a:bodyPr/>
          <a:lstStyle/>
          <a:p>
            <a:r>
              <a:rPr lang="en-US" dirty="0"/>
              <a:t>Concomitant Medications</a:t>
            </a:r>
          </a:p>
        </p:txBody>
      </p:sp>
      <p:sp>
        <p:nvSpPr>
          <p:cNvPr id="4" name="Text Placeholder 3">
            <a:extLst>
              <a:ext uri="{FF2B5EF4-FFF2-40B4-BE49-F238E27FC236}">
                <a16:creationId xmlns:a16="http://schemas.microsoft.com/office/drawing/2014/main" id="{6E0027F8-B9AA-E412-BE2E-97A70B83F744}"/>
              </a:ext>
            </a:extLst>
          </p:cNvPr>
          <p:cNvSpPr>
            <a:spLocks noGrp="1"/>
          </p:cNvSpPr>
          <p:nvPr>
            <p:ph type="body" sz="quarter" idx="14"/>
          </p:nvPr>
        </p:nvSpPr>
        <p:spPr/>
        <p:txBody>
          <a:bodyPr/>
          <a:lstStyle/>
          <a:p>
            <a:pPr>
              <a:spcAft>
                <a:spcPts val="1200"/>
              </a:spcAft>
            </a:pPr>
            <a:r>
              <a:rPr lang="en-US" sz="1700" dirty="0"/>
              <a:t>If the drug reported is used for a condition on the </a:t>
            </a:r>
            <a:r>
              <a:rPr lang="en-US" sz="1700" u="sng" dirty="0"/>
              <a:t>Medical History</a:t>
            </a:r>
            <a:r>
              <a:rPr lang="en-US" sz="1700" dirty="0"/>
              <a:t>, </a:t>
            </a:r>
            <a:r>
              <a:rPr lang="en-US" sz="1700" u="sng" dirty="0"/>
              <a:t>Clinical Events</a:t>
            </a:r>
            <a:r>
              <a:rPr lang="en-US" sz="1700" dirty="0"/>
              <a:t>, </a:t>
            </a:r>
            <a:r>
              <a:rPr lang="en-US" sz="1700" u="sng" dirty="0"/>
              <a:t>Adverse Events</a:t>
            </a:r>
            <a:r>
              <a:rPr lang="en-US" sz="1700" dirty="0"/>
              <a:t>, and/or </a:t>
            </a:r>
            <a:r>
              <a:rPr lang="en-US" sz="1700" u="sng" dirty="0"/>
              <a:t>ARIA Adverse Events</a:t>
            </a:r>
            <a:r>
              <a:rPr lang="en-US" sz="1700" dirty="0"/>
              <a:t> forms, do NOT use an Indication of “Other (condition)”.</a:t>
            </a:r>
          </a:p>
          <a:p>
            <a:pPr>
              <a:spcAft>
                <a:spcPts val="1200"/>
              </a:spcAft>
            </a:pPr>
            <a:r>
              <a:rPr lang="en-US" sz="1700" dirty="0"/>
              <a:t>Always report as much of a date as is known!</a:t>
            </a:r>
          </a:p>
          <a:p>
            <a:r>
              <a:rPr lang="en-US" sz="1700" dirty="0"/>
              <a:t>As a very last resort, fully unknown Start Dates can be reported. Click on the ? icon for </a:t>
            </a:r>
            <a:r>
              <a:rPr lang="en-US" sz="1700" dirty="0" err="1"/>
              <a:t>HelpText</a:t>
            </a:r>
            <a:r>
              <a:rPr lang="en-US" sz="1700" dirty="0"/>
              <a:t>.</a:t>
            </a:r>
          </a:p>
          <a:p>
            <a:endParaRPr lang="en-US" dirty="0"/>
          </a:p>
        </p:txBody>
      </p:sp>
      <p:sp>
        <p:nvSpPr>
          <p:cNvPr id="5" name="Rectangle: Rounded Corners 4">
            <a:extLst>
              <a:ext uri="{FF2B5EF4-FFF2-40B4-BE49-F238E27FC236}">
                <a16:creationId xmlns:a16="http://schemas.microsoft.com/office/drawing/2014/main" id="{E96FB9E2-6514-D121-3E4D-1AFD9BD84A6D}"/>
              </a:ext>
            </a:extLst>
          </p:cNvPr>
          <p:cNvSpPr/>
          <p:nvPr/>
        </p:nvSpPr>
        <p:spPr>
          <a:xfrm>
            <a:off x="7323365" y="2452356"/>
            <a:ext cx="742950" cy="2336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0937EE7-7A9B-468E-5D33-A0EF99BCD1E7}"/>
              </a:ext>
            </a:extLst>
          </p:cNvPr>
          <p:cNvPicPr>
            <a:picLocks noChangeAspect="1"/>
          </p:cNvPicPr>
          <p:nvPr/>
        </p:nvPicPr>
        <p:blipFill>
          <a:blip r:embed="rId4"/>
          <a:stretch>
            <a:fillRect/>
          </a:stretch>
        </p:blipFill>
        <p:spPr>
          <a:xfrm>
            <a:off x="5057422" y="307975"/>
            <a:ext cx="3629378" cy="2124982"/>
          </a:xfrm>
          <a:prstGeom prst="rect">
            <a:avLst/>
          </a:prstGeom>
        </p:spPr>
      </p:pic>
      <p:sp>
        <p:nvSpPr>
          <p:cNvPr id="12" name="Rectangle: Rounded Corners 11">
            <a:extLst>
              <a:ext uri="{FF2B5EF4-FFF2-40B4-BE49-F238E27FC236}">
                <a16:creationId xmlns:a16="http://schemas.microsoft.com/office/drawing/2014/main" id="{822B2462-3BA0-E3EB-33A5-243B442C86A4}"/>
              </a:ext>
            </a:extLst>
          </p:cNvPr>
          <p:cNvSpPr/>
          <p:nvPr/>
        </p:nvSpPr>
        <p:spPr>
          <a:xfrm>
            <a:off x="7320643" y="3094611"/>
            <a:ext cx="742950" cy="2336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71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66AEC632-A4EB-83A2-6F73-35A3B510F281}"/>
              </a:ext>
            </a:extLst>
          </p:cNvPr>
          <p:cNvPicPr>
            <a:picLocks noChangeAspect="1"/>
          </p:cNvPicPr>
          <p:nvPr/>
        </p:nvPicPr>
        <p:blipFill>
          <a:blip r:embed="rId3"/>
          <a:stretch>
            <a:fillRect/>
          </a:stretch>
        </p:blipFill>
        <p:spPr>
          <a:xfrm>
            <a:off x="5089963" y="372794"/>
            <a:ext cx="3568700" cy="3868615"/>
          </a:xfrm>
          <a:prstGeom prst="rect">
            <a:avLst/>
          </a:prstGeom>
        </p:spPr>
      </p:pic>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Adverse Events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pPr>
              <a:spcAft>
                <a:spcPts val="1200"/>
              </a:spcAft>
            </a:pPr>
            <a:r>
              <a:rPr lang="en-US" sz="1800" dirty="0"/>
              <a:t>Adverse events for ALZ-NET are in relation to the initiation of novel therapy or enrollment to the registry – whichever is first.</a:t>
            </a:r>
          </a:p>
          <a:p>
            <a:pPr>
              <a:spcAft>
                <a:spcPts val="1200"/>
              </a:spcAft>
            </a:pPr>
            <a:r>
              <a:rPr lang="en-US" sz="1800" dirty="0"/>
              <a:t>Refer to protocol sections 16.1 and 16.2 for the AE and SAE reporting criteria. This information can also be found on Slide 32 of the ALZ-NET Protocol Training Module on alz-net.org.</a:t>
            </a:r>
          </a:p>
          <a:p>
            <a:endParaRPr lang="en-US" sz="1600" dirty="0"/>
          </a:p>
          <a:p>
            <a:endParaRPr lang="en-US" dirty="0"/>
          </a:p>
        </p:txBody>
      </p:sp>
      <p:sp>
        <p:nvSpPr>
          <p:cNvPr id="7" name="Rectangle: Rounded Corners 6">
            <a:extLst>
              <a:ext uri="{FF2B5EF4-FFF2-40B4-BE49-F238E27FC236}">
                <a16:creationId xmlns:a16="http://schemas.microsoft.com/office/drawing/2014/main" id="{9D827625-42A8-E8B4-7935-2670FDEE549E}"/>
              </a:ext>
            </a:extLst>
          </p:cNvPr>
          <p:cNvSpPr/>
          <p:nvPr/>
        </p:nvSpPr>
        <p:spPr>
          <a:xfrm>
            <a:off x="5089962" y="576776"/>
            <a:ext cx="3568701" cy="2363372"/>
          </a:xfrm>
          <a:prstGeom prst="roundRect">
            <a:avLst/>
          </a:prstGeom>
          <a:no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018580"/>
      </p:ext>
    </p:extLst>
  </p:cSld>
  <p:clrMapOvr>
    <a:masterClrMapping/>
  </p:clrMapOvr>
  <mc:AlternateContent xmlns:mc="http://schemas.openxmlformats.org/markup-compatibility/2006" xmlns:p14="http://schemas.microsoft.com/office/powerpoint/2010/main">
    <mc:Choice Requires="p14">
      <p:transition spd="med" p14:dur="700" advTm="24561">
        <p:fade/>
      </p:transition>
    </mc:Choice>
    <mc:Fallback xmlns="">
      <p:transition spd="med" advTm="24561">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xfrm>
            <a:off x="5057422" y="307976"/>
            <a:ext cx="3629378" cy="3912960"/>
          </a:xfrm>
          <a:ln>
            <a:solidFill>
              <a:schemeClr val="accent1"/>
            </a:solidFill>
          </a:ln>
        </p:spPr>
        <p:txBody>
          <a:bodyPr/>
          <a:lstStyle/>
          <a:p>
            <a:endParaRPr lang="en-US" dirty="0"/>
          </a:p>
        </p:txBody>
      </p:sp>
      <p:pic>
        <p:nvPicPr>
          <p:cNvPr id="8" name="Picture 7">
            <a:extLst>
              <a:ext uri="{FF2B5EF4-FFF2-40B4-BE49-F238E27FC236}">
                <a16:creationId xmlns:a16="http://schemas.microsoft.com/office/drawing/2014/main" id="{1F4E4A08-A2BB-D804-B62A-D806F33548E7}"/>
              </a:ext>
            </a:extLst>
          </p:cNvPr>
          <p:cNvPicPr>
            <a:picLocks noChangeAspect="1"/>
          </p:cNvPicPr>
          <p:nvPr/>
        </p:nvPicPr>
        <p:blipFill>
          <a:blip r:embed="rId3"/>
          <a:stretch>
            <a:fillRect/>
          </a:stretch>
        </p:blipFill>
        <p:spPr>
          <a:xfrm>
            <a:off x="5089963" y="344658"/>
            <a:ext cx="3568700" cy="3868615"/>
          </a:xfrm>
          <a:prstGeom prst="rect">
            <a:avLst/>
          </a:prstGeom>
        </p:spPr>
      </p:pic>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Adverse Events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pPr>
              <a:spcAft>
                <a:spcPts val="1200"/>
              </a:spcAft>
            </a:pPr>
            <a:r>
              <a:rPr lang="en-US" sz="1800" i="1" dirty="0"/>
              <a:t>Always</a:t>
            </a:r>
            <a:r>
              <a:rPr lang="en-US" sz="1800" dirty="0"/>
              <a:t> enter this form </a:t>
            </a:r>
            <a:r>
              <a:rPr lang="en-US" sz="1800" i="1" dirty="0"/>
              <a:t>prior </a:t>
            </a:r>
            <a:r>
              <a:rPr lang="en-US" sz="1800" dirty="0"/>
              <a:t>to entering data on the </a:t>
            </a:r>
            <a:r>
              <a:rPr lang="en-US" sz="1800" u="sng" dirty="0"/>
              <a:t>Concomitant Medications</a:t>
            </a:r>
            <a:r>
              <a:rPr lang="en-US" sz="1800" dirty="0"/>
              <a:t> form.</a:t>
            </a:r>
          </a:p>
          <a:p>
            <a:pPr>
              <a:spcAft>
                <a:spcPts val="1200"/>
              </a:spcAft>
            </a:pPr>
            <a:r>
              <a:rPr lang="en-US" sz="1800" dirty="0"/>
              <a:t>Pay close attention to the Instructions.</a:t>
            </a:r>
          </a:p>
          <a:p>
            <a:pPr>
              <a:spcAft>
                <a:spcPts val="1200"/>
              </a:spcAft>
            </a:pPr>
            <a:r>
              <a:rPr lang="en-US" sz="1800" i="1" dirty="0"/>
              <a:t>Note: </a:t>
            </a:r>
            <a:r>
              <a:rPr lang="en-US" sz="1800" dirty="0"/>
              <a:t>this form is a “portrait log” style. It can be opened by clicking on the header in the log line and closed by clicking on “Complete View”.</a:t>
            </a:r>
          </a:p>
          <a:p>
            <a:pPr>
              <a:spcAft>
                <a:spcPts val="1200"/>
              </a:spcAft>
            </a:pPr>
            <a:endParaRPr lang="en-US" sz="1600" dirty="0"/>
          </a:p>
          <a:p>
            <a:endParaRPr lang="en-US" sz="1600" dirty="0"/>
          </a:p>
          <a:p>
            <a:endParaRPr lang="en-US" dirty="0"/>
          </a:p>
        </p:txBody>
      </p:sp>
      <p:sp>
        <p:nvSpPr>
          <p:cNvPr id="5" name="Oval 4">
            <a:extLst>
              <a:ext uri="{FF2B5EF4-FFF2-40B4-BE49-F238E27FC236}">
                <a16:creationId xmlns:a16="http://schemas.microsoft.com/office/drawing/2014/main" id="{5702E4D3-F899-C36C-8843-B689457D7A75}"/>
              </a:ext>
            </a:extLst>
          </p:cNvPr>
          <p:cNvSpPr/>
          <p:nvPr/>
        </p:nvSpPr>
        <p:spPr>
          <a:xfrm>
            <a:off x="5820886" y="2908888"/>
            <a:ext cx="582392" cy="2216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615521"/>
      </p:ext>
    </p:extLst>
  </p:cSld>
  <p:clrMapOvr>
    <a:masterClrMapping/>
  </p:clrMapOvr>
  <mc:AlternateContent xmlns:mc="http://schemas.openxmlformats.org/markup-compatibility/2006" xmlns:p14="http://schemas.microsoft.com/office/powerpoint/2010/main">
    <mc:Choice Requires="p14">
      <p:transition spd="med" p14:dur="700" advTm="24561">
        <p:fade/>
      </p:transition>
    </mc:Choice>
    <mc:Fallback xmlns="">
      <p:transition spd="med" advTm="24561">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ARIA Adverse Events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p:txBody>
          <a:bodyPr/>
          <a:lstStyle/>
          <a:p>
            <a:pPr>
              <a:spcAft>
                <a:spcPts val="1200"/>
              </a:spcAft>
            </a:pPr>
            <a:r>
              <a:rPr lang="en-US" sz="1800" dirty="0"/>
              <a:t>ARIA adverse events for ALZ-NET are in relation to the initiation of novel therapy. </a:t>
            </a:r>
          </a:p>
          <a:p>
            <a:pPr>
              <a:spcAft>
                <a:spcPts val="1200"/>
              </a:spcAft>
            </a:pPr>
            <a:r>
              <a:rPr lang="en-US" sz="1800" i="1" dirty="0"/>
              <a:t>Always</a:t>
            </a:r>
            <a:r>
              <a:rPr lang="en-US" sz="1800" dirty="0"/>
              <a:t> enter this form </a:t>
            </a:r>
            <a:r>
              <a:rPr lang="en-US" sz="1800" i="1" dirty="0"/>
              <a:t>prior </a:t>
            </a:r>
            <a:r>
              <a:rPr lang="en-US" sz="1800" dirty="0"/>
              <a:t>to entering data on the </a:t>
            </a:r>
            <a:r>
              <a:rPr lang="en-US" sz="1800" u="sng" dirty="0"/>
              <a:t>Concomitant Medications</a:t>
            </a:r>
            <a:r>
              <a:rPr lang="en-US" sz="1800" dirty="0"/>
              <a:t> form.</a:t>
            </a:r>
          </a:p>
          <a:p>
            <a:endParaRPr lang="en-US" sz="1400" dirty="0"/>
          </a:p>
          <a:p>
            <a:endParaRPr lang="en-US" dirty="0"/>
          </a:p>
          <a:p>
            <a:endParaRPr lang="en-US" dirty="0"/>
          </a:p>
        </p:txBody>
      </p:sp>
      <p:pic>
        <p:nvPicPr>
          <p:cNvPr id="9" name="Picture 8">
            <a:extLst>
              <a:ext uri="{FF2B5EF4-FFF2-40B4-BE49-F238E27FC236}">
                <a16:creationId xmlns:a16="http://schemas.microsoft.com/office/drawing/2014/main" id="{A00C4C7A-D8CE-FA9E-9316-CB126B7C7F37}"/>
              </a:ext>
            </a:extLst>
          </p:cNvPr>
          <p:cNvPicPr>
            <a:picLocks noChangeAspect="1"/>
          </p:cNvPicPr>
          <p:nvPr/>
        </p:nvPicPr>
        <p:blipFill>
          <a:blip r:embed="rId2"/>
          <a:stretch>
            <a:fillRect/>
          </a:stretch>
        </p:blipFill>
        <p:spPr>
          <a:xfrm>
            <a:off x="5057420" y="307974"/>
            <a:ext cx="3629379" cy="3814989"/>
          </a:xfrm>
          <a:prstGeom prst="rect">
            <a:avLst/>
          </a:prstGeom>
        </p:spPr>
      </p:pic>
      <p:sp>
        <p:nvSpPr>
          <p:cNvPr id="10" name="Rectangle: Rounded Corners 9">
            <a:extLst>
              <a:ext uri="{FF2B5EF4-FFF2-40B4-BE49-F238E27FC236}">
                <a16:creationId xmlns:a16="http://schemas.microsoft.com/office/drawing/2014/main" id="{7E093EC3-B406-AAEC-6F88-7FC1DE5026C4}"/>
              </a:ext>
            </a:extLst>
          </p:cNvPr>
          <p:cNvSpPr/>
          <p:nvPr/>
        </p:nvSpPr>
        <p:spPr>
          <a:xfrm>
            <a:off x="5087208" y="572355"/>
            <a:ext cx="3562529" cy="52558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7888249"/>
      </p:ext>
    </p:extLst>
  </p:cSld>
  <p:clrMapOvr>
    <a:masterClrMapping/>
  </p:clrMapOvr>
  <mc:AlternateContent xmlns:mc="http://schemas.openxmlformats.org/markup-compatibility/2006" xmlns:p14="http://schemas.microsoft.com/office/powerpoint/2010/main">
    <mc:Choice Requires="p14">
      <p:transition spd="med" p14:dur="700" advTm="24628">
        <p:fade/>
      </p:transition>
    </mc:Choice>
    <mc:Fallback xmlns="">
      <p:transition spd="med" advTm="24628">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DBEF1-DD8D-C796-B3F2-E7B52D1D5EF1}"/>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36A69C-D75F-FBBA-AA56-D7F8DE963421}"/>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678406C3-A546-5593-8368-DA8187641EEE}"/>
              </a:ext>
            </a:extLst>
          </p:cNvPr>
          <p:cNvSpPr>
            <a:spLocks noGrp="1"/>
          </p:cNvSpPr>
          <p:nvPr>
            <p:ph type="body" sz="quarter" idx="13"/>
          </p:nvPr>
        </p:nvSpPr>
        <p:spPr/>
        <p:txBody>
          <a:bodyPr/>
          <a:lstStyle/>
          <a:p>
            <a:r>
              <a:rPr lang="en-US" dirty="0"/>
              <a:t>ARIA Adverse Events</a:t>
            </a:r>
          </a:p>
        </p:txBody>
      </p:sp>
      <p:sp>
        <p:nvSpPr>
          <p:cNvPr id="4" name="Text Placeholder 3">
            <a:extLst>
              <a:ext uri="{FF2B5EF4-FFF2-40B4-BE49-F238E27FC236}">
                <a16:creationId xmlns:a16="http://schemas.microsoft.com/office/drawing/2014/main" id="{22C58E17-09E1-107E-9C20-52538D845D24}"/>
              </a:ext>
            </a:extLst>
          </p:cNvPr>
          <p:cNvSpPr>
            <a:spLocks noGrp="1"/>
          </p:cNvSpPr>
          <p:nvPr>
            <p:ph type="body" sz="quarter" idx="14"/>
          </p:nvPr>
        </p:nvSpPr>
        <p:spPr/>
        <p:txBody>
          <a:bodyPr/>
          <a:lstStyle/>
          <a:p>
            <a:pPr>
              <a:spcAft>
                <a:spcPts val="1200"/>
              </a:spcAft>
            </a:pPr>
            <a:r>
              <a:rPr lang="en-US" sz="1800" dirty="0"/>
              <a:t>Submit imaging that corresponds to the Start date and/or the End date to TRIAD.</a:t>
            </a:r>
          </a:p>
          <a:p>
            <a:pPr>
              <a:spcAft>
                <a:spcPts val="1200"/>
              </a:spcAft>
            </a:pPr>
            <a:r>
              <a:rPr lang="en-US" sz="1800" dirty="0">
                <a:solidFill>
                  <a:schemeClr val="accent1"/>
                </a:solidFill>
              </a:rPr>
              <a:t>Report </a:t>
            </a:r>
            <a:r>
              <a:rPr lang="en-US" sz="1800" dirty="0"/>
              <a:t>imaging that corresponds to the Start date and/or the End date </a:t>
            </a:r>
            <a:r>
              <a:rPr lang="en-US" sz="1800" dirty="0">
                <a:solidFill>
                  <a:schemeClr val="accent1"/>
                </a:solidFill>
              </a:rPr>
              <a:t>on the </a:t>
            </a:r>
            <a:r>
              <a:rPr lang="en-US" sz="1800" u="sng" dirty="0">
                <a:solidFill>
                  <a:schemeClr val="accent1"/>
                </a:solidFill>
              </a:rPr>
              <a:t>Imaging Log</a:t>
            </a:r>
            <a:r>
              <a:rPr lang="en-US" sz="1800" dirty="0">
                <a:solidFill>
                  <a:schemeClr val="accent1"/>
                </a:solidFill>
              </a:rPr>
              <a:t> on the ALZ-NET Portal.</a:t>
            </a:r>
          </a:p>
          <a:p>
            <a:pPr>
              <a:spcAft>
                <a:spcPts val="1200"/>
              </a:spcAft>
            </a:pPr>
            <a:endParaRPr lang="en-US" sz="1800" dirty="0">
              <a:solidFill>
                <a:schemeClr val="accent1"/>
              </a:solidFill>
            </a:endParaRPr>
          </a:p>
          <a:p>
            <a:endParaRPr lang="en-US" sz="1400" dirty="0"/>
          </a:p>
          <a:p>
            <a:endParaRPr lang="en-US" dirty="0"/>
          </a:p>
          <a:p>
            <a:endParaRPr lang="en-US" dirty="0"/>
          </a:p>
        </p:txBody>
      </p:sp>
      <p:pic>
        <p:nvPicPr>
          <p:cNvPr id="7" name="Picture 6">
            <a:extLst>
              <a:ext uri="{FF2B5EF4-FFF2-40B4-BE49-F238E27FC236}">
                <a16:creationId xmlns:a16="http://schemas.microsoft.com/office/drawing/2014/main" id="{1972ED50-C90F-BCD5-8159-45569B9514FA}"/>
              </a:ext>
            </a:extLst>
          </p:cNvPr>
          <p:cNvPicPr>
            <a:picLocks noChangeAspect="1"/>
          </p:cNvPicPr>
          <p:nvPr/>
        </p:nvPicPr>
        <p:blipFill>
          <a:blip r:embed="rId2"/>
          <a:stretch>
            <a:fillRect/>
          </a:stretch>
        </p:blipFill>
        <p:spPr>
          <a:xfrm>
            <a:off x="5054636" y="307975"/>
            <a:ext cx="3632164" cy="3852964"/>
          </a:xfrm>
          <a:prstGeom prst="rect">
            <a:avLst/>
          </a:prstGeom>
        </p:spPr>
      </p:pic>
      <p:sp>
        <p:nvSpPr>
          <p:cNvPr id="8" name="Rectangle: Rounded Corners 7">
            <a:extLst>
              <a:ext uri="{FF2B5EF4-FFF2-40B4-BE49-F238E27FC236}">
                <a16:creationId xmlns:a16="http://schemas.microsoft.com/office/drawing/2014/main" id="{830957BE-B830-F273-B0AF-CFD32B3517B5}"/>
              </a:ext>
            </a:extLst>
          </p:cNvPr>
          <p:cNvSpPr/>
          <p:nvPr/>
        </p:nvSpPr>
        <p:spPr>
          <a:xfrm>
            <a:off x="5135336" y="3445329"/>
            <a:ext cx="3208563" cy="79193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696341"/>
      </p:ext>
    </p:extLst>
  </p:cSld>
  <p:clrMapOvr>
    <a:masterClrMapping/>
  </p:clrMapOvr>
  <mc:AlternateContent xmlns:mc="http://schemas.openxmlformats.org/markup-compatibility/2006">
    <mc:Choice xmlns:p14="http://schemas.microsoft.com/office/powerpoint/2010/main" Requires="p14">
      <p:transition spd="med" p14:dur="700" advTm="24628">
        <p:fade/>
      </p:transition>
    </mc:Choice>
    <mc:Fallback>
      <p:transition spd="med" advTm="24628">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pic>
        <p:nvPicPr>
          <p:cNvPr id="6" name="Picture 5">
            <a:extLst>
              <a:ext uri="{FF2B5EF4-FFF2-40B4-BE49-F238E27FC236}">
                <a16:creationId xmlns:a16="http://schemas.microsoft.com/office/drawing/2014/main" id="{1140F467-F931-B2F4-C91D-991996E85263}"/>
              </a:ext>
            </a:extLst>
          </p:cNvPr>
          <p:cNvPicPr>
            <a:picLocks noChangeAspect="1"/>
          </p:cNvPicPr>
          <p:nvPr/>
        </p:nvPicPr>
        <p:blipFill>
          <a:blip r:embed="rId2"/>
          <a:stretch>
            <a:fillRect/>
          </a:stretch>
        </p:blipFill>
        <p:spPr>
          <a:xfrm>
            <a:off x="5057420" y="324302"/>
            <a:ext cx="3629379" cy="3814989"/>
          </a:xfrm>
          <a:prstGeom prst="rect">
            <a:avLst/>
          </a:prstGeom>
        </p:spPr>
      </p:pic>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ARIA Adverse Events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p:txBody>
          <a:bodyPr/>
          <a:lstStyle/>
          <a:p>
            <a:pPr>
              <a:spcAft>
                <a:spcPts val="1200"/>
              </a:spcAft>
            </a:pPr>
            <a:r>
              <a:rPr lang="en-US" sz="1800" dirty="0"/>
              <a:t>Be sure that the reporting on this form aligns with the reporting of vascular lesions on the </a:t>
            </a:r>
            <a:r>
              <a:rPr lang="en-US" sz="1800" u="sng" dirty="0"/>
              <a:t>Clinical Features</a:t>
            </a:r>
            <a:r>
              <a:rPr lang="en-US" sz="1800" dirty="0"/>
              <a:t> form for the same timepoint.</a:t>
            </a:r>
            <a:endParaRPr lang="en-US" sz="1800" dirty="0">
              <a:solidFill>
                <a:schemeClr val="accent1"/>
              </a:solidFill>
            </a:endParaRPr>
          </a:p>
          <a:p>
            <a:pPr>
              <a:spcAft>
                <a:spcPts val="1200"/>
              </a:spcAft>
            </a:pPr>
            <a:r>
              <a:rPr lang="en-US" sz="1800" i="1" dirty="0">
                <a:solidFill>
                  <a:schemeClr val="accent1"/>
                </a:solidFill>
              </a:rPr>
              <a:t>Note: </a:t>
            </a:r>
            <a:r>
              <a:rPr lang="en-US" sz="1800" dirty="0">
                <a:solidFill>
                  <a:schemeClr val="accent1"/>
                </a:solidFill>
              </a:rPr>
              <a:t>this form is a “portrait log” style. It can be opened by clicking on the header in the log line and closed by clicking on “Complete View”.</a:t>
            </a:r>
          </a:p>
          <a:p>
            <a:endParaRPr lang="en-US" sz="1400" dirty="0"/>
          </a:p>
          <a:p>
            <a:endParaRPr lang="en-US" dirty="0"/>
          </a:p>
          <a:p>
            <a:endParaRPr lang="en-US" dirty="0"/>
          </a:p>
        </p:txBody>
      </p:sp>
      <p:sp>
        <p:nvSpPr>
          <p:cNvPr id="7" name="Oval 6">
            <a:extLst>
              <a:ext uri="{FF2B5EF4-FFF2-40B4-BE49-F238E27FC236}">
                <a16:creationId xmlns:a16="http://schemas.microsoft.com/office/drawing/2014/main" id="{F2711AD5-06AF-8037-9E1F-E6663117F84F}"/>
              </a:ext>
            </a:extLst>
          </p:cNvPr>
          <p:cNvSpPr/>
          <p:nvPr/>
        </p:nvSpPr>
        <p:spPr>
          <a:xfrm>
            <a:off x="5782962" y="1146919"/>
            <a:ext cx="593345" cy="1593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129217"/>
      </p:ext>
    </p:extLst>
  </p:cSld>
  <p:clrMapOvr>
    <a:masterClrMapping/>
  </p:clrMapOvr>
  <mc:AlternateContent xmlns:mc="http://schemas.openxmlformats.org/markup-compatibility/2006" xmlns:p14="http://schemas.microsoft.com/office/powerpoint/2010/main">
    <mc:Choice Requires="p14">
      <p:transition spd="med" p14:dur="700" advTm="24628">
        <p:fade/>
      </p:transition>
    </mc:Choice>
    <mc:Fallback xmlns="">
      <p:transition spd="med" advTm="2462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5CC7-ED95-8BE1-1F47-5FC22CF1B8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5594986-6DF3-B4C0-1C77-CFA6CDE8182E}"/>
              </a:ext>
            </a:extLst>
          </p:cNvPr>
          <p:cNvPicPr>
            <a:picLocks noChangeAspect="1"/>
          </p:cNvPicPr>
          <p:nvPr/>
        </p:nvPicPr>
        <p:blipFill>
          <a:blip r:embed="rId2"/>
          <a:stretch>
            <a:fillRect/>
          </a:stretch>
        </p:blipFill>
        <p:spPr>
          <a:xfrm>
            <a:off x="2270453" y="1094729"/>
            <a:ext cx="1840203" cy="3420343"/>
          </a:xfrm>
          <a:prstGeom prst="rect">
            <a:avLst/>
          </a:prstGeom>
          <a:ln>
            <a:solidFill>
              <a:schemeClr val="accent1"/>
            </a:solidFill>
          </a:ln>
        </p:spPr>
      </p:pic>
      <p:sp>
        <p:nvSpPr>
          <p:cNvPr id="3" name="Text Placeholder 2">
            <a:extLst>
              <a:ext uri="{FF2B5EF4-FFF2-40B4-BE49-F238E27FC236}">
                <a16:creationId xmlns:a16="http://schemas.microsoft.com/office/drawing/2014/main" id="{C60AA467-A8BF-252B-3E98-0AD073BF7284}"/>
              </a:ext>
            </a:extLst>
          </p:cNvPr>
          <p:cNvSpPr>
            <a:spLocks noGrp="1"/>
          </p:cNvSpPr>
          <p:nvPr>
            <p:ph type="body" sz="quarter" idx="13"/>
          </p:nvPr>
        </p:nvSpPr>
        <p:spPr/>
        <p:txBody>
          <a:bodyPr/>
          <a:lstStyle/>
          <a:p>
            <a:r>
              <a:rPr lang="en-US" dirty="0"/>
              <a:t>Enrollment Forms folder</a:t>
            </a:r>
          </a:p>
          <a:p>
            <a:endParaRPr lang="en-US" dirty="0"/>
          </a:p>
        </p:txBody>
      </p:sp>
      <p:sp>
        <p:nvSpPr>
          <p:cNvPr id="4" name="Text Placeholder 3">
            <a:extLst>
              <a:ext uri="{FF2B5EF4-FFF2-40B4-BE49-F238E27FC236}">
                <a16:creationId xmlns:a16="http://schemas.microsoft.com/office/drawing/2014/main" id="{CE9B4C81-EB18-FA98-371B-45A75F93B5CE}"/>
              </a:ext>
            </a:extLst>
          </p:cNvPr>
          <p:cNvSpPr>
            <a:spLocks noGrp="1"/>
          </p:cNvSpPr>
          <p:nvPr>
            <p:ph type="body" sz="quarter" idx="14"/>
          </p:nvPr>
        </p:nvSpPr>
        <p:spPr/>
        <p:txBody>
          <a:bodyPr/>
          <a:lstStyle/>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pic>
        <p:nvPicPr>
          <p:cNvPr id="8" name="Picture 7">
            <a:extLst>
              <a:ext uri="{FF2B5EF4-FFF2-40B4-BE49-F238E27FC236}">
                <a16:creationId xmlns:a16="http://schemas.microsoft.com/office/drawing/2014/main" id="{55924FE1-7A5F-2BAB-46FC-F296F911E193}"/>
              </a:ext>
            </a:extLst>
          </p:cNvPr>
          <p:cNvPicPr>
            <a:picLocks noChangeAspect="1"/>
          </p:cNvPicPr>
          <p:nvPr/>
        </p:nvPicPr>
        <p:blipFill>
          <a:blip r:embed="rId3"/>
          <a:stretch>
            <a:fillRect/>
          </a:stretch>
        </p:blipFill>
        <p:spPr>
          <a:xfrm>
            <a:off x="5167619" y="1895669"/>
            <a:ext cx="2410111" cy="1352162"/>
          </a:xfrm>
          <a:prstGeom prst="rect">
            <a:avLst/>
          </a:prstGeom>
          <a:ln>
            <a:solidFill>
              <a:schemeClr val="accent1"/>
            </a:solidFill>
          </a:ln>
        </p:spPr>
      </p:pic>
      <p:cxnSp>
        <p:nvCxnSpPr>
          <p:cNvPr id="9" name="Connector: Elbow 8">
            <a:extLst>
              <a:ext uri="{FF2B5EF4-FFF2-40B4-BE49-F238E27FC236}">
                <a16:creationId xmlns:a16="http://schemas.microsoft.com/office/drawing/2014/main" id="{53BBC8BD-81BB-E7E5-A4C2-E3823FB427D9}"/>
              </a:ext>
            </a:extLst>
          </p:cNvPr>
          <p:cNvCxnSpPr>
            <a:cxnSpLocks/>
          </p:cNvCxnSpPr>
          <p:nvPr/>
        </p:nvCxnSpPr>
        <p:spPr>
          <a:xfrm>
            <a:off x="4118537" y="1723140"/>
            <a:ext cx="1049082" cy="84861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7E2EA33-1269-1AC4-46DB-4D238F821C50}"/>
              </a:ext>
            </a:extLst>
          </p:cNvPr>
          <p:cNvSpPr/>
          <p:nvPr/>
        </p:nvSpPr>
        <p:spPr>
          <a:xfrm>
            <a:off x="2288970" y="1307342"/>
            <a:ext cx="1787888" cy="21447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36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23F01-38CA-0E41-1D92-8BD41B48914E}"/>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CBBAF47-8438-EDDF-70FA-B1B6ABE4691C}"/>
              </a:ext>
            </a:extLst>
          </p:cNvPr>
          <p:cNvSpPr>
            <a:spLocks noGrp="1"/>
          </p:cNvSpPr>
          <p:nvPr>
            <p:ph type="pic" sz="quarter" idx="15"/>
          </p:nvPr>
        </p:nvSpPr>
        <p:spPr>
          <a:ln w="9525">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1325098B-C0A1-F0BF-05D5-E69534137233}"/>
              </a:ext>
            </a:extLst>
          </p:cNvPr>
          <p:cNvSpPr>
            <a:spLocks noGrp="1"/>
          </p:cNvSpPr>
          <p:nvPr>
            <p:ph type="body" sz="quarter" idx="13"/>
          </p:nvPr>
        </p:nvSpPr>
        <p:spPr/>
        <p:txBody>
          <a:bodyPr/>
          <a:lstStyle/>
          <a:p>
            <a:r>
              <a:rPr lang="en-US" dirty="0"/>
              <a:t>ARIA Adverse Events Signs and Symptoms</a:t>
            </a:r>
          </a:p>
        </p:txBody>
      </p:sp>
      <p:sp>
        <p:nvSpPr>
          <p:cNvPr id="4" name="Text Placeholder 3">
            <a:extLst>
              <a:ext uri="{FF2B5EF4-FFF2-40B4-BE49-F238E27FC236}">
                <a16:creationId xmlns:a16="http://schemas.microsoft.com/office/drawing/2014/main" id="{BA79B876-C6AD-4974-CFDE-BC1D242CAB89}"/>
              </a:ext>
            </a:extLst>
          </p:cNvPr>
          <p:cNvSpPr>
            <a:spLocks noGrp="1"/>
          </p:cNvSpPr>
          <p:nvPr>
            <p:ph type="body" sz="quarter" idx="14"/>
          </p:nvPr>
        </p:nvSpPr>
        <p:spPr>
          <a:xfrm>
            <a:off x="457199" y="1652588"/>
            <a:ext cx="4114801" cy="2682876"/>
          </a:xfrm>
        </p:spPr>
        <p:txBody>
          <a:bodyPr/>
          <a:lstStyle/>
          <a:p>
            <a:pPr>
              <a:spcAft>
                <a:spcPts val="300"/>
              </a:spcAft>
            </a:pPr>
            <a:r>
              <a:rPr lang="en-US" sz="1800" dirty="0">
                <a:effectLst/>
                <a:ea typeface="Calibri" panose="020F0502020204030204" pitchFamily="34" charset="0"/>
              </a:rPr>
              <a:t>When a </a:t>
            </a:r>
            <a:r>
              <a:rPr lang="en-US" sz="1800" b="1" i="1" dirty="0">
                <a:effectLst/>
                <a:ea typeface="Calibri" panose="020F0502020204030204" pitchFamily="34" charset="0"/>
              </a:rPr>
              <a:t>Symptomatic</a:t>
            </a:r>
            <a:r>
              <a:rPr lang="en-US" sz="1800" dirty="0">
                <a:effectLst/>
                <a:ea typeface="Calibri" panose="020F0502020204030204" pitchFamily="34" charset="0"/>
              </a:rPr>
              <a:t> ARIA is reported on the </a:t>
            </a:r>
            <a:r>
              <a:rPr lang="en-US" sz="1800" u="sng" dirty="0">
                <a:effectLst/>
                <a:ea typeface="Calibri" panose="020F0502020204030204" pitchFamily="34" charset="0"/>
              </a:rPr>
              <a:t>ARIA Adverse Events</a:t>
            </a:r>
            <a:r>
              <a:rPr lang="en-US" sz="1800" dirty="0">
                <a:effectLst/>
                <a:ea typeface="Calibri" panose="020F0502020204030204" pitchFamily="34" charset="0"/>
              </a:rPr>
              <a:t> form, this form rolls out to capture any associated signs and symptoms.</a:t>
            </a:r>
          </a:p>
          <a:p>
            <a:pPr>
              <a:spcAft>
                <a:spcPts val="300"/>
              </a:spcAft>
            </a:pPr>
            <a:endParaRPr lang="en-US" sz="1800" dirty="0">
              <a:ea typeface="Calibri" panose="020F0502020204030204" pitchFamily="34" charset="0"/>
            </a:endParaRPr>
          </a:p>
          <a:p>
            <a:r>
              <a:rPr lang="en-US" sz="1800" dirty="0">
                <a:effectLst/>
                <a:ea typeface="Calibri" panose="020F0502020204030204" pitchFamily="34" charset="0"/>
              </a:rPr>
              <a:t>Note that each </a:t>
            </a:r>
            <a:r>
              <a:rPr lang="en-US" sz="1800" u="sng" dirty="0">
                <a:effectLst/>
                <a:ea typeface="Calibri" panose="020F0502020204030204" pitchFamily="34" charset="0"/>
              </a:rPr>
              <a:t>ARIA Adverse Events Signs and Symptoms</a:t>
            </a:r>
            <a:r>
              <a:rPr lang="en-US" sz="1800" dirty="0">
                <a:effectLst/>
                <a:ea typeface="Calibri" panose="020F0502020204030204" pitchFamily="34" charset="0"/>
              </a:rPr>
              <a:t> form is ‘linked’ to a specific logline on the </a:t>
            </a:r>
            <a:r>
              <a:rPr lang="en-US" sz="1800" u="sng" dirty="0">
                <a:effectLst/>
                <a:ea typeface="Calibri" panose="020F0502020204030204" pitchFamily="34" charset="0"/>
              </a:rPr>
              <a:t>ARIA Adverse Events</a:t>
            </a:r>
            <a:r>
              <a:rPr lang="en-US" sz="1800" dirty="0">
                <a:effectLst/>
                <a:ea typeface="Calibri" panose="020F0502020204030204" pitchFamily="34" charset="0"/>
              </a:rPr>
              <a:t> form.</a:t>
            </a: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983A5690-3136-73CA-149E-E0AEB5945B18}"/>
              </a:ext>
            </a:extLst>
          </p:cNvPr>
          <p:cNvPicPr>
            <a:picLocks noChangeAspect="1"/>
          </p:cNvPicPr>
          <p:nvPr/>
        </p:nvPicPr>
        <p:blipFill>
          <a:blip r:embed="rId2"/>
          <a:stretch>
            <a:fillRect/>
          </a:stretch>
        </p:blipFill>
        <p:spPr>
          <a:xfrm>
            <a:off x="5114166" y="400606"/>
            <a:ext cx="3450334" cy="3842227"/>
          </a:xfrm>
          <a:prstGeom prst="rect">
            <a:avLst/>
          </a:prstGeom>
          <a:ln w="12700">
            <a:solidFill>
              <a:srgbClr val="FAFAFA"/>
            </a:solidFill>
          </a:ln>
        </p:spPr>
      </p:pic>
      <p:sp>
        <p:nvSpPr>
          <p:cNvPr id="7" name="Rectangle: Rounded Corners 6">
            <a:extLst>
              <a:ext uri="{FF2B5EF4-FFF2-40B4-BE49-F238E27FC236}">
                <a16:creationId xmlns:a16="http://schemas.microsoft.com/office/drawing/2014/main" id="{24C1567B-4654-E4EC-7A2F-1466E96D4339}"/>
              </a:ext>
            </a:extLst>
          </p:cNvPr>
          <p:cNvSpPr/>
          <p:nvPr/>
        </p:nvSpPr>
        <p:spPr>
          <a:xfrm>
            <a:off x="5097982" y="558350"/>
            <a:ext cx="3450334" cy="485523"/>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91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B64A-3C58-ADF3-A8E0-8FBA7E36CC0D}"/>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22697B5-DDF1-20AA-CB91-1D487D4A633C}"/>
              </a:ext>
            </a:extLst>
          </p:cNvPr>
          <p:cNvSpPr>
            <a:spLocks noGrp="1"/>
          </p:cNvSpPr>
          <p:nvPr>
            <p:ph type="pic" sz="quarter" idx="15"/>
          </p:nvPr>
        </p:nvSpPr>
        <p:spPr>
          <a:ln w="9525">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464B73A6-A1F1-8DC0-9131-097DF0DDEB97}"/>
              </a:ext>
            </a:extLst>
          </p:cNvPr>
          <p:cNvSpPr>
            <a:spLocks noGrp="1"/>
          </p:cNvSpPr>
          <p:nvPr>
            <p:ph type="body" sz="quarter" idx="13"/>
          </p:nvPr>
        </p:nvSpPr>
        <p:spPr/>
        <p:txBody>
          <a:bodyPr/>
          <a:lstStyle/>
          <a:p>
            <a:r>
              <a:rPr lang="en-US" dirty="0"/>
              <a:t>ARIA Adverse Events Signs and Symptoms</a:t>
            </a:r>
          </a:p>
        </p:txBody>
      </p:sp>
      <p:sp>
        <p:nvSpPr>
          <p:cNvPr id="4" name="Text Placeholder 3">
            <a:extLst>
              <a:ext uri="{FF2B5EF4-FFF2-40B4-BE49-F238E27FC236}">
                <a16:creationId xmlns:a16="http://schemas.microsoft.com/office/drawing/2014/main" id="{DC11DAC7-8946-1816-0A79-A7DE4E38BD7E}"/>
              </a:ext>
            </a:extLst>
          </p:cNvPr>
          <p:cNvSpPr>
            <a:spLocks noGrp="1"/>
          </p:cNvSpPr>
          <p:nvPr>
            <p:ph type="body" sz="quarter" idx="14"/>
          </p:nvPr>
        </p:nvSpPr>
        <p:spPr>
          <a:xfrm>
            <a:off x="457199" y="1652588"/>
            <a:ext cx="4114801" cy="2682876"/>
          </a:xfrm>
        </p:spPr>
        <p:txBody>
          <a:bodyPr/>
          <a:lstStyle/>
          <a:p>
            <a:pPr>
              <a:spcAft>
                <a:spcPts val="0"/>
              </a:spcAft>
            </a:pPr>
            <a:r>
              <a:rPr lang="en-US" sz="1600" dirty="0">
                <a:ea typeface="Calibri" panose="020F0502020204030204" pitchFamily="34" charset="0"/>
                <a:cs typeface="Calibri" panose="020F0502020204030204" pitchFamily="34" charset="0"/>
              </a:rPr>
              <a:t>Report </a:t>
            </a:r>
            <a:r>
              <a:rPr lang="en-US" sz="1600" b="1" dirty="0">
                <a:ea typeface="Calibri" panose="020F0502020204030204" pitchFamily="34" charset="0"/>
                <a:cs typeface="Calibri" panose="020F0502020204030204" pitchFamily="34" charset="0"/>
              </a:rPr>
              <a:t>ALL</a:t>
            </a:r>
            <a:r>
              <a:rPr lang="en-US" sz="1600" dirty="0">
                <a:ea typeface="Calibri" panose="020F0502020204030204" pitchFamily="34" charset="0"/>
                <a:cs typeface="Calibri" panose="020F0502020204030204" pitchFamily="34" charset="0"/>
              </a:rPr>
              <a:t> associated signs and symptoms for each symptomatic ARIA AE.</a:t>
            </a:r>
          </a:p>
          <a:p>
            <a:pPr>
              <a:spcAft>
                <a:spcPts val="0"/>
              </a:spcAft>
            </a:pPr>
            <a:endParaRPr lang="en-US" sz="1600" dirty="0">
              <a:ea typeface="Calibri" panose="020F0502020204030204" pitchFamily="34" charset="0"/>
              <a:cs typeface="Calibri" panose="020F0502020204030204" pitchFamily="34" charset="0"/>
            </a:endParaRPr>
          </a:p>
          <a:p>
            <a:pPr>
              <a:spcAft>
                <a:spcPts val="0"/>
              </a:spcAft>
            </a:pPr>
            <a:r>
              <a:rPr lang="en-US" sz="1600" dirty="0">
                <a:ea typeface="Calibri" panose="020F0502020204030204" pitchFamily="34" charset="0"/>
                <a:cs typeface="Calibri" panose="020F0502020204030204" pitchFamily="34" charset="0"/>
              </a:rPr>
              <a:t>For each of the 7 signs/symptoms listed, indicate if it occurred and complete the rest of the log line as appropriate.</a:t>
            </a:r>
          </a:p>
          <a:p>
            <a:pPr>
              <a:spcAft>
                <a:spcPts val="0"/>
              </a:spcAft>
            </a:pPr>
            <a:endParaRPr lang="en-US" sz="1600" dirty="0">
              <a:ea typeface="Calibri" panose="020F0502020204030204" pitchFamily="34" charset="0"/>
              <a:cs typeface="Calibri" panose="020F0502020204030204" pitchFamily="34" charset="0"/>
            </a:endParaRPr>
          </a:p>
          <a:p>
            <a:r>
              <a:rPr lang="en-US" sz="1600" dirty="0">
                <a:ea typeface="Calibri" panose="020F0502020204030204" pitchFamily="34" charset="0"/>
                <a:cs typeface="Calibri" panose="020F0502020204030204" pitchFamily="34" charset="0"/>
              </a:rPr>
              <a:t>Add a new log line to report additional instances of the 7 signs/symptoms listed and/or to report any other symptoms.</a:t>
            </a:r>
            <a:endParaRPr lang="en-US" sz="1600" dirty="0">
              <a:effectLst/>
              <a:ea typeface="Calibri" panose="020F0502020204030204" pitchFamily="34" charset="0"/>
              <a:cs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CAD66905-F231-5B8F-C731-09C2E6294FA0}"/>
              </a:ext>
            </a:extLst>
          </p:cNvPr>
          <p:cNvPicPr>
            <a:picLocks noChangeAspect="1"/>
          </p:cNvPicPr>
          <p:nvPr/>
        </p:nvPicPr>
        <p:blipFill>
          <a:blip r:embed="rId2"/>
          <a:stretch>
            <a:fillRect/>
          </a:stretch>
        </p:blipFill>
        <p:spPr>
          <a:xfrm>
            <a:off x="5312273" y="380326"/>
            <a:ext cx="3140241" cy="3496914"/>
          </a:xfrm>
          <a:prstGeom prst="rect">
            <a:avLst/>
          </a:prstGeom>
        </p:spPr>
      </p:pic>
      <p:sp>
        <p:nvSpPr>
          <p:cNvPr id="5" name="Rectangle: Rounded Corners 4">
            <a:extLst>
              <a:ext uri="{FF2B5EF4-FFF2-40B4-BE49-F238E27FC236}">
                <a16:creationId xmlns:a16="http://schemas.microsoft.com/office/drawing/2014/main" id="{1DCC8460-3255-DCD9-AF0C-EDD42A2B89F1}"/>
              </a:ext>
            </a:extLst>
          </p:cNvPr>
          <p:cNvSpPr/>
          <p:nvPr/>
        </p:nvSpPr>
        <p:spPr>
          <a:xfrm>
            <a:off x="5284098" y="1464658"/>
            <a:ext cx="428878" cy="2290047"/>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B23D881-5961-049C-EF61-36E72DB13CAB}"/>
              </a:ext>
            </a:extLst>
          </p:cNvPr>
          <p:cNvPicPr>
            <a:picLocks noChangeAspect="1"/>
          </p:cNvPicPr>
          <p:nvPr/>
        </p:nvPicPr>
        <p:blipFill>
          <a:blip r:embed="rId3"/>
          <a:stretch>
            <a:fillRect/>
          </a:stretch>
        </p:blipFill>
        <p:spPr>
          <a:xfrm>
            <a:off x="4459094" y="3808188"/>
            <a:ext cx="3993420" cy="588543"/>
          </a:xfrm>
          <a:prstGeom prst="rect">
            <a:avLst/>
          </a:prstGeom>
          <a:ln w="9525">
            <a:solidFill>
              <a:schemeClr val="accent1"/>
            </a:solidFill>
          </a:ln>
        </p:spPr>
      </p:pic>
      <p:sp>
        <p:nvSpPr>
          <p:cNvPr id="10" name="Rectangle: Rounded Corners 9">
            <a:extLst>
              <a:ext uri="{FF2B5EF4-FFF2-40B4-BE49-F238E27FC236}">
                <a16:creationId xmlns:a16="http://schemas.microsoft.com/office/drawing/2014/main" id="{8B33836A-0141-4C4A-1343-0B3B7064327D}"/>
              </a:ext>
            </a:extLst>
          </p:cNvPr>
          <p:cNvSpPr/>
          <p:nvPr/>
        </p:nvSpPr>
        <p:spPr>
          <a:xfrm>
            <a:off x="4572000" y="3812081"/>
            <a:ext cx="712098" cy="653703"/>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88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Death Details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a:xfrm>
            <a:off x="457199" y="1347537"/>
            <a:ext cx="4419601" cy="1224213"/>
          </a:xfrm>
        </p:spPr>
        <p:txBody>
          <a:bodyPr/>
          <a:lstStyle/>
          <a:p>
            <a:r>
              <a:rPr lang="en-US" sz="1600" dirty="0"/>
              <a:t>The Death Details form becomes visible and available for data entry when the Outcome is reported as Fatal on the </a:t>
            </a:r>
            <a:r>
              <a:rPr lang="en-US" sz="1600" u="sng" dirty="0"/>
              <a:t>Adverse Events</a:t>
            </a:r>
            <a:r>
              <a:rPr lang="en-US" sz="1600" dirty="0"/>
              <a:t> or </a:t>
            </a:r>
            <a:r>
              <a:rPr lang="en-US" sz="1600" u="sng" dirty="0"/>
              <a:t>ARIA Adverse Events</a:t>
            </a:r>
            <a:r>
              <a:rPr lang="en-US" sz="1600" dirty="0"/>
              <a:t> form. It will be at the Subject Level.</a:t>
            </a:r>
          </a:p>
          <a:p>
            <a:endParaRPr lang="en-US" dirty="0"/>
          </a:p>
        </p:txBody>
      </p:sp>
      <p:pic>
        <p:nvPicPr>
          <p:cNvPr id="9" name="Picture 8">
            <a:extLst>
              <a:ext uri="{FF2B5EF4-FFF2-40B4-BE49-F238E27FC236}">
                <a16:creationId xmlns:a16="http://schemas.microsoft.com/office/drawing/2014/main" id="{308CFBBD-58DD-6314-002B-CC137DC187FD}"/>
              </a:ext>
            </a:extLst>
          </p:cNvPr>
          <p:cNvPicPr>
            <a:picLocks noChangeAspect="1"/>
          </p:cNvPicPr>
          <p:nvPr/>
        </p:nvPicPr>
        <p:blipFill>
          <a:blip r:embed="rId2"/>
          <a:stretch>
            <a:fillRect/>
          </a:stretch>
        </p:blipFill>
        <p:spPr>
          <a:xfrm>
            <a:off x="5123497" y="816333"/>
            <a:ext cx="3527231" cy="1638099"/>
          </a:xfrm>
          <a:prstGeom prst="rect">
            <a:avLst/>
          </a:prstGeom>
          <a:solidFill>
            <a:schemeClr val="accent1"/>
          </a:solidFill>
        </p:spPr>
      </p:pic>
      <p:pic>
        <p:nvPicPr>
          <p:cNvPr id="11" name="Picture 10">
            <a:extLst>
              <a:ext uri="{FF2B5EF4-FFF2-40B4-BE49-F238E27FC236}">
                <a16:creationId xmlns:a16="http://schemas.microsoft.com/office/drawing/2014/main" id="{C0CD8ABC-9DB2-0E81-4E50-6130C6084D66}"/>
              </a:ext>
            </a:extLst>
          </p:cNvPr>
          <p:cNvPicPr>
            <a:picLocks noChangeAspect="1"/>
          </p:cNvPicPr>
          <p:nvPr/>
        </p:nvPicPr>
        <p:blipFill>
          <a:blip r:embed="rId3"/>
          <a:stretch>
            <a:fillRect/>
          </a:stretch>
        </p:blipFill>
        <p:spPr>
          <a:xfrm>
            <a:off x="462914" y="2739792"/>
            <a:ext cx="4258269" cy="1352739"/>
          </a:xfrm>
          <a:prstGeom prst="rect">
            <a:avLst/>
          </a:prstGeom>
          <a:noFill/>
          <a:ln>
            <a:solidFill>
              <a:schemeClr val="accent1"/>
            </a:solidFill>
          </a:ln>
        </p:spPr>
      </p:pic>
      <p:sp>
        <p:nvSpPr>
          <p:cNvPr id="12" name="Oval 11">
            <a:extLst>
              <a:ext uri="{FF2B5EF4-FFF2-40B4-BE49-F238E27FC236}">
                <a16:creationId xmlns:a16="http://schemas.microsoft.com/office/drawing/2014/main" id="{2805DCB5-BA5C-2591-E731-6CE9C593A85A}"/>
              </a:ext>
            </a:extLst>
          </p:cNvPr>
          <p:cNvSpPr/>
          <p:nvPr/>
        </p:nvSpPr>
        <p:spPr>
          <a:xfrm>
            <a:off x="2352674" y="2837197"/>
            <a:ext cx="628650" cy="221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68D70F1A-548F-B63E-AB90-114736C04E82}"/>
              </a:ext>
            </a:extLst>
          </p:cNvPr>
          <p:cNvCxnSpPr>
            <a:cxnSpLocks/>
          </p:cNvCxnSpPr>
          <p:nvPr/>
        </p:nvCxnSpPr>
        <p:spPr>
          <a:xfrm flipV="1">
            <a:off x="3047399" y="2133600"/>
            <a:ext cx="2356623" cy="814325"/>
          </a:xfrm>
          <a:prstGeom prst="bentConnector3">
            <a:avLst>
              <a:gd name="adj1" fmla="val 6328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996719"/>
      </p:ext>
    </p:extLst>
  </p:cSld>
  <p:clrMapOvr>
    <a:masterClrMapping/>
  </p:clrMapOvr>
  <mc:AlternateContent xmlns:mc="http://schemas.openxmlformats.org/markup-compatibility/2006" xmlns:p14="http://schemas.microsoft.com/office/powerpoint/2010/main">
    <mc:Choice Requires="p14">
      <p:transition spd="med" p14:dur="700" advTm="18125">
        <p:fade/>
      </p:transition>
    </mc:Choice>
    <mc:Fallback xmlns="">
      <p:transition spd="med" advTm="18125">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286000"/>
            <a:ext cx="8229601" cy="2049463"/>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4939748" cy="665613"/>
          </a:xfrm>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2"/>
            <a:ext cx="8298612" cy="1217116"/>
          </a:xfrm>
        </p:spPr>
        <p:txBody>
          <a:bodyPr/>
          <a:lstStyle/>
          <a:p>
            <a:pPr>
              <a:spcAft>
                <a:spcPts val="1200"/>
              </a:spcAft>
            </a:pPr>
            <a:r>
              <a:rPr lang="en-US" sz="1800" dirty="0"/>
              <a:t>All imaging is reported via the ALZ-NET Portal. This data is then pushed to Rave.</a:t>
            </a:r>
          </a:p>
          <a:p>
            <a:pPr>
              <a:spcAft>
                <a:spcPts val="1200"/>
              </a:spcAft>
            </a:pPr>
            <a:r>
              <a:rPr lang="en-US" sz="1800" dirty="0"/>
              <a:t>The </a:t>
            </a:r>
            <a:r>
              <a:rPr lang="en-US" sz="1800" u="sng" dirty="0"/>
              <a:t>Clinical Imaging Submission</a:t>
            </a:r>
            <a:r>
              <a:rPr lang="en-US" sz="1800" dirty="0"/>
              <a:t> form in Rave is read-only. Data will be reviewed and queried on in Rave. Any update must be entered via the ALZ-NET Portal.</a:t>
            </a:r>
          </a:p>
          <a:p>
            <a:pPr>
              <a:spcAft>
                <a:spcPts val="1200"/>
              </a:spcAft>
            </a:pPr>
            <a:endParaRPr lang="en-US" dirty="0"/>
          </a:p>
          <a:p>
            <a:endParaRPr lang="en-US" dirty="0"/>
          </a:p>
          <a:p>
            <a:endParaRPr lang="en-US" dirty="0"/>
          </a:p>
        </p:txBody>
      </p:sp>
      <p:pic>
        <p:nvPicPr>
          <p:cNvPr id="7" name="Picture 6">
            <a:extLst>
              <a:ext uri="{FF2B5EF4-FFF2-40B4-BE49-F238E27FC236}">
                <a16:creationId xmlns:a16="http://schemas.microsoft.com/office/drawing/2014/main" id="{C94026C6-0F65-A7B4-1E94-E1592D0948E2}"/>
              </a:ext>
            </a:extLst>
          </p:cNvPr>
          <p:cNvPicPr>
            <a:picLocks noChangeAspect="1"/>
          </p:cNvPicPr>
          <p:nvPr/>
        </p:nvPicPr>
        <p:blipFill>
          <a:blip r:embed="rId2"/>
          <a:stretch>
            <a:fillRect/>
          </a:stretch>
        </p:blipFill>
        <p:spPr>
          <a:xfrm>
            <a:off x="485334" y="2342272"/>
            <a:ext cx="8166295" cy="1162133"/>
          </a:xfrm>
          <a:prstGeom prst="rect">
            <a:avLst/>
          </a:prstGeom>
        </p:spPr>
      </p:pic>
    </p:spTree>
    <p:extLst>
      <p:ext uri="{BB962C8B-B14F-4D97-AF65-F5344CB8AC3E}">
        <p14:creationId xmlns:p14="http://schemas.microsoft.com/office/powerpoint/2010/main" val="324522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3541" y="2497640"/>
            <a:ext cx="8233259" cy="1837823"/>
          </a:xfrm>
          <a:ln>
            <a:solidFill>
              <a:srgbClr val="000000"/>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Imaging Submission Log</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83244"/>
            <a:ext cx="8229601" cy="1488506"/>
          </a:xfrm>
        </p:spPr>
        <p:txBody>
          <a:bodyPr/>
          <a:lstStyle/>
          <a:p>
            <a:pPr>
              <a:spcAft>
                <a:spcPts val="1200"/>
              </a:spcAft>
            </a:pPr>
            <a:r>
              <a:rPr lang="en-US" sz="1700" dirty="0"/>
              <a:t>This form is view-only to the Site.</a:t>
            </a:r>
          </a:p>
          <a:p>
            <a:pPr>
              <a:spcAft>
                <a:spcPts val="1200"/>
              </a:spcAft>
            </a:pPr>
            <a:r>
              <a:rPr lang="en-US" sz="1700" dirty="0"/>
              <a:t>It summarizes all the imaging files uploaded to TRIAD for the patient.</a:t>
            </a:r>
          </a:p>
          <a:p>
            <a:pPr>
              <a:spcAft>
                <a:spcPts val="1200"/>
              </a:spcAft>
            </a:pPr>
            <a:r>
              <a:rPr lang="en-US" sz="1700" dirty="0"/>
              <a:t>Each log line represents a submission to TRIAD and a corresponding log line MUST be entered in the </a:t>
            </a:r>
            <a:r>
              <a:rPr lang="en-US" sz="1700" u="sng" dirty="0"/>
              <a:t>Imaging Log</a:t>
            </a:r>
            <a:r>
              <a:rPr lang="en-US" sz="1700" dirty="0"/>
              <a:t> on the ALZ-NET Portal.</a:t>
            </a:r>
          </a:p>
          <a:p>
            <a:pPr>
              <a:spcAft>
                <a:spcPts val="1200"/>
              </a:spcAft>
            </a:pPr>
            <a:endParaRPr lang="en-US" sz="1800" dirty="0"/>
          </a:p>
        </p:txBody>
      </p:sp>
      <p:pic>
        <p:nvPicPr>
          <p:cNvPr id="6" name="Picture 5">
            <a:extLst>
              <a:ext uri="{FF2B5EF4-FFF2-40B4-BE49-F238E27FC236}">
                <a16:creationId xmlns:a16="http://schemas.microsoft.com/office/drawing/2014/main" id="{66919FCC-98E4-76FF-FA7A-56DF11051030}"/>
              </a:ext>
            </a:extLst>
          </p:cNvPr>
          <p:cNvPicPr>
            <a:picLocks noChangeAspect="1"/>
          </p:cNvPicPr>
          <p:nvPr/>
        </p:nvPicPr>
        <p:blipFill>
          <a:blip r:embed="rId2"/>
          <a:stretch>
            <a:fillRect/>
          </a:stretch>
        </p:blipFill>
        <p:spPr>
          <a:xfrm>
            <a:off x="453540" y="2497640"/>
            <a:ext cx="8233259" cy="1434280"/>
          </a:xfrm>
          <a:prstGeom prst="rect">
            <a:avLst/>
          </a:prstGeom>
        </p:spPr>
      </p:pic>
    </p:spTree>
    <p:extLst>
      <p:ext uri="{BB962C8B-B14F-4D97-AF65-F5344CB8AC3E}">
        <p14:creationId xmlns:p14="http://schemas.microsoft.com/office/powerpoint/2010/main" val="422809217"/>
      </p:ext>
    </p:extLst>
  </p:cSld>
  <p:clrMapOvr>
    <a:masterClrMapping/>
  </p:clrMapOvr>
  <mc:AlternateContent xmlns:mc="http://schemas.openxmlformats.org/markup-compatibility/2006" xmlns:p14="http://schemas.microsoft.com/office/powerpoint/2010/main">
    <mc:Choice Requires="p14">
      <p:transition spd="med" p14:dur="700" advTm="21871">
        <p:fade/>
      </p:transition>
    </mc:Choice>
    <mc:Fallback xmlns="">
      <p:transition spd="med" advTm="21871">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Add Event forms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r>
              <a:rPr lang="en-US" sz="1800" dirty="0"/>
              <a:t>Forms that are completed for specific protocol events can be added </a:t>
            </a:r>
            <a:r>
              <a:rPr lang="en-US" sz="1800" i="1" dirty="0"/>
              <a:t>at any time point </a:t>
            </a:r>
            <a:r>
              <a:rPr lang="en-US" sz="1800" dirty="0"/>
              <a:t>by using the Add Event feature located at the bottom of each patient’s homepage.</a:t>
            </a:r>
          </a:p>
        </p:txBody>
      </p:sp>
      <p:pic>
        <p:nvPicPr>
          <p:cNvPr id="8" name="Picture 7">
            <a:extLst>
              <a:ext uri="{FF2B5EF4-FFF2-40B4-BE49-F238E27FC236}">
                <a16:creationId xmlns:a16="http://schemas.microsoft.com/office/drawing/2014/main" id="{CD7CDE59-773B-C47D-67F3-5416FA5E75B9}"/>
              </a:ext>
            </a:extLst>
          </p:cNvPr>
          <p:cNvPicPr>
            <a:picLocks noChangeAspect="1"/>
          </p:cNvPicPr>
          <p:nvPr/>
        </p:nvPicPr>
        <p:blipFill>
          <a:blip r:embed="rId2"/>
          <a:stretch>
            <a:fillRect/>
          </a:stretch>
        </p:blipFill>
        <p:spPr>
          <a:xfrm>
            <a:off x="5239763" y="346541"/>
            <a:ext cx="3264695" cy="3950358"/>
          </a:xfrm>
          <a:prstGeom prst="rect">
            <a:avLst/>
          </a:prstGeom>
        </p:spPr>
      </p:pic>
      <p:sp>
        <p:nvSpPr>
          <p:cNvPr id="9" name="Oval 8">
            <a:extLst>
              <a:ext uri="{FF2B5EF4-FFF2-40B4-BE49-F238E27FC236}">
                <a16:creationId xmlns:a16="http://schemas.microsoft.com/office/drawing/2014/main" id="{BADABADF-5BB3-DD46-A500-2499DE0A8ADA}"/>
              </a:ext>
            </a:extLst>
          </p:cNvPr>
          <p:cNvSpPr/>
          <p:nvPr/>
        </p:nvSpPr>
        <p:spPr>
          <a:xfrm>
            <a:off x="5122069" y="3301464"/>
            <a:ext cx="2578894" cy="11268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32386"/>
      </p:ext>
    </p:extLst>
  </p:cSld>
  <p:clrMapOvr>
    <a:masterClrMapping/>
  </p:clrMapOvr>
  <mc:AlternateContent xmlns:mc="http://schemas.openxmlformats.org/markup-compatibility/2006" xmlns:p14="http://schemas.microsoft.com/office/powerpoint/2010/main">
    <mc:Choice Requires="p14">
      <p:transition spd="med" p14:dur="700" advTm="15787">
        <p:fade/>
      </p:transition>
    </mc:Choice>
    <mc:Fallback xmlns="">
      <p:transition spd="med" advTm="15787">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3C608C-5D48-95A1-E922-5A25759B7C66}"/>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E8A8ED6B-0313-68AE-D1F9-000EC2FDAFC5}"/>
              </a:ext>
            </a:extLst>
          </p:cNvPr>
          <p:cNvSpPr>
            <a:spLocks noGrp="1"/>
          </p:cNvSpPr>
          <p:nvPr>
            <p:ph type="body" sz="quarter" idx="13"/>
          </p:nvPr>
        </p:nvSpPr>
        <p:spPr/>
        <p:txBody>
          <a:bodyPr/>
          <a:lstStyle/>
          <a:p>
            <a:r>
              <a:rPr lang="en-US" dirty="0"/>
              <a:t>Withdrawal of Consent</a:t>
            </a:r>
          </a:p>
        </p:txBody>
      </p:sp>
      <p:sp>
        <p:nvSpPr>
          <p:cNvPr id="4" name="Text Placeholder 3">
            <a:extLst>
              <a:ext uri="{FF2B5EF4-FFF2-40B4-BE49-F238E27FC236}">
                <a16:creationId xmlns:a16="http://schemas.microsoft.com/office/drawing/2014/main" id="{2027F4B0-A5F3-F5A0-1CF4-A55EF38C5964}"/>
              </a:ext>
            </a:extLst>
          </p:cNvPr>
          <p:cNvSpPr>
            <a:spLocks noGrp="1"/>
          </p:cNvSpPr>
          <p:nvPr>
            <p:ph type="body" sz="quarter" idx="14"/>
          </p:nvPr>
        </p:nvSpPr>
        <p:spPr>
          <a:xfrm>
            <a:off x="457199" y="1617044"/>
            <a:ext cx="4419601" cy="2718420"/>
          </a:xfrm>
        </p:spPr>
        <p:txBody>
          <a:bodyPr/>
          <a:lstStyle/>
          <a:p>
            <a:pPr>
              <a:spcAft>
                <a:spcPts val="1200"/>
              </a:spcAft>
            </a:pPr>
            <a:r>
              <a:rPr lang="en-US" sz="1600" dirty="0"/>
              <a:t>Pay close attention to the Instructions.</a:t>
            </a:r>
          </a:p>
          <a:p>
            <a:pPr>
              <a:spcAft>
                <a:spcPts val="1200"/>
              </a:spcAft>
            </a:pPr>
            <a:r>
              <a:rPr lang="en-US" sz="1600" dirty="0"/>
              <a:t>In the future, ALZ-NET plans to have additional optional components to which a patient may consent. The Level of withdrawal choices will be updated as these other registry-related activities become available.</a:t>
            </a:r>
          </a:p>
          <a:p>
            <a:pPr>
              <a:spcAft>
                <a:spcPts val="1200"/>
              </a:spcAft>
            </a:pPr>
            <a:r>
              <a:rPr lang="en-US" sz="1600" dirty="0"/>
              <a:t>Note that the </a:t>
            </a:r>
            <a:r>
              <a:rPr lang="en-US" sz="1600" u="sng" dirty="0"/>
              <a:t>Demography</a:t>
            </a:r>
            <a:r>
              <a:rPr lang="en-US" sz="1600" dirty="0"/>
              <a:t> form captures whether or not the patient </a:t>
            </a:r>
            <a:r>
              <a:rPr lang="en-US" sz="1600" i="1" dirty="0"/>
              <a:t>previously</a:t>
            </a:r>
            <a:r>
              <a:rPr lang="en-US" sz="1600" dirty="0"/>
              <a:t> consented to being contacted for other research opportunities.</a:t>
            </a:r>
            <a:endParaRPr lang="en-US" dirty="0"/>
          </a:p>
        </p:txBody>
      </p:sp>
      <p:pic>
        <p:nvPicPr>
          <p:cNvPr id="9" name="Picture 8">
            <a:extLst>
              <a:ext uri="{FF2B5EF4-FFF2-40B4-BE49-F238E27FC236}">
                <a16:creationId xmlns:a16="http://schemas.microsoft.com/office/drawing/2014/main" id="{2215C7C0-F1A8-5DCB-8615-053925C8612B}"/>
              </a:ext>
            </a:extLst>
          </p:cNvPr>
          <p:cNvPicPr>
            <a:picLocks noChangeAspect="1"/>
          </p:cNvPicPr>
          <p:nvPr/>
        </p:nvPicPr>
        <p:blipFill>
          <a:blip r:embed="rId2"/>
          <a:stretch>
            <a:fillRect/>
          </a:stretch>
        </p:blipFill>
        <p:spPr>
          <a:xfrm>
            <a:off x="5057421" y="307975"/>
            <a:ext cx="3629378" cy="4027489"/>
          </a:xfrm>
          <a:prstGeom prst="rect">
            <a:avLst/>
          </a:prstGeom>
          <a:ln>
            <a:solidFill>
              <a:schemeClr val="accent1"/>
            </a:solidFill>
          </a:ln>
        </p:spPr>
      </p:pic>
      <p:sp>
        <p:nvSpPr>
          <p:cNvPr id="8" name="Rectangle: Rounded Corners 7">
            <a:extLst>
              <a:ext uri="{FF2B5EF4-FFF2-40B4-BE49-F238E27FC236}">
                <a16:creationId xmlns:a16="http://schemas.microsoft.com/office/drawing/2014/main" id="{C3E3CFCD-03FB-C3E9-66A8-298E0B6C8018}"/>
              </a:ext>
            </a:extLst>
          </p:cNvPr>
          <p:cNvSpPr/>
          <p:nvPr/>
        </p:nvSpPr>
        <p:spPr>
          <a:xfrm>
            <a:off x="5102101" y="529866"/>
            <a:ext cx="3540017" cy="770509"/>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8680902-DC4E-186B-0107-D3D328874565}"/>
              </a:ext>
            </a:extLst>
          </p:cNvPr>
          <p:cNvSpPr/>
          <p:nvPr/>
        </p:nvSpPr>
        <p:spPr>
          <a:xfrm>
            <a:off x="4938354" y="2281039"/>
            <a:ext cx="556285" cy="315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A19429E-FECD-88D0-9093-AA5C7ECFDFF4}"/>
              </a:ext>
            </a:extLst>
          </p:cNvPr>
          <p:cNvSpPr/>
          <p:nvPr/>
        </p:nvSpPr>
        <p:spPr>
          <a:xfrm>
            <a:off x="5012496" y="2611357"/>
            <a:ext cx="1538146" cy="43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274775"/>
      </p:ext>
    </p:extLst>
  </p:cSld>
  <p:clrMapOvr>
    <a:masterClrMapping/>
  </p:clrMapOvr>
  <mc:AlternateContent xmlns:mc="http://schemas.openxmlformats.org/markup-compatibility/2006" xmlns:p14="http://schemas.microsoft.com/office/powerpoint/2010/main">
    <mc:Choice Requires="p14">
      <p:transition spd="med" p14:dur="700" advTm="45493">
        <p:fade/>
      </p:transition>
    </mc:Choice>
    <mc:Fallback xmlns="">
      <p:transition spd="med" advTm="45493">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3C608C-5D48-95A1-E922-5A25759B7C66}"/>
              </a:ext>
            </a:extLst>
          </p:cNvPr>
          <p:cNvSpPr>
            <a:spLocks noGrp="1"/>
          </p:cNvSpPr>
          <p:nvPr>
            <p:ph type="pic" sz="quarter" idx="15"/>
          </p:nvPr>
        </p:nvSpPr>
        <p:spPr>
          <a:xfrm>
            <a:off x="5057421" y="250826"/>
            <a:ext cx="3629378" cy="4027488"/>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8A8ED6B-0313-68AE-D1F9-000EC2FDAFC5}"/>
              </a:ext>
            </a:extLst>
          </p:cNvPr>
          <p:cNvSpPr>
            <a:spLocks noGrp="1"/>
          </p:cNvSpPr>
          <p:nvPr>
            <p:ph type="body" sz="quarter" idx="13"/>
          </p:nvPr>
        </p:nvSpPr>
        <p:spPr/>
        <p:txBody>
          <a:bodyPr/>
          <a:lstStyle/>
          <a:p>
            <a:r>
              <a:rPr lang="en-US" dirty="0"/>
              <a:t>Optional Components Reconsent</a:t>
            </a:r>
          </a:p>
        </p:txBody>
      </p:sp>
      <p:sp>
        <p:nvSpPr>
          <p:cNvPr id="4" name="Text Placeholder 3">
            <a:extLst>
              <a:ext uri="{FF2B5EF4-FFF2-40B4-BE49-F238E27FC236}">
                <a16:creationId xmlns:a16="http://schemas.microsoft.com/office/drawing/2014/main" id="{2027F4B0-A5F3-F5A0-1CF4-A55EF38C5964}"/>
              </a:ext>
            </a:extLst>
          </p:cNvPr>
          <p:cNvSpPr>
            <a:spLocks noGrp="1"/>
          </p:cNvSpPr>
          <p:nvPr>
            <p:ph type="body" sz="quarter" idx="14"/>
          </p:nvPr>
        </p:nvSpPr>
        <p:spPr>
          <a:xfrm>
            <a:off x="521493" y="1512173"/>
            <a:ext cx="4419601" cy="2682876"/>
          </a:xfrm>
        </p:spPr>
        <p:txBody>
          <a:bodyPr/>
          <a:lstStyle/>
          <a:p>
            <a:pPr>
              <a:spcAft>
                <a:spcPts val="1200"/>
              </a:spcAft>
            </a:pPr>
            <a:r>
              <a:rPr lang="en-US" sz="1600" dirty="0"/>
              <a:t>Pay close attention to the Instructions.</a:t>
            </a:r>
          </a:p>
          <a:p>
            <a:pPr>
              <a:spcAft>
                <a:spcPts val="1200"/>
              </a:spcAft>
            </a:pPr>
            <a:r>
              <a:rPr lang="en-US" sz="1600" dirty="0"/>
              <a:t>In the future, ALZ-NET plans to have additional optional components to which a patient may consent. The choices for “Which component?” will be updated as these other registry-related activities become available.</a:t>
            </a:r>
          </a:p>
          <a:p>
            <a:pPr>
              <a:spcAft>
                <a:spcPts val="1200"/>
              </a:spcAft>
            </a:pPr>
            <a:r>
              <a:rPr lang="en-US" sz="1600" dirty="0"/>
              <a:t>Note that the components to which the patient has reconsented must align with those components previously reported as withdrawn from on the </a:t>
            </a:r>
            <a:r>
              <a:rPr lang="en-US" sz="1600" u="sng" dirty="0"/>
              <a:t>Withdrawal of Consent</a:t>
            </a:r>
            <a:r>
              <a:rPr lang="en-US" sz="1600" dirty="0"/>
              <a:t> form.</a:t>
            </a:r>
          </a:p>
          <a:p>
            <a:pPr>
              <a:spcAft>
                <a:spcPts val="1200"/>
              </a:spcAft>
            </a:pPr>
            <a:endParaRPr lang="en-US" sz="1400" dirty="0"/>
          </a:p>
          <a:p>
            <a:endParaRPr lang="en-US" dirty="0"/>
          </a:p>
        </p:txBody>
      </p:sp>
      <p:pic>
        <p:nvPicPr>
          <p:cNvPr id="6" name="Picture 5">
            <a:extLst>
              <a:ext uri="{FF2B5EF4-FFF2-40B4-BE49-F238E27FC236}">
                <a16:creationId xmlns:a16="http://schemas.microsoft.com/office/drawing/2014/main" id="{9F95715C-6DC2-4917-F16A-DEFE82D890C8}"/>
              </a:ext>
            </a:extLst>
          </p:cNvPr>
          <p:cNvPicPr>
            <a:picLocks noChangeAspect="1"/>
          </p:cNvPicPr>
          <p:nvPr/>
        </p:nvPicPr>
        <p:blipFill>
          <a:blip r:embed="rId2"/>
          <a:stretch>
            <a:fillRect/>
          </a:stretch>
        </p:blipFill>
        <p:spPr>
          <a:xfrm>
            <a:off x="5057421" y="250826"/>
            <a:ext cx="3629378" cy="4027488"/>
          </a:xfrm>
          <a:prstGeom prst="rect">
            <a:avLst/>
          </a:prstGeom>
          <a:ln>
            <a:solidFill>
              <a:schemeClr val="accent1"/>
            </a:solidFill>
          </a:ln>
        </p:spPr>
      </p:pic>
      <p:sp>
        <p:nvSpPr>
          <p:cNvPr id="8" name="Rectangle: Rounded Corners 7">
            <a:extLst>
              <a:ext uri="{FF2B5EF4-FFF2-40B4-BE49-F238E27FC236}">
                <a16:creationId xmlns:a16="http://schemas.microsoft.com/office/drawing/2014/main" id="{FB5CC4F1-F572-6F6E-4F0B-D5A8AB9445DD}"/>
              </a:ext>
            </a:extLst>
          </p:cNvPr>
          <p:cNvSpPr/>
          <p:nvPr/>
        </p:nvSpPr>
        <p:spPr>
          <a:xfrm>
            <a:off x="5102101" y="453081"/>
            <a:ext cx="3540017" cy="864973"/>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D3B011B-43BD-1454-270C-144C5F8B0713}"/>
              </a:ext>
            </a:extLst>
          </p:cNvPr>
          <p:cNvSpPr/>
          <p:nvPr/>
        </p:nvSpPr>
        <p:spPr>
          <a:xfrm>
            <a:off x="5102101" y="2215979"/>
            <a:ext cx="721895" cy="329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515872"/>
      </p:ext>
    </p:extLst>
  </p:cSld>
  <p:clrMapOvr>
    <a:masterClrMapping/>
  </p:clrMapOvr>
  <mc:AlternateContent xmlns:mc="http://schemas.openxmlformats.org/markup-compatibility/2006" xmlns:p14="http://schemas.microsoft.com/office/powerpoint/2010/main">
    <mc:Choice Requires="p14">
      <p:transition spd="med" p14:dur="700" advTm="37732">
        <p:fade/>
      </p:transition>
    </mc:Choice>
    <mc:Fallback xmlns="">
      <p:transition spd="med" advTm="37732">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AE00F-A278-C089-2171-F5B78BD7EE81}"/>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67E8C4BB-0FDD-DEAF-45FD-9DAA01D3FDCE}"/>
              </a:ext>
            </a:extLst>
          </p:cNvPr>
          <p:cNvSpPr>
            <a:spLocks noGrp="1"/>
          </p:cNvSpPr>
          <p:nvPr>
            <p:ph type="body" sz="quarter" idx="13"/>
          </p:nvPr>
        </p:nvSpPr>
        <p:spPr/>
        <p:txBody>
          <a:bodyPr/>
          <a:lstStyle/>
          <a:p>
            <a:r>
              <a:rPr lang="en-US" dirty="0"/>
              <a:t>Lost to Follow-up</a:t>
            </a:r>
          </a:p>
        </p:txBody>
      </p:sp>
      <p:sp>
        <p:nvSpPr>
          <p:cNvPr id="4" name="Text Placeholder 3">
            <a:extLst>
              <a:ext uri="{FF2B5EF4-FFF2-40B4-BE49-F238E27FC236}">
                <a16:creationId xmlns:a16="http://schemas.microsoft.com/office/drawing/2014/main" id="{DCC90917-E8F5-6EA6-F6EF-49A3BC103CB7}"/>
              </a:ext>
            </a:extLst>
          </p:cNvPr>
          <p:cNvSpPr>
            <a:spLocks noGrp="1"/>
          </p:cNvSpPr>
          <p:nvPr>
            <p:ph type="body" sz="quarter" idx="14"/>
          </p:nvPr>
        </p:nvSpPr>
        <p:spPr/>
        <p:txBody>
          <a:bodyPr/>
          <a:lstStyle/>
          <a:p>
            <a:pPr>
              <a:spcAft>
                <a:spcPts val="1200"/>
              </a:spcAft>
            </a:pPr>
            <a:r>
              <a:rPr lang="en-US" sz="1800" b="0" i="0" u="none" strike="noStrike" baseline="0" dirty="0">
                <a:latin typeface="+mj-lt"/>
              </a:rPr>
              <a:t>Patients are considered lost to follow-up if they miss 3 consecutive data collection timepoints.</a:t>
            </a:r>
          </a:p>
          <a:p>
            <a:pPr>
              <a:spcAft>
                <a:spcPts val="1200"/>
              </a:spcAft>
            </a:pPr>
            <a:r>
              <a:rPr lang="en-US" sz="1800" dirty="0">
                <a:latin typeface="+mj-lt"/>
              </a:rPr>
              <a:t>Complete this form only </a:t>
            </a:r>
            <a:r>
              <a:rPr lang="en-US" sz="1800" i="1" dirty="0">
                <a:latin typeface="+mj-lt"/>
              </a:rPr>
              <a:t>after </a:t>
            </a:r>
            <a:r>
              <a:rPr lang="en-US" sz="1800" dirty="0">
                <a:latin typeface="+mj-lt"/>
              </a:rPr>
              <a:t>the three contact attempts and the determination have been made.</a:t>
            </a:r>
          </a:p>
          <a:p>
            <a:r>
              <a:rPr lang="en-US" sz="1800" dirty="0">
                <a:latin typeface="+mj-lt"/>
              </a:rPr>
              <a:t>**</a:t>
            </a:r>
            <a:r>
              <a:rPr lang="en-US" sz="1800" b="1" dirty="0">
                <a:latin typeface="+mj-lt"/>
              </a:rPr>
              <a:t>Refer to protocol section 11.8.2 for additional information***</a:t>
            </a:r>
          </a:p>
        </p:txBody>
      </p:sp>
      <p:pic>
        <p:nvPicPr>
          <p:cNvPr id="6" name="Picture 5">
            <a:extLst>
              <a:ext uri="{FF2B5EF4-FFF2-40B4-BE49-F238E27FC236}">
                <a16:creationId xmlns:a16="http://schemas.microsoft.com/office/drawing/2014/main" id="{E026EC8B-557E-E4EC-2C8B-38C55D8C57C5}"/>
              </a:ext>
            </a:extLst>
          </p:cNvPr>
          <p:cNvPicPr>
            <a:picLocks noChangeAspect="1"/>
          </p:cNvPicPr>
          <p:nvPr/>
        </p:nvPicPr>
        <p:blipFill>
          <a:blip r:embed="rId2"/>
          <a:stretch>
            <a:fillRect/>
          </a:stretch>
        </p:blipFill>
        <p:spPr>
          <a:xfrm>
            <a:off x="5057422" y="307975"/>
            <a:ext cx="3629378" cy="4027488"/>
          </a:xfrm>
          <a:prstGeom prst="rect">
            <a:avLst/>
          </a:prstGeom>
          <a:ln>
            <a:solidFill>
              <a:schemeClr val="accent1"/>
            </a:solidFill>
          </a:ln>
        </p:spPr>
      </p:pic>
    </p:spTree>
    <p:extLst>
      <p:ext uri="{BB962C8B-B14F-4D97-AF65-F5344CB8AC3E}">
        <p14:creationId xmlns:p14="http://schemas.microsoft.com/office/powerpoint/2010/main" val="4027775252"/>
      </p:ext>
    </p:extLst>
  </p:cSld>
  <p:clrMapOvr>
    <a:masterClrMapping/>
  </p:clrMapOvr>
  <mc:AlternateContent xmlns:mc="http://schemas.openxmlformats.org/markup-compatibility/2006" xmlns:p14="http://schemas.microsoft.com/office/powerpoint/2010/main">
    <mc:Choice Requires="p14">
      <p:transition spd="med" p14:dur="700" advTm="15644">
        <p:fade/>
      </p:transition>
    </mc:Choice>
    <mc:Fallback xmlns="">
      <p:transition spd="med" advTm="15644">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3541" y="2009954"/>
            <a:ext cx="8233259" cy="2325509"/>
          </a:xfrm>
          <a:ln>
            <a:solidFill>
              <a:srgbClr val="000000"/>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Protocol Deviation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83244"/>
            <a:ext cx="8298612" cy="728303"/>
          </a:xfrm>
        </p:spPr>
        <p:txBody>
          <a:bodyPr/>
          <a:lstStyle/>
          <a:p>
            <a:pPr>
              <a:spcAft>
                <a:spcPts val="1200"/>
              </a:spcAft>
            </a:pPr>
            <a:r>
              <a:rPr lang="en-US" sz="1800" dirty="0"/>
              <a:t>Complete a new log line for each Protocol Deviation.</a:t>
            </a:r>
          </a:p>
          <a:p>
            <a:pPr>
              <a:spcAft>
                <a:spcPts val="1200"/>
              </a:spcAft>
            </a:pPr>
            <a:r>
              <a:rPr lang="en-US" sz="1800" dirty="0"/>
              <a:t>Complete each log line in its entirety.</a:t>
            </a:r>
          </a:p>
        </p:txBody>
      </p:sp>
      <p:pic>
        <p:nvPicPr>
          <p:cNvPr id="9" name="Picture 8">
            <a:extLst>
              <a:ext uri="{FF2B5EF4-FFF2-40B4-BE49-F238E27FC236}">
                <a16:creationId xmlns:a16="http://schemas.microsoft.com/office/drawing/2014/main" id="{6CD5B205-5275-2E74-CDD4-CFAD3B240283}"/>
              </a:ext>
            </a:extLst>
          </p:cNvPr>
          <p:cNvPicPr>
            <a:picLocks noChangeAspect="1"/>
          </p:cNvPicPr>
          <p:nvPr/>
        </p:nvPicPr>
        <p:blipFill>
          <a:blip r:embed="rId2"/>
          <a:stretch>
            <a:fillRect/>
          </a:stretch>
        </p:blipFill>
        <p:spPr>
          <a:xfrm>
            <a:off x="453541" y="2051407"/>
            <a:ext cx="8247868" cy="2041801"/>
          </a:xfrm>
          <a:prstGeom prst="rect">
            <a:avLst/>
          </a:prstGeom>
        </p:spPr>
      </p:pic>
      <p:sp>
        <p:nvSpPr>
          <p:cNvPr id="5" name="Oval 4">
            <a:extLst>
              <a:ext uri="{FF2B5EF4-FFF2-40B4-BE49-F238E27FC236}">
                <a16:creationId xmlns:a16="http://schemas.microsoft.com/office/drawing/2014/main" id="{3E7BF941-2DAD-2960-C308-17C5954BF755}"/>
              </a:ext>
            </a:extLst>
          </p:cNvPr>
          <p:cNvSpPr/>
          <p:nvPr/>
        </p:nvSpPr>
        <p:spPr>
          <a:xfrm>
            <a:off x="453541" y="3901439"/>
            <a:ext cx="830706" cy="3176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185350"/>
      </p:ext>
    </p:extLst>
  </p:cSld>
  <p:clrMapOvr>
    <a:masterClrMapping/>
  </p:clrMapOvr>
  <mc:AlternateContent xmlns:mc="http://schemas.openxmlformats.org/markup-compatibility/2006" xmlns:p14="http://schemas.microsoft.com/office/powerpoint/2010/main">
    <mc:Choice Requires="p14">
      <p:transition spd="med" p14:dur="700" advTm="17016">
        <p:fade/>
      </p:transition>
    </mc:Choice>
    <mc:Fallback xmlns="">
      <p:transition spd="med" advTm="17016">
        <p:fade/>
      </p:transition>
    </mc:Fallback>
  </mc:AlternateContent>
</p:sld>
</file>

<file path=ppt/theme/theme1.xml><?xml version="1.0" encoding="utf-8"?>
<a:theme xmlns:a="http://schemas.openxmlformats.org/drawingml/2006/main" name="Title and Sections">
  <a:themeElements>
    <a:clrScheme name="Alzheimer's Association template 2020">
      <a:dk1>
        <a:sysClr val="windowText" lastClr="000000"/>
      </a:dk1>
      <a:lt1>
        <a:sysClr val="window" lastClr="FFFFFF"/>
      </a:lt1>
      <a:dk2>
        <a:srgbClr val="808285"/>
      </a:dk2>
      <a:lt2>
        <a:srgbClr val="D1D3D4"/>
      </a:lt2>
      <a:accent1>
        <a:srgbClr val="492365"/>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Z-NET AA focus">
  <a:themeElements>
    <a:clrScheme name="46166">
      <a:dk1>
        <a:srgbClr val="000000"/>
      </a:dk1>
      <a:lt1>
        <a:srgbClr val="FFFFFF"/>
      </a:lt1>
      <a:dk2>
        <a:srgbClr val="808285"/>
      </a:dk2>
      <a:lt2>
        <a:srgbClr val="D1D3D4"/>
      </a:lt2>
      <a:accent1>
        <a:srgbClr val="46166B"/>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Z-NET-subtle">
  <a:themeElements>
    <a:clrScheme name="46166">
      <a:dk1>
        <a:srgbClr val="000000"/>
      </a:dk1>
      <a:lt1>
        <a:srgbClr val="FFFFFF"/>
      </a:lt1>
      <a:dk2>
        <a:srgbClr val="808285"/>
      </a:dk2>
      <a:lt2>
        <a:srgbClr val="D1D3D4"/>
      </a:lt2>
      <a:accent1>
        <a:srgbClr val="46166B"/>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5BDF770345D9499956DAEFAA94D611" ma:contentTypeVersion="5" ma:contentTypeDescription="Create a new document." ma:contentTypeScope="" ma:versionID="c1dd1dbc9d546e353ea0e1c79a00b7f9">
  <xsd:schema xmlns:xsd="http://www.w3.org/2001/XMLSchema" xmlns:xs="http://www.w3.org/2001/XMLSchema" xmlns:p="http://schemas.microsoft.com/office/2006/metadata/properties" xmlns:ns1="http://schemas.microsoft.com/sharepoint/v3" xmlns:ns2="E30FDC33-7E6A-4270-AF2C-80C624F9261E" xmlns:ns3="e30fdc33-7e6a-4270-af2c-80c624f9261e" targetNamespace="http://schemas.microsoft.com/office/2006/metadata/properties" ma:root="true" ma:fieldsID="7d8a5945eccafc51b49d15db74331c96" ns1:_="" ns2:_="" ns3:_="">
    <xsd:import namespace="http://schemas.microsoft.com/sharepoint/v3"/>
    <xsd:import namespace="E30FDC33-7E6A-4270-AF2C-80C624F9261E"/>
    <xsd:import namespace="e30fdc33-7e6a-4270-af2c-80c624f9261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FDC33-7E6A-4270-AF2C-80C624F926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0fdc33-7e6a-4270-af2c-80c624f9261e" elementFormDefault="qualified">
    <xsd:import namespace="http://schemas.microsoft.com/office/2006/documentManagement/types"/>
    <xsd:import namespace="http://schemas.microsoft.com/office/infopath/2007/PartnerControls"/>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15BF91-7C61-452C-AD44-16B38C50CAD7}">
  <ds:schemaRefs>
    <ds:schemaRef ds:uri="http://schemas.microsoft.com/office/2006/metadata/properties"/>
    <ds:schemaRef ds:uri="E30FDC33-7E6A-4270-AF2C-80C624F9261E"/>
    <ds:schemaRef ds:uri="http://schemas.microsoft.com/office/2006/documentManagement/types"/>
    <ds:schemaRef ds:uri="http://schemas.microsoft.com/sharepoint/v3"/>
    <ds:schemaRef ds:uri="http://purl.org/dc/terms/"/>
    <ds:schemaRef ds:uri="e30fdc33-7e6a-4270-af2c-80c624f9261e"/>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13ED819-45CB-4EEF-9053-61A0F631B662}">
  <ds:schemaRefs>
    <ds:schemaRef ds:uri="http://schemas.microsoft.com/sharepoint/v3/contenttype/forms"/>
  </ds:schemaRefs>
</ds:datastoreItem>
</file>

<file path=customXml/itemProps3.xml><?xml version="1.0" encoding="utf-8"?>
<ds:datastoreItem xmlns:ds="http://schemas.openxmlformats.org/officeDocument/2006/customXml" ds:itemID="{BA6399A4-3864-44D1-ADF8-6040B977B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0FDC33-7E6A-4270-AF2C-80C624F9261E"/>
    <ds:schemaRef ds:uri="e30fdc33-7e6a-4270-af2c-80c624f926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15227</TotalTime>
  <Words>4805</Words>
  <Application>Microsoft Office PowerPoint</Application>
  <PresentationFormat>On-screen Show (16:9)</PresentationFormat>
  <Paragraphs>412</Paragraphs>
  <Slides>101</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101</vt:i4>
      </vt:variant>
    </vt:vector>
  </HeadingPairs>
  <TitlesOfParts>
    <vt:vector size="110" baseType="lpstr">
      <vt:lpstr>Aptos</vt:lpstr>
      <vt:lpstr>Arial</vt:lpstr>
      <vt:lpstr>Arial</vt:lpstr>
      <vt:lpstr>Calibri</vt:lpstr>
      <vt:lpstr>Symbol</vt:lpstr>
      <vt:lpstr>Times New Roman</vt:lpstr>
      <vt:lpstr>Title and Sections</vt:lpstr>
      <vt:lpstr>ALZ-NET AA focus</vt:lpstr>
      <vt:lpstr>ALZ-NET-subtle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Alzheimers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PowerPoint Template 16x9 Aspect Ratio</dc:title>
  <dc:creator>Jessica Yen</dc:creator>
  <cp:keywords>powerpoint template</cp:keywords>
  <cp:lastModifiedBy>Donahue, Kathleen</cp:lastModifiedBy>
  <cp:revision>327</cp:revision>
  <dcterms:created xsi:type="dcterms:W3CDTF">2016-11-21T15:10:09Z</dcterms:created>
  <dcterms:modified xsi:type="dcterms:W3CDTF">2025-05-27T19:58:00Z</dcterms:modified>
  <cp:category>Association PowerPoint Template 16x9 Aspect Ratio</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0x0101003F5BDF770345D9499956DAEFAA94D611</vt:lpwstr>
  </property>
</Properties>
</file>