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  <p:sldMasterId id="2147483660" r:id="rId5"/>
    <p:sldMasterId id="2147483712" r:id="rId6"/>
  </p:sldMasterIdLst>
  <p:notesMasterIdLst>
    <p:notesMasterId r:id="rId29"/>
  </p:notesMasterIdLst>
  <p:sldIdLst>
    <p:sldId id="271" r:id="rId7"/>
    <p:sldId id="426" r:id="rId8"/>
    <p:sldId id="432" r:id="rId9"/>
    <p:sldId id="411" r:id="rId10"/>
    <p:sldId id="434" r:id="rId11"/>
    <p:sldId id="425" r:id="rId12"/>
    <p:sldId id="449" r:id="rId13"/>
    <p:sldId id="450" r:id="rId14"/>
    <p:sldId id="471" r:id="rId15"/>
    <p:sldId id="475" r:id="rId16"/>
    <p:sldId id="472" r:id="rId17"/>
    <p:sldId id="477" r:id="rId18"/>
    <p:sldId id="476" r:id="rId19"/>
    <p:sldId id="473" r:id="rId20"/>
    <p:sldId id="478" r:id="rId21"/>
    <p:sldId id="479" r:id="rId22"/>
    <p:sldId id="474" r:id="rId23"/>
    <p:sldId id="480" r:id="rId24"/>
    <p:sldId id="481" r:id="rId25"/>
    <p:sldId id="482" r:id="rId26"/>
    <p:sldId id="402" r:id="rId27"/>
    <p:sldId id="272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5C407F-4E2C-0AC3-9F59-617C7D8A4FCE}" name="Donahue, Kathleen" initials="DK" userId="S::kdonahue@acr.org::8dbe47aa-6fde-4fc0-bb27-f0f5fd8d5b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66B"/>
    <a:srgbClr val="FF6600"/>
    <a:srgbClr val="85549B"/>
    <a:srgbClr val="FAFAFA"/>
    <a:srgbClr val="98CCFF"/>
    <a:srgbClr val="8A898E"/>
    <a:srgbClr val="FFFFFF"/>
    <a:srgbClr val="E8E4EB"/>
    <a:srgbClr val="8E799D"/>
    <a:srgbClr val="527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72" autoAdjust="0"/>
    <p:restoredTop sz="91690" autoAdjust="0"/>
  </p:normalViewPr>
  <p:slideViewPr>
    <p:cSldViewPr snapToGrid="0">
      <p:cViewPr varScale="1">
        <p:scale>
          <a:sx n="129" d="100"/>
          <a:sy n="129" d="100"/>
        </p:scale>
        <p:origin x="624" y="138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974AC-03CC-43AC-9E6B-515530B0825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CC14-34BA-4A26-A021-37290444C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AD7E9F-8A1E-4397-78AA-BC4723649C79}"/>
              </a:ext>
            </a:extLst>
          </p:cNvPr>
          <p:cNvSpPr/>
          <p:nvPr userDrawn="1"/>
        </p:nvSpPr>
        <p:spPr>
          <a:xfrm>
            <a:off x="1314450" y="0"/>
            <a:ext cx="65151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5549B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EAA653C-16FF-2D69-4D99-F4CAB564D8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2911164" y="457365"/>
            <a:ext cx="3321672" cy="895512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8094924-E1BA-208F-F467-4A6559E71D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7362" y="1869589"/>
            <a:ext cx="5629275" cy="108422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E9C9671-70C8-FF95-59B8-79D0B52A5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7362" y="3143251"/>
            <a:ext cx="5629275" cy="5619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None/>
              <a:defRPr sz="1800" b="0">
                <a:solidFill>
                  <a:srgbClr val="85549B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4CD955-B4F8-C099-41A3-61C69D620D78}"/>
              </a:ext>
            </a:extLst>
          </p:cNvPr>
          <p:cNvCxnSpPr>
            <a:cxnSpLocks/>
          </p:cNvCxnSpPr>
          <p:nvPr userDrawn="1"/>
        </p:nvCxnSpPr>
        <p:spPr>
          <a:xfrm>
            <a:off x="2286000" y="3790624"/>
            <a:ext cx="45720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BB39B6-2A81-9ADB-E45F-663EA22981D1}"/>
              </a:ext>
            </a:extLst>
          </p:cNvPr>
          <p:cNvCxnSpPr>
            <a:cxnSpLocks/>
          </p:cNvCxnSpPr>
          <p:nvPr userDrawn="1"/>
        </p:nvCxnSpPr>
        <p:spPr>
          <a:xfrm>
            <a:off x="2286000" y="1790374"/>
            <a:ext cx="45720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10B21995-4780-3741-4603-F39600B788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57362" y="4232629"/>
            <a:ext cx="2526771" cy="5619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200" b="0">
                <a:solidFill>
                  <a:schemeClr val="accent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995711F-9221-BF78-7DB0-B466325999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59869" y="4232629"/>
            <a:ext cx="2526771" cy="5619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200" b="0">
                <a:solidFill>
                  <a:schemeClr val="accent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40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00462E1-A1B0-6551-22FB-54CF6F996AB8}"/>
              </a:ext>
            </a:extLst>
          </p:cNvPr>
          <p:cNvSpPr/>
          <p:nvPr userDrawn="1"/>
        </p:nvSpPr>
        <p:spPr>
          <a:xfrm>
            <a:off x="1493694" y="3910252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 rot="10800000">
            <a:off x="6520296" y="3910252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123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39231" y="3816350"/>
            <a:ext cx="36655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21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B720D-B1AF-B201-80A0-654D5520D327}"/>
              </a:ext>
            </a:extLst>
          </p:cNvPr>
          <p:cNvSpPr/>
          <p:nvPr userDrawn="1"/>
        </p:nvSpPr>
        <p:spPr>
          <a:xfrm>
            <a:off x="0" y="3621233"/>
            <a:ext cx="9144000" cy="830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00462E1-A1B0-6551-22FB-54CF6F996AB8}"/>
              </a:ext>
            </a:extLst>
          </p:cNvPr>
          <p:cNvSpPr/>
          <p:nvPr userDrawn="1"/>
        </p:nvSpPr>
        <p:spPr>
          <a:xfrm>
            <a:off x="803564" y="3851530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72081" y="3757628"/>
            <a:ext cx="49998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 rot="10800000">
            <a:off x="7210425" y="3851530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123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9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5822" y="831843"/>
            <a:ext cx="6124472" cy="347981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07975"/>
            <a:ext cx="2437001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786758"/>
            <a:ext cx="2437002" cy="2080567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3312673" y="963704"/>
            <a:ext cx="4681537" cy="3057525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12673" y="963704"/>
            <a:ext cx="4681538" cy="3057525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6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9435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6027489" cy="4427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397136"/>
            <a:ext cx="3259123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4228573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8572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3306169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155139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9214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4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2273561"/>
            <a:ext cx="1673604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09071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60942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09071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760942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32CC9DD-C4B0-3FB0-0883-78DFF56490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12813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1AC95-15EE-6434-DC11-4B64DF6B5298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91281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329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Z-NET-title-left-3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F0697-761C-771A-24BA-036662117CE5}"/>
              </a:ext>
            </a:extLst>
          </p:cNvPr>
          <p:cNvCxnSpPr>
            <a:cxnSpLocks/>
          </p:cNvCxnSpPr>
          <p:nvPr userDrawn="1"/>
        </p:nvCxnSpPr>
        <p:spPr>
          <a:xfrm>
            <a:off x="452003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505DE87-5A91-3F85-CBE5-E59CCCFE7F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004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162909-85F1-3208-E72B-380CCF3AF48A}"/>
              </a:ext>
            </a:extLst>
          </p:cNvPr>
          <p:cNvCxnSpPr>
            <a:cxnSpLocks/>
          </p:cNvCxnSpPr>
          <p:nvPr userDrawn="1"/>
        </p:nvCxnSpPr>
        <p:spPr>
          <a:xfrm>
            <a:off x="330616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BF76AE0E-DDC9-8B30-065C-940D61AA47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0616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231FD2-F9B2-DF74-6763-955B9ABEE1CE}"/>
              </a:ext>
            </a:extLst>
          </p:cNvPr>
          <p:cNvCxnSpPr>
            <a:cxnSpLocks/>
          </p:cNvCxnSpPr>
          <p:nvPr userDrawn="1"/>
        </p:nvCxnSpPr>
        <p:spPr>
          <a:xfrm>
            <a:off x="615513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85CF7CA5-8F82-9797-AF68-62D1D83E8F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5513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744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-background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BBFF296-7C51-F8EC-6407-684483CD09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4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D86C5A3-0D92-D68B-3C93-31AF7453EE2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350293" y="1535752"/>
            <a:ext cx="4443412" cy="2451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B6F6C29-BDDF-0598-BB8D-E3D3B156B2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07976"/>
            <a:ext cx="8229600" cy="63464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5950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centered-title-2-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74B0191-2E44-82E6-A57F-8644CE4178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600" cy="63464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822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B126AAD-9863-656D-C358-B8E54D9FB0FE}"/>
              </a:ext>
            </a:extLst>
          </p:cNvPr>
          <p:cNvSpPr/>
          <p:nvPr userDrawn="1"/>
        </p:nvSpPr>
        <p:spPr>
          <a:xfrm>
            <a:off x="1314450" y="0"/>
            <a:ext cx="6515100" cy="3932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14FCFA9D-21D1-710C-C34B-F9A10D2168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2911164" y="457365"/>
            <a:ext cx="3321672" cy="895512"/>
          </a:xfrm>
          <a:prstGeom prst="rect">
            <a:avLst/>
          </a:prstGeom>
        </p:spPr>
      </p:pic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A323950A-D90D-49BF-7FEA-09A9702A93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7362" y="1733265"/>
            <a:ext cx="5629275" cy="108422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755C6DB3-129F-56DF-7BE6-0052D3929E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7362" y="3006927"/>
            <a:ext cx="5629275" cy="5619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None/>
              <a:defRPr sz="1800" b="0">
                <a:solidFill>
                  <a:srgbClr val="85549B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8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center-title-1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857492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74B0191-2E44-82E6-A57F-8644CE4178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600" cy="375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47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-background-title-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29368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34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28779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6F01F-A5B2-1A1C-AADF-11A392BC4B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57422" y="307976"/>
            <a:ext cx="3629378" cy="402748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4419601" cy="2682876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56399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8043CFD0-9439-CB4B-24E7-BB772F95444D}"/>
              </a:ext>
            </a:extLst>
          </p:cNvPr>
          <p:cNvSpPr/>
          <p:nvPr userDrawn="1"/>
        </p:nvSpPr>
        <p:spPr>
          <a:xfrm>
            <a:off x="1493693" y="3786074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F60F635E-6665-631A-4276-AE92108B1589}"/>
              </a:ext>
            </a:extLst>
          </p:cNvPr>
          <p:cNvSpPr/>
          <p:nvPr userDrawn="1"/>
        </p:nvSpPr>
        <p:spPr>
          <a:xfrm flipH="1">
            <a:off x="6520295" y="3786074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78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39231" y="3692172"/>
            <a:ext cx="36655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rgbClr val="85549B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457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B720D-B1AF-B201-80A0-654D5520D327}"/>
              </a:ext>
            </a:extLst>
          </p:cNvPr>
          <p:cNvSpPr/>
          <p:nvPr userDrawn="1"/>
        </p:nvSpPr>
        <p:spPr>
          <a:xfrm>
            <a:off x="0" y="3621233"/>
            <a:ext cx="9144000" cy="971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72081" y="3838701"/>
            <a:ext cx="49998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>
            <a:off x="803563" y="3932603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F8506E6-82B8-D800-0385-DBF8A0748768}"/>
              </a:ext>
            </a:extLst>
          </p:cNvPr>
          <p:cNvSpPr/>
          <p:nvPr userDrawn="1"/>
        </p:nvSpPr>
        <p:spPr>
          <a:xfrm flipH="1">
            <a:off x="7210426" y="3932603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78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0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5822" y="831843"/>
            <a:ext cx="6124472" cy="347981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07975"/>
            <a:ext cx="2437001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786758"/>
            <a:ext cx="2437002" cy="2080567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3312673" y="963704"/>
            <a:ext cx="4681537" cy="3057525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12673" y="963704"/>
            <a:ext cx="4681538" cy="3057525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6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9435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599" cy="4427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397136"/>
            <a:ext cx="3259123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4228573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8572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0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-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33318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599" cy="44279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397136"/>
            <a:ext cx="1806222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2652456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652455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B0FE3B67-5076-944E-EE51-F33303D044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08799" y="1397136"/>
            <a:ext cx="1777999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7652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2296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3306169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155139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8403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A8A186-D992-4668-8C94-92428051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437467" y="4738527"/>
            <a:ext cx="2269066" cy="2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9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4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1534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2273561"/>
            <a:ext cx="1673604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09071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60942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09071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760942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32CC9DD-C4B0-3FB0-0883-78DFF56490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12813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1AC95-15EE-6434-DC11-4B64DF6B5298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91281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4751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2296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F0697-761C-771A-24BA-036662117CE5}"/>
              </a:ext>
            </a:extLst>
          </p:cNvPr>
          <p:cNvCxnSpPr>
            <a:cxnSpLocks/>
          </p:cNvCxnSpPr>
          <p:nvPr userDrawn="1"/>
        </p:nvCxnSpPr>
        <p:spPr>
          <a:xfrm>
            <a:off x="452003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505DE87-5A91-3F85-CBE5-E59CCCFE7F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004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162909-85F1-3208-E72B-380CCF3AF48A}"/>
              </a:ext>
            </a:extLst>
          </p:cNvPr>
          <p:cNvCxnSpPr>
            <a:cxnSpLocks/>
          </p:cNvCxnSpPr>
          <p:nvPr userDrawn="1"/>
        </p:nvCxnSpPr>
        <p:spPr>
          <a:xfrm>
            <a:off x="330616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BF76AE0E-DDC9-8B30-065C-940D61AA47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0616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231FD2-F9B2-DF74-6763-955B9ABEE1CE}"/>
              </a:ext>
            </a:extLst>
          </p:cNvPr>
          <p:cNvCxnSpPr>
            <a:cxnSpLocks/>
          </p:cNvCxnSpPr>
          <p:nvPr userDrawn="1"/>
        </p:nvCxnSpPr>
        <p:spPr>
          <a:xfrm>
            <a:off x="615513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85CF7CA5-8F82-9797-AF68-62D1D83E8F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5513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98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white-background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0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no-logo">
    <p:bg>
      <p:bgPr>
        <a:gradFill>
          <a:gsLst>
            <a:gs pos="10000">
              <a:schemeClr val="bg1"/>
            </a:gs>
            <a:gs pos="6000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80C43E54-1DAF-B10D-070A-94F43027DD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04389" y="246064"/>
            <a:ext cx="2619842" cy="70630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D306F-FDFE-CFFF-FA44-0EEB4EA375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0687" y="1721556"/>
            <a:ext cx="5762625" cy="1169940"/>
          </a:xfrm>
          <a:prstGeom prst="rect">
            <a:avLst/>
          </a:prstGeom>
        </p:spPr>
        <p:txBody>
          <a:bodyPr lIns="0" tIns="91440" rIns="0" bIns="0" anchor="b"/>
          <a:lstStyle>
            <a:lvl1pPr marL="0" indent="0" algn="ctr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D78A40-B177-0F59-4BB6-3469D8A88389}"/>
              </a:ext>
            </a:extLst>
          </p:cNvPr>
          <p:cNvCxnSpPr>
            <a:cxnSpLocks/>
          </p:cNvCxnSpPr>
          <p:nvPr userDrawn="1"/>
        </p:nvCxnSpPr>
        <p:spPr>
          <a:xfrm>
            <a:off x="2286000" y="3060374"/>
            <a:ext cx="457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 cen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1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D86C5A3-0D92-D68B-3C93-31AF7453EE2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350293" y="1535752"/>
            <a:ext cx="4443412" cy="2451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9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 center logo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6ACCA8E-E901-9119-BD40-DD477D228DC9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2D86B8-4FCA-3AE6-B6FC-DADAA790C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06886" y="998788"/>
            <a:ext cx="2330450" cy="33855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4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14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4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4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4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236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-background-title-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29368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2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10502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insite.alz.org/downloads/communications/logos/alz_association/PeopleAndScienceBrandSymbol_cmyk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2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3" r:id="rId2"/>
    <p:sldLayoutId id="2147483694" r:id="rId3"/>
    <p:sldLayoutId id="2147483695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589494"/>
            <a:ext cx="9144000" cy="5540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4766310"/>
            <a:ext cx="60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6839232-8DE6-4906-83C6-25E5FB93B92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8F3466-EEDF-4914-BC65-3C4DACD403C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3539577" y="4760195"/>
            <a:ext cx="2064845" cy="21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7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1" r:id="rId3"/>
    <p:sldLayoutId id="2147483702" r:id="rId4"/>
    <p:sldLayoutId id="2147483703" r:id="rId5"/>
    <p:sldLayoutId id="2147483709" r:id="rId6"/>
    <p:sldLayoutId id="2147483710" r:id="rId7"/>
    <p:sldLayoutId id="2147483707" r:id="rId8"/>
    <p:sldLayoutId id="2147483708" r:id="rId9"/>
    <p:sldLayoutId id="2147483705" r:id="rId10"/>
    <p:sldLayoutId id="2147483711" r:id="rId11"/>
    <p:sldLayoutId id="2147483706" r:id="rId12"/>
    <p:sldLayoutId id="214748366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D08CB3-D5C2-2787-F450-EA7F93EF321C}"/>
              </a:ext>
            </a:extLst>
          </p:cNvPr>
          <p:cNvSpPr/>
          <p:nvPr userDrawn="1"/>
        </p:nvSpPr>
        <p:spPr>
          <a:xfrm>
            <a:off x="0" y="4589494"/>
            <a:ext cx="9144000" cy="554006"/>
          </a:xfrm>
          <a:prstGeom prst="rect">
            <a:avLst/>
          </a:prstGeom>
          <a:gradFill>
            <a:gsLst>
              <a:gs pos="57000">
                <a:srgbClr val="85549B"/>
              </a:gs>
              <a:gs pos="0">
                <a:schemeClr val="bg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929A659-C86A-CA53-E324-9369B29EE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01000" y="4766310"/>
            <a:ext cx="60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6839232-8DE6-4906-83C6-25E5FB93B92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6828523-1B28-3201-273E-00103CA58A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 t="32270" b="40770"/>
          <a:stretch/>
        </p:blipFill>
        <p:spPr>
          <a:xfrm>
            <a:off x="214078" y="4683784"/>
            <a:ext cx="1355450" cy="36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8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26" r:id="rId3"/>
    <p:sldLayoutId id="2147483716" r:id="rId4"/>
    <p:sldLayoutId id="2147483717" r:id="rId5"/>
    <p:sldLayoutId id="2147483728" r:id="rId6"/>
    <p:sldLayoutId id="2147483718" r:id="rId7"/>
    <p:sldLayoutId id="2147483719" r:id="rId8"/>
    <p:sldLayoutId id="2147483720" r:id="rId9"/>
    <p:sldLayoutId id="2147483721" r:id="rId10"/>
    <p:sldLayoutId id="2147483727" r:id="rId11"/>
    <p:sldLayoutId id="2147483722" r:id="rId12"/>
    <p:sldLayoutId id="2147483723" r:id="rId13"/>
    <p:sldLayoutId id="2147483724" r:id="rId14"/>
    <p:sldLayoutId id="214748372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CE3726-4A59-7F62-676F-B39B6577A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ALZ-NET (4709) eCRF Training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Migration #8 Phase III - Updates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FC761-94A6-6B1D-4926-CBDFC9E28F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Kathleen Donahue – Senior Clinical Data Manager</a:t>
            </a:r>
          </a:p>
          <a:p>
            <a:r>
              <a:rPr lang="en-US" dirty="0"/>
              <a:t>Autumn Rolack – Clinical Data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9F98C-34FF-D514-13C5-9980F68CBB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1"/>
                </a:solidFill>
              </a:rPr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6656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DEB7E-B7BF-FDC8-23CE-7993DD3AE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A5D17C4-178C-C315-22CE-B9DEBF1E09D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6F93B-A2F6-60F3-E4EF-12D2F21A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337A6-FEC9-8C83-FFEC-5B62CC322B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5"/>
            <a:ext cx="4419601" cy="294730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New options have been added for vascular lesions: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Intracerebral hemorrhage (ICH) &gt; 1 cm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Superficial siderosis</a:t>
            </a:r>
          </a:p>
          <a:p>
            <a:r>
              <a:rPr lang="en-US" sz="1800" dirty="0"/>
              <a:t>“Number of microhemorrhages (</a:t>
            </a:r>
            <a:r>
              <a:rPr lang="en-US" sz="1800" dirty="0" err="1"/>
              <a:t>microH</a:t>
            </a:r>
            <a:r>
              <a:rPr lang="en-US" sz="1800" dirty="0"/>
              <a:t>)” added.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/>
                </a:solidFill>
              </a:rPr>
              <a:t>Complete whenever a microhemorrhage (</a:t>
            </a:r>
            <a:r>
              <a:rPr lang="en-US" sz="1800" dirty="0" err="1">
                <a:solidFill>
                  <a:schemeClr val="accent1"/>
                </a:solidFill>
              </a:rPr>
              <a:t>microH</a:t>
            </a:r>
            <a:r>
              <a:rPr lang="en-US" sz="1800" dirty="0">
                <a:solidFill>
                  <a:schemeClr val="accent1"/>
                </a:solidFill>
              </a:rPr>
              <a:t>) is selected.</a:t>
            </a:r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AEFC8C-E63A-02E7-C2F8-6F22A46A8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5"/>
            <a:ext cx="3629378" cy="40274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D8285C-9A48-1E51-345A-740382E63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1573" y="2417090"/>
            <a:ext cx="3629378" cy="18528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tar: 5 Points 7">
            <a:extLst>
              <a:ext uri="{FF2B5EF4-FFF2-40B4-BE49-F238E27FC236}">
                <a16:creationId xmlns:a16="http://schemas.microsoft.com/office/drawing/2014/main" id="{BB2A4967-B18D-D8CE-4C12-3CED36053D06}"/>
              </a:ext>
            </a:extLst>
          </p:cNvPr>
          <p:cNvSpPr/>
          <p:nvPr/>
        </p:nvSpPr>
        <p:spPr>
          <a:xfrm>
            <a:off x="4882242" y="3428997"/>
            <a:ext cx="171450" cy="138793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3AEAA5D7-364D-52F5-AC66-5295F21C22DA}"/>
              </a:ext>
            </a:extLst>
          </p:cNvPr>
          <p:cNvSpPr/>
          <p:nvPr/>
        </p:nvSpPr>
        <p:spPr>
          <a:xfrm>
            <a:off x="4879520" y="4038596"/>
            <a:ext cx="171450" cy="138793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7EA358E-50E6-3B50-9ECC-1873ED95BC3A}"/>
              </a:ext>
            </a:extLst>
          </p:cNvPr>
          <p:cNvSpPr/>
          <p:nvPr/>
        </p:nvSpPr>
        <p:spPr>
          <a:xfrm>
            <a:off x="8441872" y="3641266"/>
            <a:ext cx="163286" cy="1918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5836A7-B508-61CA-6B58-A38D088A1FD8}"/>
              </a:ext>
            </a:extLst>
          </p:cNvPr>
          <p:cNvCxnSpPr/>
          <p:nvPr/>
        </p:nvCxnSpPr>
        <p:spPr>
          <a:xfrm flipH="1">
            <a:off x="8368393" y="3755571"/>
            <a:ext cx="57150" cy="2122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4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D0482-3797-24C2-46AE-20105BE109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F9718C3-E481-2DE2-CE18-2AD3430538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4F493-E149-FCC5-9157-852CC35EF0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Baseline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44A92-7FC2-D0E7-85A7-9B8C69B0DB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Questions moved to and/or combined with questions on the </a:t>
            </a:r>
            <a:r>
              <a:rPr lang="en-US" sz="1800" u="sng" dirty="0"/>
              <a:t>Clinical Features</a:t>
            </a:r>
            <a:r>
              <a:rPr lang="en-US" sz="1800" dirty="0"/>
              <a:t> form.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ADDCCC-E112-3536-211F-EA9E722AD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913" y="307975"/>
            <a:ext cx="3567401" cy="39374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F6E5CA-1F65-6B01-45D8-FF1A51860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2486" y="1706630"/>
            <a:ext cx="3617039" cy="25387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926A66-B86F-D198-4C99-76BE48A04B93}"/>
              </a:ext>
            </a:extLst>
          </p:cNvPr>
          <p:cNvCxnSpPr>
            <a:cxnSpLocks/>
          </p:cNvCxnSpPr>
          <p:nvPr/>
        </p:nvCxnSpPr>
        <p:spPr>
          <a:xfrm flipH="1">
            <a:off x="5057422" y="1804307"/>
            <a:ext cx="3408942" cy="235131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35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BA527-32A9-72B8-129B-ACE0E95AFC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B082A64-C5E2-059F-2E6A-43C4F439EEB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9F3A3-192C-7D9C-940D-C017D58280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Baseline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476B0-2483-EDAB-F7AC-5372C05275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New required question added.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Answer Yes, No or Unknown.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If Yes, complete the new </a:t>
            </a:r>
            <a:r>
              <a:rPr lang="en-US" sz="1600" u="sng" dirty="0">
                <a:solidFill>
                  <a:schemeClr val="accent1"/>
                </a:solidFill>
              </a:rPr>
              <a:t>Diagnostic Testing</a:t>
            </a:r>
            <a:r>
              <a:rPr lang="en-US" sz="1600" dirty="0">
                <a:solidFill>
                  <a:schemeClr val="accent1"/>
                </a:solidFill>
              </a:rPr>
              <a:t> form located at the Subject level.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AFB8F3-80F1-906E-F935-10F25EF1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913" y="307975"/>
            <a:ext cx="3567401" cy="39374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A3E970-6BFA-7DBF-B1FE-BDB42A24B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608" y="3372028"/>
            <a:ext cx="3629378" cy="889730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8192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16299-D356-3A9F-A4DF-E5688A228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7710199-3E04-0A4B-8AA0-6414A3EB81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8D6AB-0A1F-54E1-8A35-DDEE43D05A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Baseline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03C15-E4DE-DAC9-59F6-55869BDDA8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Questions moved to the new Diagnostic Testing form.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6088B6-BBAD-E87D-8EFD-67E306327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913" y="307975"/>
            <a:ext cx="3567401" cy="39374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BA4DE7-F3C9-A71B-F059-1677F8918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375" y="937754"/>
            <a:ext cx="3623728" cy="33321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257F452-31C0-DD41-33AE-3DCDEF5CEF84}"/>
              </a:ext>
            </a:extLst>
          </p:cNvPr>
          <p:cNvCxnSpPr>
            <a:cxnSpLocks/>
          </p:cNvCxnSpPr>
          <p:nvPr/>
        </p:nvCxnSpPr>
        <p:spPr>
          <a:xfrm flipH="1">
            <a:off x="5057422" y="1020536"/>
            <a:ext cx="3466092" cy="31350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1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3409A-DA73-3DE6-E172-D911EFB91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787D016-3CC7-92F7-79AC-3D1A45B3D9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F3B4F-112A-EE36-09EB-5E4CEE7EA2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0E869-A1E6-832B-4C13-E1B8FCC88B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Questions moved to and/or combined with questions on the </a:t>
            </a:r>
            <a:r>
              <a:rPr lang="en-US" sz="1800" u="sng" dirty="0"/>
              <a:t>Clinical Features</a:t>
            </a:r>
            <a:r>
              <a:rPr lang="en-US" sz="1800" dirty="0"/>
              <a:t> form.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675D59-C5FD-5F92-858C-250298C74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4"/>
            <a:ext cx="3629378" cy="3700689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066869-858A-CDEE-4918-F4529A8AF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461" y="1918608"/>
            <a:ext cx="3654725" cy="23431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D0F6C6-FFEA-00F4-6D6A-1C2FCE5BBA9D}"/>
              </a:ext>
            </a:extLst>
          </p:cNvPr>
          <p:cNvCxnSpPr>
            <a:cxnSpLocks/>
          </p:cNvCxnSpPr>
          <p:nvPr/>
        </p:nvCxnSpPr>
        <p:spPr>
          <a:xfrm flipH="1">
            <a:off x="5057422" y="2016579"/>
            <a:ext cx="3449764" cy="213904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8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918EE-A912-C11E-28C2-668566F13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D83B8B8-74EB-E0A9-CFD4-B2594757BB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52246-6F5F-1488-6569-9627055EA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3331B-29AC-DDDB-EA05-FEBDF51A1A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New required question added.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Answer Yes, No or Unknown.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If Yes, complete the new </a:t>
            </a:r>
            <a:r>
              <a:rPr lang="en-US" sz="1600" u="sng" dirty="0">
                <a:solidFill>
                  <a:schemeClr val="accent1"/>
                </a:solidFill>
              </a:rPr>
              <a:t>Diagnostic Testing</a:t>
            </a:r>
            <a:r>
              <a:rPr lang="en-US" sz="1600" dirty="0">
                <a:solidFill>
                  <a:schemeClr val="accent1"/>
                </a:solidFill>
              </a:rPr>
              <a:t> form located at the Subject level.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64B428-5010-C603-37D2-1916062B8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4"/>
            <a:ext cx="3629378" cy="3700689"/>
          </a:xfrm>
          <a:prstGeom prst="rect">
            <a:avLst/>
          </a:prstGeom>
          <a:ln>
            <a:noFill/>
          </a:ln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9309879-DE1E-2AA7-4F3F-CBF1F24F7070}"/>
              </a:ext>
            </a:extLst>
          </p:cNvPr>
          <p:cNvSpPr/>
          <p:nvPr/>
        </p:nvSpPr>
        <p:spPr>
          <a:xfrm>
            <a:off x="5127171" y="3331030"/>
            <a:ext cx="3518809" cy="7837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7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4A152-4A35-40DC-0108-779407473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04FD815-A227-F809-20B4-56286298B0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98C91-01E3-3F49-0237-196479639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Alzheimer’s Disease Diagnosis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6821F-11F0-5727-18DF-6333A3388D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Questions moved to the new Diagnostic Testing form.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D35771-267E-5F9C-E584-990D25EC9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4"/>
            <a:ext cx="3629378" cy="3700689"/>
          </a:xfrm>
          <a:prstGeom prst="rect">
            <a:avLst/>
          </a:prstGeom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186CA9-A8B7-5328-D71E-60FF153DC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6492" y="1273627"/>
            <a:ext cx="3629378" cy="297996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B750A8-6AC4-BAE6-A31A-F5DDBEDEE93F}"/>
              </a:ext>
            </a:extLst>
          </p:cNvPr>
          <p:cNvCxnSpPr>
            <a:cxnSpLocks/>
          </p:cNvCxnSpPr>
          <p:nvPr/>
        </p:nvCxnSpPr>
        <p:spPr>
          <a:xfrm flipH="1">
            <a:off x="5057422" y="1363436"/>
            <a:ext cx="3449764" cy="27921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1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90C13-534F-324B-6BCA-C64E52025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6353C669-9CDB-B9BA-DC9E-08FB1049EEF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431" b="3431"/>
          <a:stretch/>
        </p:blipFill>
        <p:spPr>
          <a:xfrm>
            <a:off x="457200" y="2659063"/>
            <a:ext cx="8164513" cy="1676400"/>
          </a:xfr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0702B-6AEA-128C-E3CE-55C33B9266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Diagnostic Testing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578A9-3BFE-F912-827E-3C1959BF80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387928"/>
            <a:ext cx="8164287" cy="10962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NEW form at the Subject level.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Add and complete a log line for each diagnostic test to be reported.</a:t>
            </a:r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006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EB4CC-E3B1-E708-FDA7-E6CE15D35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B982404-96DA-04E7-0BC7-EACC995CEFF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431" b="3431"/>
          <a:stretch/>
        </p:blipFill>
        <p:spPr>
          <a:xfrm>
            <a:off x="457200" y="2659063"/>
            <a:ext cx="8164513" cy="1676400"/>
          </a:xfr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81FEA-2E50-75D1-0DB3-1E8E53E275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Diagnostic Testing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C16D3-D3CA-95F8-DCA9-0E8DF860A1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387928"/>
            <a:ext cx="8164287" cy="10962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If diagnostic testing type is APOE genotype, enter Date performed and APOE result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1CC55B-FE77-665E-2772-CDF80F7E42FD}"/>
              </a:ext>
            </a:extLst>
          </p:cNvPr>
          <p:cNvSpPr/>
          <p:nvPr/>
        </p:nvSpPr>
        <p:spPr>
          <a:xfrm>
            <a:off x="677636" y="3608615"/>
            <a:ext cx="693964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0EF94E8-0827-2449-7B53-CDD88B58B5AE}"/>
              </a:ext>
            </a:extLst>
          </p:cNvPr>
          <p:cNvSpPr/>
          <p:nvPr/>
        </p:nvSpPr>
        <p:spPr>
          <a:xfrm>
            <a:off x="2764970" y="3761015"/>
            <a:ext cx="693964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2F1C5BF-0DE9-E035-FACC-740A5244D843}"/>
              </a:ext>
            </a:extLst>
          </p:cNvPr>
          <p:cNvSpPr/>
          <p:nvPr/>
        </p:nvSpPr>
        <p:spPr>
          <a:xfrm>
            <a:off x="5870121" y="3241221"/>
            <a:ext cx="1690007" cy="10942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8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36381-97EA-8DB8-86D3-BA8EE9123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B960CE13-0F2E-4FD7-9136-651411C2A40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431" b="3431"/>
          <a:stretch/>
        </p:blipFill>
        <p:spPr>
          <a:xfrm>
            <a:off x="457200" y="2659063"/>
            <a:ext cx="8164513" cy="1676400"/>
          </a:xfr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80072-D513-3DC3-6D82-59C90903F0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Diagnostic Testing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A339F-1FC5-C503-BBF8-DD53965A6A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387928"/>
            <a:ext cx="8164287" cy="10962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If diagnostic testing type is CSF or blood-based AD biomarker assay, enter Date performed and Blood/CSF/Imaging result.</a:t>
            </a: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8BB0BA1-349E-4A73-7C81-6257AD45BD09}"/>
              </a:ext>
            </a:extLst>
          </p:cNvPr>
          <p:cNvSpPr/>
          <p:nvPr/>
        </p:nvSpPr>
        <p:spPr>
          <a:xfrm>
            <a:off x="693963" y="3755566"/>
            <a:ext cx="1616529" cy="2530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5595BB3-824C-2655-AF2B-E993B2B59B75}"/>
              </a:ext>
            </a:extLst>
          </p:cNvPr>
          <p:cNvSpPr/>
          <p:nvPr/>
        </p:nvSpPr>
        <p:spPr>
          <a:xfrm>
            <a:off x="2764970" y="3761015"/>
            <a:ext cx="693964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0FDD325-DAC1-15F9-9DFD-8B3390D911D3}"/>
              </a:ext>
            </a:extLst>
          </p:cNvPr>
          <p:cNvSpPr/>
          <p:nvPr/>
        </p:nvSpPr>
        <p:spPr>
          <a:xfrm>
            <a:off x="3649433" y="3241221"/>
            <a:ext cx="1690007" cy="87357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6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2ACE0-C423-D434-4352-FEE394830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6157784" cy="787727"/>
          </a:xfrm>
        </p:spPr>
        <p:txBody>
          <a:bodyPr/>
          <a:lstStyle/>
          <a:p>
            <a:r>
              <a:rPr lang="en-US" dirty="0"/>
              <a:t>Form Roll-out in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1BB28-9A78-AA6E-1DBB-4755E6866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209313"/>
            <a:ext cx="8269705" cy="302001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8, Phase II, it was discovered that the following forms were not rolling out as expected within the Follow-Up folders –</a:t>
            </a:r>
          </a:p>
          <a:p>
            <a:pPr>
              <a:spcAft>
                <a:spcPts val="0"/>
              </a:spcAft>
            </a:pPr>
            <a:endParaRPr lang="en-US" sz="2000" dirty="0">
              <a:ea typeface="Calibri" panose="020F050202020403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46166B"/>
                </a:solidFill>
                <a:ea typeface="Calibri" panose="020F0502020204030204" pitchFamily="34" charset="0"/>
              </a:rPr>
              <a:t>Follow-up Concurrent Study Enrollment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46166B"/>
                </a:solidFill>
                <a:effectLst/>
                <a:ea typeface="Calibri" panose="020F0502020204030204" pitchFamily="34" charset="0"/>
              </a:rPr>
              <a:t>Additional Measures</a:t>
            </a:r>
          </a:p>
          <a:p>
            <a:pPr lvl="1">
              <a:spcBef>
                <a:spcPts val="0"/>
              </a:spcBef>
            </a:pPr>
            <a:endParaRPr lang="en-US" sz="2000" u="sng" dirty="0">
              <a:solidFill>
                <a:srgbClr val="46166B"/>
              </a:solidFill>
              <a:effectLst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2000" u="sng" dirty="0">
              <a:solidFill>
                <a:srgbClr val="46166B"/>
              </a:solidFill>
              <a:ea typeface="Calibri" panose="020F0502020204030204" pitchFamily="34" charset="0"/>
            </a:endParaRPr>
          </a:p>
          <a:p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CC3DF-3106-5057-84E9-303D08F2E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EB859D7B-F0A1-C7EE-C3FE-C5C22A72AA3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3431" b="3431"/>
          <a:stretch/>
        </p:blipFill>
        <p:spPr>
          <a:xfrm>
            <a:off x="457200" y="2659063"/>
            <a:ext cx="8164513" cy="1676400"/>
          </a:xfr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AC2C9-2C43-A270-13AD-582D6DAC54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Diagnostic Testing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27B28-B77D-7515-2801-644EBAC60F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387928"/>
            <a:ext cx="8164287" cy="10962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If diagnostic testing type is Imaging, enter Date performed, Blood/CSF/Imaging result, and Type of Imaging.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Any imaging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EFF5F0-5269-F1AB-2F8E-3B6986F03FC6}"/>
              </a:ext>
            </a:extLst>
          </p:cNvPr>
          <p:cNvSpPr/>
          <p:nvPr/>
        </p:nvSpPr>
        <p:spPr>
          <a:xfrm>
            <a:off x="644975" y="3943345"/>
            <a:ext cx="693964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EC0315D-56D5-35AB-AA67-CCF569160565}"/>
              </a:ext>
            </a:extLst>
          </p:cNvPr>
          <p:cNvSpPr/>
          <p:nvPr/>
        </p:nvSpPr>
        <p:spPr>
          <a:xfrm>
            <a:off x="2764970" y="3761015"/>
            <a:ext cx="693964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B6C3F32-5AB6-8B69-2C50-39E61B8B6B29}"/>
              </a:ext>
            </a:extLst>
          </p:cNvPr>
          <p:cNvSpPr/>
          <p:nvPr/>
        </p:nvSpPr>
        <p:spPr>
          <a:xfrm>
            <a:off x="3694338" y="3213894"/>
            <a:ext cx="1690007" cy="10942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C19802-578B-9E82-2246-8B436723B149}"/>
              </a:ext>
            </a:extLst>
          </p:cNvPr>
          <p:cNvSpPr/>
          <p:nvPr/>
        </p:nvSpPr>
        <p:spPr>
          <a:xfrm>
            <a:off x="7984671" y="3241222"/>
            <a:ext cx="600076" cy="10942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3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49452-943E-12D3-E705-E9A91534C4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907256"/>
            <a:ext cx="8279607" cy="3428208"/>
          </a:xfrm>
        </p:spPr>
        <p:txBody>
          <a:bodyPr/>
          <a:lstStyle/>
          <a:p>
            <a:pPr algn="ctr"/>
            <a:r>
              <a:rPr lang="en-US" sz="2800" dirty="0"/>
              <a:t>Please send any data related questions to:</a:t>
            </a:r>
          </a:p>
          <a:p>
            <a:pPr algn="ctr"/>
            <a:endParaRPr lang="en-US" sz="2800" dirty="0"/>
          </a:p>
          <a:p>
            <a:pPr algn="ctr"/>
            <a:r>
              <a:rPr lang="en-US" sz="3200" b="1" dirty="0"/>
              <a:t>alznet-data@acr.org</a:t>
            </a:r>
          </a:p>
        </p:txBody>
      </p:sp>
    </p:spTree>
    <p:extLst>
      <p:ext uri="{BB962C8B-B14F-4D97-AF65-F5344CB8AC3E}">
        <p14:creationId xmlns:p14="http://schemas.microsoft.com/office/powerpoint/2010/main" val="41937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274">
        <p:fade/>
      </p:transition>
    </mc:Choice>
    <mc:Fallback xmlns="">
      <p:transition spd="med" advTm="13274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133DDA-1B19-7322-416A-3D51AB3E22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8665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79BA2AC-47AE-3D2D-89BE-EE0E75799B9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1479" b="1479"/>
          <a:stretch/>
        </p:blipFill>
        <p:spPr>
          <a:xfrm>
            <a:off x="6867525" y="307975"/>
            <a:ext cx="1858963" cy="4027488"/>
          </a:xfr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2ACE0-C423-D434-4352-FEE394830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6157784" cy="787727"/>
          </a:xfrm>
        </p:spPr>
        <p:txBody>
          <a:bodyPr/>
          <a:lstStyle/>
          <a:p>
            <a:r>
              <a:rPr lang="en-US" dirty="0"/>
              <a:t>Form Roll-out in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1BB28-9A78-AA6E-1DBB-4755E6866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960" y="1232641"/>
            <a:ext cx="6157784" cy="30200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These forms should now be appearing in the Follow-up for those patients whose reporting periods came due between 25NOV2024 and 06JAN2025.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Please review those cases and complete these two forms as necessary.</a:t>
            </a:r>
          </a:p>
          <a:p>
            <a:endParaRPr lang="en-US" sz="2000" dirty="0">
              <a:ea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endParaRPr lang="en-US" sz="2000" dirty="0"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DB1161-EFBC-AFE8-4BF2-4F4A62DC24E7}"/>
              </a:ext>
            </a:extLst>
          </p:cNvPr>
          <p:cNvSpPr/>
          <p:nvPr/>
        </p:nvSpPr>
        <p:spPr>
          <a:xfrm>
            <a:off x="6981611" y="1758967"/>
            <a:ext cx="1688858" cy="22457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6D5C5185-E226-0F2B-EF6C-EC1D3BDC0C1E}"/>
              </a:ext>
            </a:extLst>
          </p:cNvPr>
          <p:cNvSpPr/>
          <p:nvPr/>
        </p:nvSpPr>
        <p:spPr>
          <a:xfrm>
            <a:off x="6729562" y="1796137"/>
            <a:ext cx="154014" cy="16154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A5CD2E83-6D55-A8D0-2064-452D45294C8D}"/>
              </a:ext>
            </a:extLst>
          </p:cNvPr>
          <p:cNvSpPr/>
          <p:nvPr/>
        </p:nvSpPr>
        <p:spPr>
          <a:xfrm>
            <a:off x="6745890" y="2611703"/>
            <a:ext cx="154014" cy="16154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30A951B-7137-1E4B-B7CA-F4B5DC2DC62A}"/>
              </a:ext>
            </a:extLst>
          </p:cNvPr>
          <p:cNvSpPr/>
          <p:nvPr/>
        </p:nvSpPr>
        <p:spPr>
          <a:xfrm>
            <a:off x="6965283" y="2620741"/>
            <a:ext cx="1688858" cy="22457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A801B-3AFE-25F0-E7A5-C7AF139B5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Follow-up Concurrent Study Enrollment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90C1D-4622-C2B8-8DAA-EC50EE49A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7988" y="1345580"/>
            <a:ext cx="4419601" cy="29898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900" dirty="0"/>
              <a:t>The </a:t>
            </a:r>
            <a:r>
              <a:rPr lang="en-US" sz="1900" u="sng" dirty="0"/>
              <a:t>Follow-up Concurrent Study Enrollment</a:t>
            </a:r>
            <a:r>
              <a:rPr lang="en-US" sz="1900" dirty="0"/>
              <a:t> form ‘pulls forward’, to the </a:t>
            </a:r>
            <a:r>
              <a:rPr lang="en-US" sz="1900" i="1" dirty="0"/>
              <a:t>current </a:t>
            </a:r>
            <a:r>
              <a:rPr lang="en-US" sz="1900" dirty="0"/>
              <a:t>data collection timepoint, any concurrent studies which were reported as “Ongoing” during the </a:t>
            </a:r>
            <a:r>
              <a:rPr lang="en-US" sz="1900" i="1" dirty="0"/>
              <a:t>previous</a:t>
            </a:r>
            <a:r>
              <a:rPr lang="en-US" sz="1900" dirty="0"/>
              <a:t> (most recent) data collection timepoint.</a:t>
            </a:r>
          </a:p>
          <a:p>
            <a:r>
              <a:rPr lang="en-US" sz="1900" dirty="0"/>
              <a:t>If previously reported “Ongoing” studies are not being ‘pulled forward’, please do the following:</a:t>
            </a:r>
          </a:p>
          <a:p>
            <a:endParaRPr lang="en-US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CF76461-270C-2938-7913-E9BB009CAF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62ACD1-71F2-750C-44DA-FE9406CB0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271" y="645774"/>
            <a:ext cx="3472951" cy="11757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30E690-6E94-01E5-1003-867E7BE93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2271" y="2201484"/>
            <a:ext cx="3448107" cy="176893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462006-CE80-C774-5E9F-0F4582B0E66D}"/>
              </a:ext>
            </a:extLst>
          </p:cNvPr>
          <p:cNvSpPr/>
          <p:nvPr/>
        </p:nvSpPr>
        <p:spPr>
          <a:xfrm>
            <a:off x="7780564" y="1233643"/>
            <a:ext cx="322656" cy="44647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1B9F377-3E67-D545-9DDD-6ACA30062F62}"/>
              </a:ext>
            </a:extLst>
          </p:cNvPr>
          <p:cNvCxnSpPr>
            <a:cxnSpLocks/>
          </p:cNvCxnSpPr>
          <p:nvPr/>
        </p:nvCxnSpPr>
        <p:spPr>
          <a:xfrm flipH="1">
            <a:off x="5705061" y="1680117"/>
            <a:ext cx="2075503" cy="1719066"/>
          </a:xfrm>
          <a:prstGeom prst="straightConnector1">
            <a:avLst/>
          </a:prstGeom>
          <a:ln w="190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8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A801B-3AFE-25F0-E7A5-C7AF139B5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Follow-up Concurrent Study Enrollment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90C1D-4622-C2B8-8DAA-EC50EE49A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86" y="1293541"/>
            <a:ext cx="4419601" cy="30419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700" dirty="0"/>
              <a:t>On the corresponding </a:t>
            </a:r>
            <a:r>
              <a:rPr lang="en-US" sz="1700" u="sng" dirty="0"/>
              <a:t>Follow-up Reporting Period and Patient Status</a:t>
            </a:r>
            <a:r>
              <a:rPr lang="en-US" sz="1700" dirty="0"/>
              <a:t> form, ‘toggle’ the answer to this question.</a:t>
            </a:r>
          </a:p>
          <a:p>
            <a:pPr>
              <a:spcAft>
                <a:spcPts val="1200"/>
              </a:spcAft>
            </a:pPr>
            <a:r>
              <a:rPr lang="en-US" sz="1700" dirty="0"/>
              <a:t>That is, if you originally entered No, change the answer to Yes and hit Save. Then, change the answer back to No and hit Save.</a:t>
            </a:r>
          </a:p>
          <a:p>
            <a:pPr>
              <a:spcAft>
                <a:spcPts val="300"/>
              </a:spcAft>
            </a:pPr>
            <a:r>
              <a:rPr lang="en-US" sz="1700" dirty="0"/>
              <a:t>This should ‘trigger’ the programming and the Ongoing studies will be ‘pulled forward’ into the current </a:t>
            </a:r>
            <a:r>
              <a:rPr lang="en-US" sz="1700" u="sng" dirty="0"/>
              <a:t>Follow-up Concurrent Study Enrollment</a:t>
            </a:r>
            <a:r>
              <a:rPr lang="en-US" sz="1700" dirty="0"/>
              <a:t> form. </a:t>
            </a:r>
          </a:p>
          <a:p>
            <a:endParaRPr lang="en-US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CF76461-270C-2938-7913-E9BB009CAF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712AC7-CA59-3931-732E-D41EC6B07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0265" y="401480"/>
            <a:ext cx="3444918" cy="384048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2D69BC3-0DB4-A40B-C114-8A968ACB3718}"/>
              </a:ext>
            </a:extLst>
          </p:cNvPr>
          <p:cNvSpPr/>
          <p:nvPr/>
        </p:nvSpPr>
        <p:spPr>
          <a:xfrm>
            <a:off x="5130265" y="1928813"/>
            <a:ext cx="2970748" cy="37147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67D1DFAB-CC29-4846-F35C-0A8372CB4316}"/>
              </a:ext>
            </a:extLst>
          </p:cNvPr>
          <p:cNvCxnSpPr/>
          <p:nvPr/>
        </p:nvCxnSpPr>
        <p:spPr>
          <a:xfrm>
            <a:off x="4609170" y="1784195"/>
            <a:ext cx="485422" cy="371707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78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EA1AE06-79E8-51AB-DA59-D0C8DBEC169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A7AD2-305E-1088-51DA-236A797837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Date Appended to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762E0-3865-5DF9-CD73-8694F9FDE5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021" y="1445078"/>
            <a:ext cx="4419601" cy="289038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8, Phase II, it was discovered that the reporting period end dates were no longer being appended to the Follow-Up folders.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This should now be working for those patients whose reporting periods came due between 25NOV2024 and 06JAN2025.</a:t>
            </a:r>
          </a:p>
          <a:p>
            <a:pPr>
              <a:spcAft>
                <a:spcPts val="300"/>
              </a:spcAft>
            </a:pPr>
            <a:endParaRPr lang="en-US" sz="2000" dirty="0"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253195-A55B-D839-14BD-28DC5B4FD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663" y="505956"/>
            <a:ext cx="3453493" cy="2465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DF36A76-15D6-B014-A8AF-137607F62D84}"/>
              </a:ext>
            </a:extLst>
          </p:cNvPr>
          <p:cNvSpPr/>
          <p:nvPr/>
        </p:nvSpPr>
        <p:spPr>
          <a:xfrm>
            <a:off x="5151663" y="1347107"/>
            <a:ext cx="1126673" cy="4572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5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Conditions and Medications Assessment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8, Phase II, it was discovered that </a:t>
            </a:r>
            <a:r>
              <a:rPr lang="en-US" sz="2000" u="sng" dirty="0">
                <a:ea typeface="Calibri" panose="020F0502020204030204" pitchFamily="34" charset="0"/>
              </a:rPr>
              <a:t>Clinical Events</a:t>
            </a:r>
            <a:r>
              <a:rPr lang="en-US" sz="2000" dirty="0">
                <a:ea typeface="Calibri" panose="020F0502020204030204" pitchFamily="34" charset="0"/>
              </a:rPr>
              <a:t> form was not rolling out for some patients when “Did any new Clinical Event conditions begin since the last data entry timepoint?” was answered Yes.</a:t>
            </a: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529B91-80D4-C21A-4189-203D53BA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6"/>
            <a:ext cx="3629378" cy="40274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C5B0B84F-E4CB-487B-0E34-42100C857CCF}"/>
              </a:ext>
            </a:extLst>
          </p:cNvPr>
          <p:cNvSpPr/>
          <p:nvPr/>
        </p:nvSpPr>
        <p:spPr>
          <a:xfrm>
            <a:off x="5057422" y="1878384"/>
            <a:ext cx="130629" cy="13062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04E4D6B-F95E-CB32-B46E-1C24609E9DAD}"/>
              </a:ext>
            </a:extLst>
          </p:cNvPr>
          <p:cNvCxnSpPr>
            <a:cxnSpLocks/>
          </p:cNvCxnSpPr>
          <p:nvPr/>
        </p:nvCxnSpPr>
        <p:spPr>
          <a:xfrm flipH="1">
            <a:off x="6613071" y="2009013"/>
            <a:ext cx="1765676" cy="3667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55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Conditions and Medications Assessment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>
                <a:ea typeface="Calibri" panose="020F0502020204030204" pitchFamily="34" charset="0"/>
              </a:rPr>
              <a:t>If the </a:t>
            </a:r>
            <a:r>
              <a:rPr lang="en-US" sz="1800" u="sng" dirty="0">
                <a:ea typeface="Calibri" panose="020F0502020204030204" pitchFamily="34" charset="0"/>
              </a:rPr>
              <a:t>Clinical Events</a:t>
            </a:r>
            <a:r>
              <a:rPr lang="en-US" sz="1800" dirty="0">
                <a:ea typeface="Calibri" panose="020F0502020204030204" pitchFamily="34" charset="0"/>
              </a:rPr>
              <a:t> form does not roll-out,</a:t>
            </a:r>
            <a:r>
              <a:rPr lang="en-US" sz="1800" dirty="0"/>
              <a:t> please do the following: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ea typeface="Calibri" panose="020F0502020204030204" pitchFamily="34" charset="0"/>
              </a:rPr>
              <a:t>‘T</a:t>
            </a:r>
            <a:r>
              <a:rPr lang="en-US" sz="1800" dirty="0"/>
              <a:t>oggle’ the answer to this question.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That is, change the answer to No and hit Save. Then, change the answer back to Yes and hit Save.</a:t>
            </a:r>
          </a:p>
          <a:p>
            <a:pPr>
              <a:spcAft>
                <a:spcPts val="300"/>
              </a:spcAft>
            </a:pPr>
            <a:r>
              <a:rPr lang="en-US" sz="1800" dirty="0"/>
              <a:t>This should ‘trigger’ the programming and the </a:t>
            </a:r>
            <a:r>
              <a:rPr lang="en-US" sz="1800" u="sng" dirty="0"/>
              <a:t>Clinical Events</a:t>
            </a:r>
            <a:r>
              <a:rPr lang="en-US" sz="1800" dirty="0"/>
              <a:t> form will roll-out.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529B91-80D4-C21A-4189-203D53BA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6"/>
            <a:ext cx="3629378" cy="40274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C5B0B84F-E4CB-487B-0E34-42100C857CCF}"/>
              </a:ext>
            </a:extLst>
          </p:cNvPr>
          <p:cNvSpPr/>
          <p:nvPr/>
        </p:nvSpPr>
        <p:spPr>
          <a:xfrm>
            <a:off x="8155260" y="1932878"/>
            <a:ext cx="236104" cy="20995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69D430-0657-5A39-0A89-3F1F89D91D45}"/>
              </a:ext>
            </a:extLst>
          </p:cNvPr>
          <p:cNvSpPr/>
          <p:nvPr/>
        </p:nvSpPr>
        <p:spPr>
          <a:xfrm>
            <a:off x="5151863" y="1820636"/>
            <a:ext cx="1673480" cy="42454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C48B279-8D72-82E7-3F2D-255304E312FC}"/>
              </a:ext>
            </a:extLst>
          </p:cNvPr>
          <p:cNvCxnSpPr>
            <a:cxnSpLocks/>
          </p:cNvCxnSpPr>
          <p:nvPr/>
        </p:nvCxnSpPr>
        <p:spPr>
          <a:xfrm flipV="1">
            <a:off x="4086579" y="2032907"/>
            <a:ext cx="1065284" cy="398059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64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8FA7B-C9B7-A3B3-8A21-D3A4AB541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4FC8D61-7736-6E75-8607-529F7FDAFCC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E095D-5661-27A3-CACF-30DED92978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D1BED-414B-8F64-926D-7551BCA360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534886"/>
            <a:ext cx="4321216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The </a:t>
            </a:r>
            <a:r>
              <a:rPr lang="en-US" sz="1800" u="sng" dirty="0"/>
              <a:t>Clinical Features of Co-Pathology</a:t>
            </a:r>
            <a:r>
              <a:rPr lang="en-US" sz="1800" dirty="0"/>
              <a:t> form has been re-titled to </a:t>
            </a:r>
            <a:r>
              <a:rPr lang="en-US" sz="1800" u="sng" dirty="0"/>
              <a:t>Clinical Features</a:t>
            </a:r>
            <a:r>
              <a:rPr lang="en-US" sz="1800" dirty="0"/>
              <a:t>.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solidFill>
                  <a:schemeClr val="accent1"/>
                </a:solidFill>
              </a:rPr>
              <a:t>Questions </a:t>
            </a:r>
            <a:r>
              <a:rPr lang="en-US" sz="1600" b="1" i="1" dirty="0">
                <a:solidFill>
                  <a:schemeClr val="accent1"/>
                </a:solidFill>
              </a:rPr>
              <a:t>combined with</a:t>
            </a:r>
            <a:r>
              <a:rPr lang="en-US" sz="1600" i="1" dirty="0">
                <a:solidFill>
                  <a:schemeClr val="accent1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questions previously on the </a:t>
            </a:r>
            <a:r>
              <a:rPr lang="en-US" sz="1600" u="sng" dirty="0">
                <a:solidFill>
                  <a:schemeClr val="accent1"/>
                </a:solidFill>
              </a:rPr>
              <a:t>Baseline/Follow-up Alzheimer’s Disease Diagnosis</a:t>
            </a:r>
            <a:r>
              <a:rPr lang="en-US" sz="1600" dirty="0">
                <a:solidFill>
                  <a:schemeClr val="accent1"/>
                </a:solidFill>
              </a:rPr>
              <a:t> form.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solidFill>
                  <a:schemeClr val="accent1"/>
                </a:solidFill>
              </a:rPr>
              <a:t>Questions </a:t>
            </a:r>
            <a:r>
              <a:rPr lang="en-US" sz="1600" b="1" i="1" dirty="0">
                <a:solidFill>
                  <a:schemeClr val="accent1"/>
                </a:solidFill>
              </a:rPr>
              <a:t>moved from </a:t>
            </a:r>
            <a:r>
              <a:rPr lang="en-US" sz="1600" u="sng" dirty="0">
                <a:solidFill>
                  <a:schemeClr val="accent1"/>
                </a:solidFill>
              </a:rPr>
              <a:t>Baseline/Follow-up Alzheimer’s Disease Diagnosis</a:t>
            </a:r>
            <a:r>
              <a:rPr lang="en-US" sz="1600" dirty="0">
                <a:solidFill>
                  <a:schemeClr val="accent1"/>
                </a:solidFill>
              </a:rPr>
              <a:t> form.</a:t>
            </a:r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dirty="0"/>
          </a:p>
          <a:p>
            <a:pPr>
              <a:spcAft>
                <a:spcPts val="1200"/>
              </a:spcAft>
            </a:pPr>
            <a:endParaRPr lang="en-US" sz="1800" u="sng" dirty="0"/>
          </a:p>
          <a:p>
            <a:pPr>
              <a:spcAft>
                <a:spcPts val="1200"/>
              </a:spcAft>
            </a:pPr>
            <a:endParaRPr lang="en-US" sz="1800" u="sng" dirty="0"/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4EECFE-66C3-F953-65AC-3F9722420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5"/>
            <a:ext cx="3629378" cy="4027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D33043-ACA0-FECB-391C-CEAC60F84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320" y="2098224"/>
            <a:ext cx="3694608" cy="22041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899E6B8-2DCA-C86D-0A65-29DE862B0AAC}"/>
              </a:ext>
            </a:extLst>
          </p:cNvPr>
          <p:cNvSpPr/>
          <p:nvPr/>
        </p:nvSpPr>
        <p:spPr>
          <a:xfrm>
            <a:off x="5988508" y="2139043"/>
            <a:ext cx="117026" cy="1061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4D8A990-59A7-16AB-664B-C3D164B9B05E}"/>
              </a:ext>
            </a:extLst>
          </p:cNvPr>
          <p:cNvSpPr/>
          <p:nvPr/>
        </p:nvSpPr>
        <p:spPr>
          <a:xfrm>
            <a:off x="5256752" y="3949941"/>
            <a:ext cx="117026" cy="1061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904120F-F6C4-3C45-6806-BB10F8C9B9B4}"/>
              </a:ext>
            </a:extLst>
          </p:cNvPr>
          <p:cNvSpPr/>
          <p:nvPr/>
        </p:nvSpPr>
        <p:spPr>
          <a:xfrm>
            <a:off x="6016038" y="2495581"/>
            <a:ext cx="117026" cy="1061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5E1540F-5D29-6841-D12D-15EF7083DCF7}"/>
              </a:ext>
            </a:extLst>
          </p:cNvPr>
          <p:cNvSpPr/>
          <p:nvPr/>
        </p:nvSpPr>
        <p:spPr>
          <a:xfrm>
            <a:off x="725670" y="2618043"/>
            <a:ext cx="117025" cy="10613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493DFFA-677A-6ACC-F92B-89D426425778}"/>
              </a:ext>
            </a:extLst>
          </p:cNvPr>
          <p:cNvSpPr/>
          <p:nvPr/>
        </p:nvSpPr>
        <p:spPr>
          <a:xfrm>
            <a:off x="5566999" y="2873831"/>
            <a:ext cx="117026" cy="1061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68FB88-D6A8-77FE-DA32-A44C0C3E6354}"/>
              </a:ext>
            </a:extLst>
          </p:cNvPr>
          <p:cNvSpPr/>
          <p:nvPr/>
        </p:nvSpPr>
        <p:spPr>
          <a:xfrm>
            <a:off x="5871482" y="3200282"/>
            <a:ext cx="117026" cy="1061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B8630E3-8244-7083-3116-F43EF4FEC47E}"/>
              </a:ext>
            </a:extLst>
          </p:cNvPr>
          <p:cNvSpPr/>
          <p:nvPr/>
        </p:nvSpPr>
        <p:spPr>
          <a:xfrm>
            <a:off x="5814331" y="3585337"/>
            <a:ext cx="117026" cy="1061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2CC6AF9-5072-7416-CA5B-47CFB39621C4}"/>
              </a:ext>
            </a:extLst>
          </p:cNvPr>
          <p:cNvSpPr/>
          <p:nvPr/>
        </p:nvSpPr>
        <p:spPr>
          <a:xfrm>
            <a:off x="734108" y="3503696"/>
            <a:ext cx="117026" cy="1061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5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itle and Sections">
  <a:themeElements>
    <a:clrScheme name="Alzheimer's Association template 2020">
      <a:dk1>
        <a:sysClr val="windowText" lastClr="000000"/>
      </a:dk1>
      <a:lt1>
        <a:sysClr val="window" lastClr="FFFFFF"/>
      </a:lt1>
      <a:dk2>
        <a:srgbClr val="808285"/>
      </a:dk2>
      <a:lt2>
        <a:srgbClr val="D1D3D4"/>
      </a:lt2>
      <a:accent1>
        <a:srgbClr val="492365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Z-NET AA focus">
  <a:themeElements>
    <a:clrScheme name="46166">
      <a:dk1>
        <a:srgbClr val="000000"/>
      </a:dk1>
      <a:lt1>
        <a:srgbClr val="FFFFFF"/>
      </a:lt1>
      <a:dk2>
        <a:srgbClr val="808285"/>
      </a:dk2>
      <a:lt2>
        <a:srgbClr val="D1D3D4"/>
      </a:lt2>
      <a:accent1>
        <a:srgbClr val="46166B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LZ-NET-subtle">
  <a:themeElements>
    <a:clrScheme name="46166">
      <a:dk1>
        <a:srgbClr val="000000"/>
      </a:dk1>
      <a:lt1>
        <a:srgbClr val="FFFFFF"/>
      </a:lt1>
      <a:dk2>
        <a:srgbClr val="808285"/>
      </a:dk2>
      <a:lt2>
        <a:srgbClr val="D1D3D4"/>
      </a:lt2>
      <a:accent1>
        <a:srgbClr val="46166B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5BDF770345D9499956DAEFAA94D611" ma:contentTypeVersion="5" ma:contentTypeDescription="Create a new document." ma:contentTypeScope="" ma:versionID="c1dd1dbc9d546e353ea0e1c79a00b7f9">
  <xsd:schema xmlns:xsd="http://www.w3.org/2001/XMLSchema" xmlns:xs="http://www.w3.org/2001/XMLSchema" xmlns:p="http://schemas.microsoft.com/office/2006/metadata/properties" xmlns:ns1="http://schemas.microsoft.com/sharepoint/v3" xmlns:ns2="E30FDC33-7E6A-4270-AF2C-80C624F9261E" xmlns:ns3="e30fdc33-7e6a-4270-af2c-80c624f9261e" targetNamespace="http://schemas.microsoft.com/office/2006/metadata/properties" ma:root="true" ma:fieldsID="7d8a5945eccafc51b49d15db74331c96" ns1:_="" ns2:_="" ns3:_="">
    <xsd:import namespace="http://schemas.microsoft.com/sharepoint/v3"/>
    <xsd:import namespace="E30FDC33-7E6A-4270-AF2C-80C624F9261E"/>
    <xsd:import namespace="e30fdc33-7e6a-4270-af2c-80c624f9261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FDC33-7E6A-4270-AF2C-80C624F92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fdc33-7e6a-4270-af2c-80c624f9261e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A6399A4-3864-44D1-ADF8-6040B977B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0FDC33-7E6A-4270-AF2C-80C624F9261E"/>
    <ds:schemaRef ds:uri="e30fdc33-7e6a-4270-af2c-80c624f92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3ED819-45CB-4EEF-9053-61A0F631B6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5BF91-7C61-452C-AD44-16B38C50CAD7}">
  <ds:schemaRefs>
    <ds:schemaRef ds:uri="http://schemas.microsoft.com/office/2006/metadata/properties"/>
    <ds:schemaRef ds:uri="E30FDC33-7E6A-4270-AF2C-80C624F9261E"/>
    <ds:schemaRef ds:uri="http://schemas.microsoft.com/office/2006/documentManagement/types"/>
    <ds:schemaRef ds:uri="http://schemas.microsoft.com/sharepoint/v3"/>
    <ds:schemaRef ds:uri="http://purl.org/dc/terms/"/>
    <ds:schemaRef ds:uri="e30fdc33-7e6a-4270-af2c-80c624f9261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14831</TotalTime>
  <Words>720</Words>
  <Application>Microsoft Office PowerPoint</Application>
  <PresentationFormat>On-screen Show (16:9)</PresentationFormat>
  <Paragraphs>83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Title and Sections</vt:lpstr>
      <vt:lpstr>ALZ-NET AA focus</vt:lpstr>
      <vt:lpstr>ALZ-NET-subtle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Alzheimers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PowerPoint Template 16x9 Aspect Ratio</dc:title>
  <dc:creator>Jessica Yen</dc:creator>
  <cp:keywords>powerpoint template</cp:keywords>
  <cp:lastModifiedBy>Donahue, Kathleen</cp:lastModifiedBy>
  <cp:revision>272</cp:revision>
  <dcterms:created xsi:type="dcterms:W3CDTF">2016-11-21T15:10:09Z</dcterms:created>
  <dcterms:modified xsi:type="dcterms:W3CDTF">2025-01-08T17:42:49Z</dcterms:modified>
  <cp:category>Association PowerPoint Template 16x9 Aspect Ratio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0x0101003F5BDF770345D9499956DAEFAA94D611</vt:lpwstr>
  </property>
</Properties>
</file>