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4"/>
    <p:sldMasterId id="2147483660" r:id="rId5"/>
    <p:sldMasterId id="2147483712" r:id="rId6"/>
  </p:sldMasterIdLst>
  <p:notesMasterIdLst>
    <p:notesMasterId r:id="rId20"/>
  </p:notesMasterIdLst>
  <p:sldIdLst>
    <p:sldId id="271" r:id="rId7"/>
    <p:sldId id="426" r:id="rId8"/>
    <p:sldId id="432" r:id="rId9"/>
    <p:sldId id="433" r:id="rId10"/>
    <p:sldId id="411" r:id="rId11"/>
    <p:sldId id="434" r:id="rId12"/>
    <p:sldId id="425" r:id="rId13"/>
    <p:sldId id="421" r:id="rId14"/>
    <p:sldId id="423" r:id="rId15"/>
    <p:sldId id="436" r:id="rId16"/>
    <p:sldId id="435" r:id="rId17"/>
    <p:sldId id="402" r:id="rId18"/>
    <p:sldId id="272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85C407F-4E2C-0AC3-9F59-617C7D8A4FCE}" name="Donahue, Kathleen" initials="DK" userId="S::kdonahue@acr.org::8dbe47aa-6fde-4fc0-bb27-f0f5fd8d5b9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66B"/>
    <a:srgbClr val="FF6600"/>
    <a:srgbClr val="85549B"/>
    <a:srgbClr val="FAFAFA"/>
    <a:srgbClr val="98CCFF"/>
    <a:srgbClr val="8A898E"/>
    <a:srgbClr val="FFFFFF"/>
    <a:srgbClr val="E8E4EB"/>
    <a:srgbClr val="8E799D"/>
    <a:srgbClr val="527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72" autoAdjust="0"/>
    <p:restoredTop sz="91690" autoAdjust="0"/>
  </p:normalViewPr>
  <p:slideViewPr>
    <p:cSldViewPr snapToGrid="0">
      <p:cViewPr varScale="1">
        <p:scale>
          <a:sx n="118" d="100"/>
          <a:sy n="118" d="100"/>
        </p:scale>
        <p:origin x="120" y="204"/>
      </p:cViewPr>
      <p:guideLst/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974AC-03CC-43AC-9E6B-515530B08257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ACC14-34BA-4A26-A021-37290444C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9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gradFill>
          <a:gsLst>
            <a:gs pos="0">
              <a:srgbClr val="85549B"/>
            </a:gs>
            <a:gs pos="100000">
              <a:schemeClr val="accent1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AD7E9F-8A1E-4397-78AA-BC4723649C79}"/>
              </a:ext>
            </a:extLst>
          </p:cNvPr>
          <p:cNvSpPr/>
          <p:nvPr userDrawn="1"/>
        </p:nvSpPr>
        <p:spPr>
          <a:xfrm>
            <a:off x="1314450" y="0"/>
            <a:ext cx="65151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5549B"/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EAA653C-16FF-2D69-4D99-F4CAB564D8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2911164" y="457365"/>
            <a:ext cx="3321672" cy="895512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8094924-E1BA-208F-F467-4A6559E71D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57362" y="1869589"/>
            <a:ext cx="5629275" cy="1084229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AE9C9671-70C8-FF95-59B8-79D0B52A59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7362" y="3143251"/>
            <a:ext cx="5629275" cy="56196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None/>
              <a:defRPr sz="1800" b="0">
                <a:solidFill>
                  <a:srgbClr val="85549B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A4CD955-B4F8-C099-41A3-61C69D620D78}"/>
              </a:ext>
            </a:extLst>
          </p:cNvPr>
          <p:cNvCxnSpPr>
            <a:cxnSpLocks/>
          </p:cNvCxnSpPr>
          <p:nvPr userDrawn="1"/>
        </p:nvCxnSpPr>
        <p:spPr>
          <a:xfrm>
            <a:off x="2286000" y="3790624"/>
            <a:ext cx="45720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BB39B6-2A81-9ADB-E45F-663EA22981D1}"/>
              </a:ext>
            </a:extLst>
          </p:cNvPr>
          <p:cNvCxnSpPr>
            <a:cxnSpLocks/>
          </p:cNvCxnSpPr>
          <p:nvPr userDrawn="1"/>
        </p:nvCxnSpPr>
        <p:spPr>
          <a:xfrm>
            <a:off x="2286000" y="1790374"/>
            <a:ext cx="45720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10B21995-4780-3741-4603-F39600B788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57362" y="4232629"/>
            <a:ext cx="2526771" cy="56196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200" b="0">
                <a:solidFill>
                  <a:schemeClr val="accent3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2995711F-9221-BF78-7DB0-B466325999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59869" y="4232629"/>
            <a:ext cx="2526771" cy="56196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200" b="0">
                <a:solidFill>
                  <a:schemeClr val="accent3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340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400462E1-A1B0-6551-22FB-54CF6F996AB8}"/>
              </a:ext>
            </a:extLst>
          </p:cNvPr>
          <p:cNvSpPr/>
          <p:nvPr userDrawn="1"/>
        </p:nvSpPr>
        <p:spPr>
          <a:xfrm>
            <a:off x="1493694" y="3910252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C8C8F02-B5EA-B45C-4352-CDCF65AB9C50}"/>
              </a:ext>
            </a:extLst>
          </p:cNvPr>
          <p:cNvSpPr/>
          <p:nvPr userDrawn="1"/>
        </p:nvSpPr>
        <p:spPr>
          <a:xfrm rot="10800000">
            <a:off x="6520296" y="3910252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123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FBFEA4-EDA2-5CE9-A870-8105E69B51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39231" y="3816350"/>
            <a:ext cx="3665538" cy="6127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="1">
                <a:solidFill>
                  <a:schemeClr val="accent3"/>
                </a:solidFill>
              </a:defRPr>
            </a:lvl1pPr>
            <a:lvl2pPr marL="457200" indent="0" algn="ctr">
              <a:buNone/>
              <a:defRPr sz="16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16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16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16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21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B720D-B1AF-B201-80A0-654D5520D327}"/>
              </a:ext>
            </a:extLst>
          </p:cNvPr>
          <p:cNvSpPr/>
          <p:nvPr userDrawn="1"/>
        </p:nvSpPr>
        <p:spPr>
          <a:xfrm>
            <a:off x="0" y="3621233"/>
            <a:ext cx="9144000" cy="8302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400462E1-A1B0-6551-22FB-54CF6F996AB8}"/>
              </a:ext>
            </a:extLst>
          </p:cNvPr>
          <p:cNvSpPr/>
          <p:nvPr userDrawn="1"/>
        </p:nvSpPr>
        <p:spPr>
          <a:xfrm>
            <a:off x="803564" y="3851530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FBFEA4-EDA2-5CE9-A870-8105E69B51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72081" y="3757628"/>
            <a:ext cx="4999838" cy="6127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16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16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16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16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C8C8F02-B5EA-B45C-4352-CDCF65AB9C50}"/>
              </a:ext>
            </a:extLst>
          </p:cNvPr>
          <p:cNvSpPr/>
          <p:nvPr userDrawn="1"/>
        </p:nvSpPr>
        <p:spPr>
          <a:xfrm rot="10800000">
            <a:off x="7210425" y="3851530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123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9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c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B4C7939-78FD-6787-DCBC-7261B2DA3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5822" y="831843"/>
            <a:ext cx="6124472" cy="347981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1" y="307975"/>
            <a:ext cx="2437001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1" y="1786758"/>
            <a:ext cx="2437002" cy="2080567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791C0CC-F47C-F27D-0924-60EE7C0BB6CE}"/>
              </a:ext>
            </a:extLst>
          </p:cNvPr>
          <p:cNvSpPr/>
          <p:nvPr userDrawn="1"/>
        </p:nvSpPr>
        <p:spPr>
          <a:xfrm>
            <a:off x="3312673" y="963704"/>
            <a:ext cx="4681537" cy="3057525"/>
          </a:xfrm>
          <a:prstGeom prst="roundRect">
            <a:avLst>
              <a:gd name="adj" fmla="val 1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15846CA-AD05-3983-3A5D-FACBE54E91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312673" y="963704"/>
            <a:ext cx="4681538" cy="3057525"/>
          </a:xfrm>
          <a:prstGeom prst="roundRect">
            <a:avLst>
              <a:gd name="adj" fmla="val 2189"/>
            </a:avLst>
          </a:prstGeo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76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c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B4C7939-78FD-6787-DCBC-7261B2DA3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9435" y="1285152"/>
            <a:ext cx="5077364" cy="288486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6"/>
            <a:ext cx="6027489" cy="4427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1397136"/>
            <a:ext cx="3259123" cy="2361132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791C0CC-F47C-F27D-0924-60EE7C0BB6CE}"/>
              </a:ext>
            </a:extLst>
          </p:cNvPr>
          <p:cNvSpPr/>
          <p:nvPr userDrawn="1"/>
        </p:nvSpPr>
        <p:spPr>
          <a:xfrm>
            <a:off x="4228573" y="1397136"/>
            <a:ext cx="3881129" cy="2534776"/>
          </a:xfrm>
          <a:prstGeom prst="roundRect">
            <a:avLst>
              <a:gd name="adj" fmla="val 1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15846CA-AD05-3983-3A5D-FACBE54E91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8572" y="1397136"/>
            <a:ext cx="3881130" cy="2534776"/>
          </a:xfrm>
          <a:prstGeom prst="roundRect">
            <a:avLst>
              <a:gd name="adj" fmla="val 2189"/>
            </a:avLst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4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3-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5697939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0616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513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65ED1E-3200-62F3-E1E2-0775DAF20E72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52003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54888B-3088-0CA1-FE51-4C65A8F275B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3306169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D74510-CF44-CE88-D7B3-763F070BD84B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6155139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9214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4-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5697939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1" y="2273561"/>
            <a:ext cx="1673604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609071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60942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65ED1E-3200-62F3-E1E2-0775DAF20E72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52003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54888B-3088-0CA1-FE51-4C65A8F275B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2609071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D74510-CF44-CE88-D7B3-763F070BD84B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760942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32CC9DD-C4B0-3FB0-0883-78DFF56490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12813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41AC95-15EE-6434-DC11-4B64DF6B5298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6912813" y="1650178"/>
            <a:ext cx="457200" cy="4572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1"/>
              </a:gs>
            </a:gsLst>
            <a:lin ang="4200000" scaled="0"/>
          </a:gra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329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Z-NET-title-left-3-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5697939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0616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513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EF0697-761C-771A-24BA-036662117CE5}"/>
              </a:ext>
            </a:extLst>
          </p:cNvPr>
          <p:cNvCxnSpPr>
            <a:cxnSpLocks/>
          </p:cNvCxnSpPr>
          <p:nvPr userDrawn="1"/>
        </p:nvCxnSpPr>
        <p:spPr>
          <a:xfrm>
            <a:off x="452003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505DE87-5A91-3F85-CBE5-E59CCCFE7F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2004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162909-85F1-3208-E72B-380CCF3AF48A}"/>
              </a:ext>
            </a:extLst>
          </p:cNvPr>
          <p:cNvCxnSpPr>
            <a:cxnSpLocks/>
          </p:cNvCxnSpPr>
          <p:nvPr userDrawn="1"/>
        </p:nvCxnSpPr>
        <p:spPr>
          <a:xfrm>
            <a:off x="3306167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BF76AE0E-DDC9-8B30-065C-940D61AA475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06168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5231FD2-F9B2-DF74-6763-955B9ABEE1CE}"/>
              </a:ext>
            </a:extLst>
          </p:cNvPr>
          <p:cNvCxnSpPr>
            <a:cxnSpLocks/>
          </p:cNvCxnSpPr>
          <p:nvPr userDrawn="1"/>
        </p:nvCxnSpPr>
        <p:spPr>
          <a:xfrm>
            <a:off x="6155137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85CF7CA5-8F82-9797-AF68-62D1D83E8F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55138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744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-background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CBBFF296-7C51-F8EC-6407-684483CD09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94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05D450-AB93-36A6-1F54-004796DA48A5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56648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5D86C5A3-0D92-D68B-3C93-31AF7453EE26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2350293" y="1535752"/>
            <a:ext cx="4443412" cy="24511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2B6F6C29-BDDF-0598-BB8D-E3D3B156B2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07976"/>
            <a:ext cx="8229600" cy="634646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59509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centered-title-2-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05D450-AB93-36A6-1F54-004796DA48A5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56648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74B0191-2E44-82E6-A57F-8644CE4178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6"/>
            <a:ext cx="8229600" cy="634646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822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rgbClr val="85549B"/>
            </a:gs>
            <a:gs pos="100000">
              <a:schemeClr val="accent1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B126AAD-9863-656D-C358-B8E54D9FB0FE}"/>
              </a:ext>
            </a:extLst>
          </p:cNvPr>
          <p:cNvSpPr/>
          <p:nvPr userDrawn="1"/>
        </p:nvSpPr>
        <p:spPr>
          <a:xfrm>
            <a:off x="1314450" y="0"/>
            <a:ext cx="6515100" cy="39323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14FCFA9D-21D1-710C-C34B-F9A10D2168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2911164" y="457365"/>
            <a:ext cx="3321672" cy="895512"/>
          </a:xfrm>
          <a:prstGeom prst="rect">
            <a:avLst/>
          </a:prstGeom>
        </p:spPr>
      </p:pic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A323950A-D90D-49BF-7FEA-09A9702A93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57362" y="1733265"/>
            <a:ext cx="5629275" cy="1084229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755C6DB3-129F-56DF-7BE6-0052D3929E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7362" y="3006927"/>
            <a:ext cx="5629275" cy="56196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None/>
              <a:defRPr sz="1800" b="0">
                <a:solidFill>
                  <a:srgbClr val="85549B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8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center-title-1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05D450-AB93-36A6-1F54-004796DA48A5}"/>
              </a:ext>
            </a:extLst>
          </p:cNvPr>
          <p:cNvCxnSpPr>
            <a:cxnSpLocks/>
          </p:cNvCxnSpPr>
          <p:nvPr userDrawn="1"/>
        </p:nvCxnSpPr>
        <p:spPr>
          <a:xfrm>
            <a:off x="914400" y="857492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74B0191-2E44-82E6-A57F-8644CE4178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6"/>
            <a:ext cx="8229600" cy="3750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847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-background-title-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29368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934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28779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text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6F01F-A5B2-1A1C-AADF-11A392BC4B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57422" y="307976"/>
            <a:ext cx="3629378" cy="402748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441960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4419601" cy="2682876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56399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8043CFD0-9439-CB4B-24E7-BB772F95444D}"/>
              </a:ext>
            </a:extLst>
          </p:cNvPr>
          <p:cNvSpPr/>
          <p:nvPr userDrawn="1"/>
        </p:nvSpPr>
        <p:spPr>
          <a:xfrm>
            <a:off x="1493693" y="3786074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60000">
                <a:srgbClr val="85549B"/>
              </a:gs>
              <a:gs pos="100000">
                <a:schemeClr val="accent1"/>
              </a:gs>
            </a:gsLst>
            <a:lin ang="42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F60F635E-6665-631A-4276-AE92108B1589}"/>
              </a:ext>
            </a:extLst>
          </p:cNvPr>
          <p:cNvSpPr/>
          <p:nvPr userDrawn="1"/>
        </p:nvSpPr>
        <p:spPr>
          <a:xfrm flipH="1">
            <a:off x="6520295" y="3786074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60000">
                <a:srgbClr val="85549B"/>
              </a:gs>
              <a:gs pos="100000">
                <a:schemeClr val="accent1"/>
              </a:gs>
            </a:gsLst>
            <a:lin ang="78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FBFEA4-EDA2-5CE9-A870-8105E69B51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39231" y="3692172"/>
            <a:ext cx="3665538" cy="6127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="1">
                <a:solidFill>
                  <a:srgbClr val="85549B"/>
                </a:solidFill>
              </a:defRPr>
            </a:lvl1pPr>
            <a:lvl2pPr marL="457200" indent="0" algn="ctr">
              <a:buNone/>
              <a:defRPr sz="16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16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16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16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457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B720D-B1AF-B201-80A0-654D5520D327}"/>
              </a:ext>
            </a:extLst>
          </p:cNvPr>
          <p:cNvSpPr/>
          <p:nvPr userDrawn="1"/>
        </p:nvSpPr>
        <p:spPr>
          <a:xfrm>
            <a:off x="0" y="3621233"/>
            <a:ext cx="9144000" cy="971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FBFEA4-EDA2-5CE9-A870-8105E69B51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72081" y="3838701"/>
            <a:ext cx="4999838" cy="6127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16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16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16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16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C8C8F02-B5EA-B45C-4352-CDCF65AB9C50}"/>
              </a:ext>
            </a:extLst>
          </p:cNvPr>
          <p:cNvSpPr/>
          <p:nvPr userDrawn="1"/>
        </p:nvSpPr>
        <p:spPr>
          <a:xfrm>
            <a:off x="803563" y="3932603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60000">
                <a:srgbClr val="85549B"/>
              </a:gs>
              <a:gs pos="100000">
                <a:schemeClr val="accent1"/>
              </a:gs>
            </a:gsLst>
            <a:lin ang="42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6F8506E6-82B8-D800-0385-DBF8A0748768}"/>
              </a:ext>
            </a:extLst>
          </p:cNvPr>
          <p:cNvSpPr/>
          <p:nvPr userDrawn="1"/>
        </p:nvSpPr>
        <p:spPr>
          <a:xfrm flipH="1">
            <a:off x="7210426" y="3932603"/>
            <a:ext cx="1130011" cy="440461"/>
          </a:xfrm>
          <a:custGeom>
            <a:avLst/>
            <a:gdLst>
              <a:gd name="connsiteX0" fmla="*/ 1112179 w 1382971"/>
              <a:gd name="connsiteY0" fmla="*/ 0 h 539060"/>
              <a:gd name="connsiteX1" fmla="*/ 1137803 w 1382971"/>
              <a:gd name="connsiteY1" fmla="*/ 10595 h 539060"/>
              <a:gd name="connsiteX2" fmla="*/ 1372327 w 1382971"/>
              <a:gd name="connsiteY2" fmla="*/ 243941 h 539060"/>
              <a:gd name="connsiteX3" fmla="*/ 1372327 w 1382971"/>
              <a:gd name="connsiteY3" fmla="*/ 295024 h 539060"/>
              <a:gd name="connsiteX4" fmla="*/ 1137803 w 1382971"/>
              <a:gd name="connsiteY4" fmla="*/ 528447 h 539060"/>
              <a:gd name="connsiteX5" fmla="*/ 1112179 w 1382971"/>
              <a:gd name="connsiteY5" fmla="*/ 539060 h 539060"/>
              <a:gd name="connsiteX6" fmla="*/ 1086556 w 1382971"/>
              <a:gd name="connsiteY6" fmla="*/ 528447 h 539060"/>
              <a:gd name="connsiteX7" fmla="*/ 1086556 w 1382971"/>
              <a:gd name="connsiteY7" fmla="*/ 477364 h 539060"/>
              <a:gd name="connsiteX8" fmla="*/ 1295379 w 1382971"/>
              <a:gd name="connsiteY8" fmla="*/ 269444 h 539060"/>
              <a:gd name="connsiteX9" fmla="*/ 1086556 w 1382971"/>
              <a:gd name="connsiteY9" fmla="*/ 61601 h 539060"/>
              <a:gd name="connsiteX10" fmla="*/ 1086556 w 1382971"/>
              <a:gd name="connsiteY10" fmla="*/ 10595 h 539060"/>
              <a:gd name="connsiteX11" fmla="*/ 1112179 w 1382971"/>
              <a:gd name="connsiteY11" fmla="*/ 0 h 539060"/>
              <a:gd name="connsiteX12" fmla="*/ 843202 w 1382971"/>
              <a:gd name="connsiteY12" fmla="*/ 0 h 539060"/>
              <a:gd name="connsiteX13" fmla="*/ 868825 w 1382971"/>
              <a:gd name="connsiteY13" fmla="*/ 10595 h 539060"/>
              <a:gd name="connsiteX14" fmla="*/ 1103350 w 1382971"/>
              <a:gd name="connsiteY14" fmla="*/ 243941 h 539060"/>
              <a:gd name="connsiteX15" fmla="*/ 1103350 w 1382971"/>
              <a:gd name="connsiteY15" fmla="*/ 295024 h 539060"/>
              <a:gd name="connsiteX16" fmla="*/ 868825 w 1382971"/>
              <a:gd name="connsiteY16" fmla="*/ 528447 h 539060"/>
              <a:gd name="connsiteX17" fmla="*/ 843202 w 1382971"/>
              <a:gd name="connsiteY17" fmla="*/ 539060 h 539060"/>
              <a:gd name="connsiteX18" fmla="*/ 817578 w 1382971"/>
              <a:gd name="connsiteY18" fmla="*/ 528447 h 539060"/>
              <a:gd name="connsiteX19" fmla="*/ 817578 w 1382971"/>
              <a:gd name="connsiteY19" fmla="*/ 477364 h 539060"/>
              <a:gd name="connsiteX20" fmla="*/ 1026402 w 1382971"/>
              <a:gd name="connsiteY20" fmla="*/ 269444 h 539060"/>
              <a:gd name="connsiteX21" fmla="*/ 817578 w 1382971"/>
              <a:gd name="connsiteY21" fmla="*/ 61601 h 539060"/>
              <a:gd name="connsiteX22" fmla="*/ 817578 w 1382971"/>
              <a:gd name="connsiteY22" fmla="*/ 10595 h 539060"/>
              <a:gd name="connsiteX23" fmla="*/ 843202 w 1382971"/>
              <a:gd name="connsiteY23" fmla="*/ 0 h 539060"/>
              <a:gd name="connsiteX24" fmla="*/ 574224 w 1382971"/>
              <a:gd name="connsiteY24" fmla="*/ 0 h 539060"/>
              <a:gd name="connsiteX25" fmla="*/ 599847 w 1382971"/>
              <a:gd name="connsiteY25" fmla="*/ 10595 h 539060"/>
              <a:gd name="connsiteX26" fmla="*/ 834371 w 1382971"/>
              <a:gd name="connsiteY26" fmla="*/ 243941 h 539060"/>
              <a:gd name="connsiteX27" fmla="*/ 834371 w 1382971"/>
              <a:gd name="connsiteY27" fmla="*/ 295024 h 539060"/>
              <a:gd name="connsiteX28" fmla="*/ 599847 w 1382971"/>
              <a:gd name="connsiteY28" fmla="*/ 528447 h 539060"/>
              <a:gd name="connsiteX29" fmla="*/ 574224 w 1382971"/>
              <a:gd name="connsiteY29" fmla="*/ 539060 h 539060"/>
              <a:gd name="connsiteX30" fmla="*/ 548600 w 1382971"/>
              <a:gd name="connsiteY30" fmla="*/ 528447 h 539060"/>
              <a:gd name="connsiteX31" fmla="*/ 548600 w 1382971"/>
              <a:gd name="connsiteY31" fmla="*/ 477364 h 539060"/>
              <a:gd name="connsiteX32" fmla="*/ 757424 w 1382971"/>
              <a:gd name="connsiteY32" fmla="*/ 269444 h 539060"/>
              <a:gd name="connsiteX33" fmla="*/ 548600 w 1382971"/>
              <a:gd name="connsiteY33" fmla="*/ 61601 h 539060"/>
              <a:gd name="connsiteX34" fmla="*/ 548600 w 1382971"/>
              <a:gd name="connsiteY34" fmla="*/ 10595 h 539060"/>
              <a:gd name="connsiteX35" fmla="*/ 574224 w 1382971"/>
              <a:gd name="connsiteY35" fmla="*/ 0 h 539060"/>
              <a:gd name="connsiteX36" fmla="*/ 305246 w 1382971"/>
              <a:gd name="connsiteY36" fmla="*/ 0 h 539060"/>
              <a:gd name="connsiteX37" fmla="*/ 330869 w 1382971"/>
              <a:gd name="connsiteY37" fmla="*/ 10595 h 539060"/>
              <a:gd name="connsiteX38" fmla="*/ 565393 w 1382971"/>
              <a:gd name="connsiteY38" fmla="*/ 243941 h 539060"/>
              <a:gd name="connsiteX39" fmla="*/ 565393 w 1382971"/>
              <a:gd name="connsiteY39" fmla="*/ 295024 h 539060"/>
              <a:gd name="connsiteX40" fmla="*/ 330869 w 1382971"/>
              <a:gd name="connsiteY40" fmla="*/ 528447 h 539060"/>
              <a:gd name="connsiteX41" fmla="*/ 305246 w 1382971"/>
              <a:gd name="connsiteY41" fmla="*/ 539060 h 539060"/>
              <a:gd name="connsiteX42" fmla="*/ 279622 w 1382971"/>
              <a:gd name="connsiteY42" fmla="*/ 528447 h 539060"/>
              <a:gd name="connsiteX43" fmla="*/ 279622 w 1382971"/>
              <a:gd name="connsiteY43" fmla="*/ 477364 h 539060"/>
              <a:gd name="connsiteX44" fmla="*/ 488446 w 1382971"/>
              <a:gd name="connsiteY44" fmla="*/ 269444 h 539060"/>
              <a:gd name="connsiteX45" fmla="*/ 279622 w 1382971"/>
              <a:gd name="connsiteY45" fmla="*/ 61601 h 539060"/>
              <a:gd name="connsiteX46" fmla="*/ 279622 w 1382971"/>
              <a:gd name="connsiteY46" fmla="*/ 10595 h 539060"/>
              <a:gd name="connsiteX47" fmla="*/ 305246 w 1382971"/>
              <a:gd name="connsiteY47" fmla="*/ 0 h 539060"/>
              <a:gd name="connsiteX48" fmla="*/ 36268 w 1382971"/>
              <a:gd name="connsiteY48" fmla="*/ 0 h 539060"/>
              <a:gd name="connsiteX49" fmla="*/ 61891 w 1382971"/>
              <a:gd name="connsiteY49" fmla="*/ 10595 h 539060"/>
              <a:gd name="connsiteX50" fmla="*/ 296415 w 1382971"/>
              <a:gd name="connsiteY50" fmla="*/ 243941 h 539060"/>
              <a:gd name="connsiteX51" fmla="*/ 296415 w 1382971"/>
              <a:gd name="connsiteY51" fmla="*/ 295024 h 539060"/>
              <a:gd name="connsiteX52" fmla="*/ 61891 w 1382971"/>
              <a:gd name="connsiteY52" fmla="*/ 528447 h 539060"/>
              <a:gd name="connsiteX53" fmla="*/ 36268 w 1382971"/>
              <a:gd name="connsiteY53" fmla="*/ 539060 h 539060"/>
              <a:gd name="connsiteX54" fmla="*/ 10644 w 1382971"/>
              <a:gd name="connsiteY54" fmla="*/ 528447 h 539060"/>
              <a:gd name="connsiteX55" fmla="*/ 10644 w 1382971"/>
              <a:gd name="connsiteY55" fmla="*/ 477364 h 539060"/>
              <a:gd name="connsiteX56" fmla="*/ 219468 w 1382971"/>
              <a:gd name="connsiteY56" fmla="*/ 269444 h 539060"/>
              <a:gd name="connsiteX57" fmla="*/ 10644 w 1382971"/>
              <a:gd name="connsiteY57" fmla="*/ 61601 h 539060"/>
              <a:gd name="connsiteX58" fmla="*/ 10644 w 1382971"/>
              <a:gd name="connsiteY58" fmla="*/ 10595 h 539060"/>
              <a:gd name="connsiteX59" fmla="*/ 36268 w 1382971"/>
              <a:gd name="connsiteY59" fmla="*/ 0 h 53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82971" h="539060">
                <a:moveTo>
                  <a:pt x="1112179" y="0"/>
                </a:moveTo>
                <a:cubicBezTo>
                  <a:pt x="1121462" y="0"/>
                  <a:pt x="1130745" y="3532"/>
                  <a:pt x="1137803" y="10595"/>
                </a:cubicBezTo>
                <a:lnTo>
                  <a:pt x="1372327" y="243941"/>
                </a:lnTo>
                <a:cubicBezTo>
                  <a:pt x="1386519" y="258067"/>
                  <a:pt x="1386519" y="280898"/>
                  <a:pt x="1372327" y="295024"/>
                </a:cubicBezTo>
                <a:lnTo>
                  <a:pt x="1137803" y="528447"/>
                </a:lnTo>
                <a:cubicBezTo>
                  <a:pt x="1130745" y="535548"/>
                  <a:pt x="1121462" y="539060"/>
                  <a:pt x="1112179" y="539060"/>
                </a:cubicBezTo>
                <a:cubicBezTo>
                  <a:pt x="1102896" y="539060"/>
                  <a:pt x="1093614" y="535471"/>
                  <a:pt x="1086556" y="528447"/>
                </a:cubicBezTo>
                <a:cubicBezTo>
                  <a:pt x="1072363" y="514321"/>
                  <a:pt x="1072363" y="491490"/>
                  <a:pt x="1086556" y="477364"/>
                </a:cubicBezTo>
                <a:lnTo>
                  <a:pt x="1295379" y="269444"/>
                </a:lnTo>
                <a:lnTo>
                  <a:pt x="1086556" y="61601"/>
                </a:lnTo>
                <a:cubicBezTo>
                  <a:pt x="1072363" y="47551"/>
                  <a:pt x="1072440" y="24720"/>
                  <a:pt x="1086556" y="10595"/>
                </a:cubicBezTo>
                <a:cubicBezTo>
                  <a:pt x="1093614" y="3532"/>
                  <a:pt x="1102896" y="0"/>
                  <a:pt x="1112179" y="0"/>
                </a:cubicBezTo>
                <a:close/>
                <a:moveTo>
                  <a:pt x="843202" y="0"/>
                </a:moveTo>
                <a:cubicBezTo>
                  <a:pt x="852485" y="0"/>
                  <a:pt x="861768" y="3532"/>
                  <a:pt x="868825" y="10595"/>
                </a:cubicBezTo>
                <a:lnTo>
                  <a:pt x="1103350" y="243941"/>
                </a:lnTo>
                <a:cubicBezTo>
                  <a:pt x="1117542" y="258067"/>
                  <a:pt x="1117542" y="280898"/>
                  <a:pt x="1103350" y="295024"/>
                </a:cubicBezTo>
                <a:lnTo>
                  <a:pt x="868825" y="528447"/>
                </a:lnTo>
                <a:cubicBezTo>
                  <a:pt x="861768" y="535548"/>
                  <a:pt x="852485" y="539060"/>
                  <a:pt x="843202" y="539060"/>
                </a:cubicBezTo>
                <a:cubicBezTo>
                  <a:pt x="833919" y="539060"/>
                  <a:pt x="824636" y="535471"/>
                  <a:pt x="817578" y="528447"/>
                </a:cubicBezTo>
                <a:cubicBezTo>
                  <a:pt x="803386" y="514321"/>
                  <a:pt x="803386" y="491490"/>
                  <a:pt x="817578" y="477364"/>
                </a:cubicBezTo>
                <a:lnTo>
                  <a:pt x="1026402" y="269444"/>
                </a:lnTo>
                <a:lnTo>
                  <a:pt x="817578" y="61601"/>
                </a:lnTo>
                <a:cubicBezTo>
                  <a:pt x="803386" y="47551"/>
                  <a:pt x="803463" y="24720"/>
                  <a:pt x="817578" y="10595"/>
                </a:cubicBezTo>
                <a:cubicBezTo>
                  <a:pt x="824636" y="3532"/>
                  <a:pt x="833919" y="0"/>
                  <a:pt x="843202" y="0"/>
                </a:cubicBezTo>
                <a:close/>
                <a:moveTo>
                  <a:pt x="574224" y="0"/>
                </a:moveTo>
                <a:cubicBezTo>
                  <a:pt x="583507" y="0"/>
                  <a:pt x="592790" y="3532"/>
                  <a:pt x="599847" y="10595"/>
                </a:cubicBezTo>
                <a:lnTo>
                  <a:pt x="834371" y="243941"/>
                </a:lnTo>
                <a:cubicBezTo>
                  <a:pt x="848564" y="258067"/>
                  <a:pt x="848564" y="280898"/>
                  <a:pt x="834371" y="295024"/>
                </a:cubicBezTo>
                <a:lnTo>
                  <a:pt x="599847" y="528447"/>
                </a:lnTo>
                <a:cubicBezTo>
                  <a:pt x="592790" y="535548"/>
                  <a:pt x="583507" y="539060"/>
                  <a:pt x="574224" y="539060"/>
                </a:cubicBezTo>
                <a:cubicBezTo>
                  <a:pt x="564941" y="539060"/>
                  <a:pt x="555658" y="535471"/>
                  <a:pt x="548600" y="528447"/>
                </a:cubicBezTo>
                <a:cubicBezTo>
                  <a:pt x="534408" y="514321"/>
                  <a:pt x="534408" y="491490"/>
                  <a:pt x="548600" y="477364"/>
                </a:cubicBezTo>
                <a:lnTo>
                  <a:pt x="757424" y="269444"/>
                </a:lnTo>
                <a:lnTo>
                  <a:pt x="548600" y="61601"/>
                </a:lnTo>
                <a:cubicBezTo>
                  <a:pt x="534408" y="47551"/>
                  <a:pt x="534484" y="24720"/>
                  <a:pt x="548600" y="10595"/>
                </a:cubicBezTo>
                <a:cubicBezTo>
                  <a:pt x="555658" y="3532"/>
                  <a:pt x="564941" y="0"/>
                  <a:pt x="574224" y="0"/>
                </a:cubicBezTo>
                <a:close/>
                <a:moveTo>
                  <a:pt x="305246" y="0"/>
                </a:moveTo>
                <a:cubicBezTo>
                  <a:pt x="314529" y="0"/>
                  <a:pt x="323811" y="3532"/>
                  <a:pt x="330869" y="10595"/>
                </a:cubicBezTo>
                <a:lnTo>
                  <a:pt x="565393" y="243941"/>
                </a:lnTo>
                <a:cubicBezTo>
                  <a:pt x="579586" y="258067"/>
                  <a:pt x="579586" y="280898"/>
                  <a:pt x="565393" y="295024"/>
                </a:cubicBezTo>
                <a:lnTo>
                  <a:pt x="330869" y="528447"/>
                </a:lnTo>
                <a:cubicBezTo>
                  <a:pt x="323811" y="535548"/>
                  <a:pt x="314529" y="539060"/>
                  <a:pt x="305246" y="539060"/>
                </a:cubicBezTo>
                <a:cubicBezTo>
                  <a:pt x="295963" y="539060"/>
                  <a:pt x="286680" y="535471"/>
                  <a:pt x="279622" y="528447"/>
                </a:cubicBezTo>
                <a:cubicBezTo>
                  <a:pt x="265430" y="514321"/>
                  <a:pt x="265430" y="491490"/>
                  <a:pt x="279622" y="477364"/>
                </a:cubicBezTo>
                <a:lnTo>
                  <a:pt x="488446" y="269444"/>
                </a:lnTo>
                <a:lnTo>
                  <a:pt x="279622" y="61601"/>
                </a:lnTo>
                <a:cubicBezTo>
                  <a:pt x="265430" y="47551"/>
                  <a:pt x="265506" y="24720"/>
                  <a:pt x="279622" y="10595"/>
                </a:cubicBezTo>
                <a:cubicBezTo>
                  <a:pt x="286680" y="3532"/>
                  <a:pt x="295963" y="0"/>
                  <a:pt x="305246" y="0"/>
                </a:cubicBezTo>
                <a:close/>
                <a:moveTo>
                  <a:pt x="36268" y="0"/>
                </a:moveTo>
                <a:cubicBezTo>
                  <a:pt x="45551" y="0"/>
                  <a:pt x="54833" y="3532"/>
                  <a:pt x="61891" y="10595"/>
                </a:cubicBezTo>
                <a:lnTo>
                  <a:pt x="296415" y="243941"/>
                </a:lnTo>
                <a:cubicBezTo>
                  <a:pt x="310608" y="258067"/>
                  <a:pt x="310608" y="280898"/>
                  <a:pt x="296415" y="295024"/>
                </a:cubicBezTo>
                <a:lnTo>
                  <a:pt x="61891" y="528447"/>
                </a:lnTo>
                <a:cubicBezTo>
                  <a:pt x="54833" y="535548"/>
                  <a:pt x="45551" y="539060"/>
                  <a:pt x="36268" y="539060"/>
                </a:cubicBezTo>
                <a:cubicBezTo>
                  <a:pt x="26985" y="539060"/>
                  <a:pt x="17702" y="535471"/>
                  <a:pt x="10644" y="528447"/>
                </a:cubicBezTo>
                <a:cubicBezTo>
                  <a:pt x="-3548" y="514321"/>
                  <a:pt x="-3548" y="491490"/>
                  <a:pt x="10644" y="477364"/>
                </a:cubicBezTo>
                <a:lnTo>
                  <a:pt x="219468" y="269444"/>
                </a:lnTo>
                <a:lnTo>
                  <a:pt x="10644" y="61601"/>
                </a:lnTo>
                <a:cubicBezTo>
                  <a:pt x="-3548" y="47551"/>
                  <a:pt x="-3472" y="24720"/>
                  <a:pt x="10644" y="10595"/>
                </a:cubicBezTo>
                <a:cubicBezTo>
                  <a:pt x="17702" y="3532"/>
                  <a:pt x="26985" y="0"/>
                  <a:pt x="36268" y="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60000">
                <a:srgbClr val="85549B"/>
              </a:gs>
              <a:gs pos="100000">
                <a:schemeClr val="accent1"/>
              </a:gs>
            </a:gsLst>
            <a:lin ang="78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0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c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B4C7939-78FD-6787-DCBC-7261B2DA3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5822" y="831843"/>
            <a:ext cx="6124472" cy="347981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1" y="307975"/>
            <a:ext cx="2437001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1" y="1786758"/>
            <a:ext cx="2437002" cy="2080567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791C0CC-F47C-F27D-0924-60EE7C0BB6CE}"/>
              </a:ext>
            </a:extLst>
          </p:cNvPr>
          <p:cNvSpPr/>
          <p:nvPr userDrawn="1"/>
        </p:nvSpPr>
        <p:spPr>
          <a:xfrm>
            <a:off x="3312673" y="963704"/>
            <a:ext cx="4681537" cy="3057525"/>
          </a:xfrm>
          <a:prstGeom prst="roundRect">
            <a:avLst>
              <a:gd name="adj" fmla="val 1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15846CA-AD05-3983-3A5D-FACBE54E91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312673" y="963704"/>
            <a:ext cx="4681538" cy="3057525"/>
          </a:xfrm>
          <a:prstGeom prst="roundRect">
            <a:avLst>
              <a:gd name="adj" fmla="val 2189"/>
            </a:avLst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6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text-c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B4C7939-78FD-6787-DCBC-7261B2DA3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9435" y="1285152"/>
            <a:ext cx="5077364" cy="288486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6"/>
            <a:ext cx="8229599" cy="4427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1397136"/>
            <a:ext cx="3259123" cy="2361132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791C0CC-F47C-F27D-0924-60EE7C0BB6CE}"/>
              </a:ext>
            </a:extLst>
          </p:cNvPr>
          <p:cNvSpPr/>
          <p:nvPr userDrawn="1"/>
        </p:nvSpPr>
        <p:spPr>
          <a:xfrm>
            <a:off x="4228573" y="1397136"/>
            <a:ext cx="3881129" cy="2534776"/>
          </a:xfrm>
          <a:prstGeom prst="roundRect">
            <a:avLst>
              <a:gd name="adj" fmla="val 1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15846CA-AD05-3983-3A5D-FACBE54E91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8572" y="1397136"/>
            <a:ext cx="3881130" cy="2534776"/>
          </a:xfrm>
          <a:prstGeom prst="roundRect">
            <a:avLst>
              <a:gd name="adj" fmla="val 2189"/>
            </a:avLst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0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computer-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5B4C7939-78FD-6787-DCBC-7261B2DA3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33318" y="1285152"/>
            <a:ext cx="5077364" cy="288486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6"/>
            <a:ext cx="8229599" cy="44279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1" y="1397136"/>
            <a:ext cx="1806222" cy="2361132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791C0CC-F47C-F27D-0924-60EE7C0BB6CE}"/>
              </a:ext>
            </a:extLst>
          </p:cNvPr>
          <p:cNvSpPr/>
          <p:nvPr userDrawn="1"/>
        </p:nvSpPr>
        <p:spPr>
          <a:xfrm>
            <a:off x="2652456" y="1397136"/>
            <a:ext cx="3881129" cy="2534776"/>
          </a:xfrm>
          <a:prstGeom prst="roundRect">
            <a:avLst>
              <a:gd name="adj" fmla="val 19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15846CA-AD05-3983-3A5D-FACBE54E91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652455" y="1397136"/>
            <a:ext cx="3881130" cy="2534776"/>
          </a:xfrm>
          <a:prstGeom prst="roundRect">
            <a:avLst>
              <a:gd name="adj" fmla="val 2189"/>
            </a:avLst>
          </a:prstGeo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B0FE3B67-5076-944E-EE51-F33303D044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08799" y="1397136"/>
            <a:ext cx="1777999" cy="2361132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76526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3-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8229601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0616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513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65ED1E-3200-62F3-E1E2-0775DAF20E72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52003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54888B-3088-0CA1-FE51-4C65A8F275B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3306169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D74510-CF44-CE88-D7B3-763F070BD84B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6155139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8403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A8A186-D992-4668-8C94-9242805153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437467" y="4738527"/>
            <a:ext cx="2269066" cy="2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79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4-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8153401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1" y="2273561"/>
            <a:ext cx="1673604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609071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60942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65ED1E-3200-62F3-E1E2-0775DAF20E72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52003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54888B-3088-0CA1-FE51-4C65A8F275B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2609071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D74510-CF44-CE88-D7B3-763F070BD84B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760942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32CC9DD-C4B0-3FB0-0883-78DFF56490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12813" y="2273561"/>
            <a:ext cx="1673605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41AC95-15EE-6434-DC11-4B64DF6B5298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6912813" y="1650178"/>
            <a:ext cx="457200" cy="457200"/>
          </a:xfrm>
          <a:prstGeom prst="ellipse">
            <a:avLst/>
          </a:prstGeom>
          <a:solidFill>
            <a:srgbClr val="85549B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4751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3-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307976"/>
            <a:ext cx="8229601" cy="8681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83A2A72-00ED-F5AF-5267-15DFF84DF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0616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360AE-BA6A-F9D8-00C0-889846B97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5139" y="2273561"/>
            <a:ext cx="2531661" cy="1936774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EF0697-761C-771A-24BA-036662117CE5}"/>
              </a:ext>
            </a:extLst>
          </p:cNvPr>
          <p:cNvCxnSpPr>
            <a:cxnSpLocks/>
          </p:cNvCxnSpPr>
          <p:nvPr userDrawn="1"/>
        </p:nvCxnSpPr>
        <p:spPr>
          <a:xfrm>
            <a:off x="452003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505DE87-5A91-3F85-CBE5-E59CCCFE7F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2004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162909-85F1-3208-E72B-380CCF3AF48A}"/>
              </a:ext>
            </a:extLst>
          </p:cNvPr>
          <p:cNvCxnSpPr>
            <a:cxnSpLocks/>
          </p:cNvCxnSpPr>
          <p:nvPr userDrawn="1"/>
        </p:nvCxnSpPr>
        <p:spPr>
          <a:xfrm>
            <a:off x="3306167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BF76AE0E-DDC9-8B30-065C-940D61AA475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06168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5231FD2-F9B2-DF74-6763-955B9ABEE1CE}"/>
              </a:ext>
            </a:extLst>
          </p:cNvPr>
          <p:cNvCxnSpPr>
            <a:cxnSpLocks/>
          </p:cNvCxnSpPr>
          <p:nvPr userDrawn="1"/>
        </p:nvCxnSpPr>
        <p:spPr>
          <a:xfrm>
            <a:off x="6155137" y="2154143"/>
            <a:ext cx="2536858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85CF7CA5-8F82-9797-AF68-62D1D83E8F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55138" y="1562100"/>
            <a:ext cx="2537260" cy="47783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498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white-background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0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no-logo">
    <p:bg>
      <p:bgPr>
        <a:gradFill>
          <a:gsLst>
            <a:gs pos="10000">
              <a:schemeClr val="bg1"/>
            </a:gs>
            <a:gs pos="60000">
              <a:srgbClr val="85549B"/>
            </a:gs>
            <a:gs pos="100000">
              <a:schemeClr val="accent1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80C43E54-1DAF-B10D-070A-94F43027DD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304389" y="246064"/>
            <a:ext cx="2619842" cy="706301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D306F-FDFE-CFFF-FA44-0EEB4EA375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0687" y="1721556"/>
            <a:ext cx="5762625" cy="1169940"/>
          </a:xfrm>
          <a:prstGeom prst="rect">
            <a:avLst/>
          </a:prstGeom>
        </p:spPr>
        <p:txBody>
          <a:bodyPr lIns="0" tIns="91440" rIns="0" bIns="0" anchor="b"/>
          <a:lstStyle>
            <a:lvl1pPr marL="0" indent="0" algn="ctr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D78A40-B177-0F59-4BB6-3469D8A88389}"/>
              </a:ext>
            </a:extLst>
          </p:cNvPr>
          <p:cNvCxnSpPr>
            <a:cxnSpLocks/>
          </p:cNvCxnSpPr>
          <p:nvPr userDrawn="1"/>
        </p:nvCxnSpPr>
        <p:spPr>
          <a:xfrm>
            <a:off x="2286000" y="3060374"/>
            <a:ext cx="4572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4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 cen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20ED916E-2934-A501-5565-F0FF7D00A4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3262078" y="246064"/>
            <a:ext cx="2619842" cy="706301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05D450-AB93-36A6-1F54-004796DA48A5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56648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1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20ED916E-2934-A501-5565-F0FF7D00A4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3262078" y="246064"/>
            <a:ext cx="2619842" cy="706301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05D450-AB93-36A6-1F54-004796DA48A5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56648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5D86C5A3-0D92-D68B-3C93-31AF7453EE26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2350293" y="1535752"/>
            <a:ext cx="4443412" cy="24511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9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 center logo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20ED916E-2934-A501-5565-F0FF7D00A4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3262078" y="246064"/>
            <a:ext cx="2619842" cy="706301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6ACCA8E-E901-9119-BD40-DD477D228DC9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56648"/>
            <a:ext cx="7315200" cy="0"/>
          </a:xfrm>
          <a:prstGeom prst="line">
            <a:avLst/>
          </a:prstGeom>
          <a:ln w="63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D2D86B8-4FCA-3AE6-B6FC-DADAA790CF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06886" y="998788"/>
            <a:ext cx="2330450" cy="33855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400" b="1">
                <a:solidFill>
                  <a:schemeClr val="accent3"/>
                </a:solidFill>
              </a:defRPr>
            </a:lvl1pPr>
            <a:lvl2pPr marL="457200" indent="0" algn="ctr">
              <a:buNone/>
              <a:defRPr sz="14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14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14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14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32368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-background-title-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29368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2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Z-NET-title-left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9232-8DE6-4906-83C6-25E5FB93B92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63C3-E639-4674-A139-66AB4036A1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2952750" cy="12142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7373A44-620B-94BC-B8D7-FA6C4D4A77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2270" b="40770"/>
          <a:stretch/>
        </p:blipFill>
        <p:spPr>
          <a:xfrm>
            <a:off x="7304808" y="246065"/>
            <a:ext cx="1642429" cy="44279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6035-BAA0-8F68-006C-D3F776EE4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8153401" cy="74295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10502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85549B"/>
            </a:gs>
            <a:gs pos="100000">
              <a:schemeClr val="accent1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insite.alz.org/downloads/communications/logos/alz_association/PeopleAndScienceBrandSymbol_cmyk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2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3" r:id="rId2"/>
    <p:sldLayoutId id="2147483694" r:id="rId3"/>
    <p:sldLayoutId id="2147483695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589494"/>
            <a:ext cx="9144000" cy="5540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4766310"/>
            <a:ext cx="609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36839232-8DE6-4906-83C6-25E5FB93B92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8F3466-EEDF-4914-BC65-3C4DACD403C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3539577" y="4760195"/>
            <a:ext cx="2064845" cy="21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17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4" r:id="rId2"/>
    <p:sldLayoutId id="2147483701" r:id="rId3"/>
    <p:sldLayoutId id="2147483702" r:id="rId4"/>
    <p:sldLayoutId id="2147483703" r:id="rId5"/>
    <p:sldLayoutId id="2147483709" r:id="rId6"/>
    <p:sldLayoutId id="2147483710" r:id="rId7"/>
    <p:sldLayoutId id="2147483707" r:id="rId8"/>
    <p:sldLayoutId id="2147483708" r:id="rId9"/>
    <p:sldLayoutId id="2147483705" r:id="rId10"/>
    <p:sldLayoutId id="2147483711" r:id="rId11"/>
    <p:sldLayoutId id="2147483706" r:id="rId12"/>
    <p:sldLayoutId id="214748366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DD08CB3-D5C2-2787-F450-EA7F93EF321C}"/>
              </a:ext>
            </a:extLst>
          </p:cNvPr>
          <p:cNvSpPr/>
          <p:nvPr userDrawn="1"/>
        </p:nvSpPr>
        <p:spPr>
          <a:xfrm>
            <a:off x="0" y="4589494"/>
            <a:ext cx="9144000" cy="554006"/>
          </a:xfrm>
          <a:prstGeom prst="rect">
            <a:avLst/>
          </a:prstGeom>
          <a:gradFill>
            <a:gsLst>
              <a:gs pos="57000">
                <a:srgbClr val="85549B"/>
              </a:gs>
              <a:gs pos="0">
                <a:schemeClr val="bg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929A659-C86A-CA53-E324-9369B29EE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01000" y="4766310"/>
            <a:ext cx="609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36839232-8DE6-4906-83C6-25E5FB93B92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6828523-1B28-3201-273E-00103CA58A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 t="32270" b="40770"/>
          <a:stretch/>
        </p:blipFill>
        <p:spPr>
          <a:xfrm>
            <a:off x="214078" y="4683784"/>
            <a:ext cx="1355450" cy="36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08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3" r:id="rId2"/>
    <p:sldLayoutId id="2147483726" r:id="rId3"/>
    <p:sldLayoutId id="2147483716" r:id="rId4"/>
    <p:sldLayoutId id="2147483717" r:id="rId5"/>
    <p:sldLayoutId id="2147483728" r:id="rId6"/>
    <p:sldLayoutId id="2147483718" r:id="rId7"/>
    <p:sldLayoutId id="2147483719" r:id="rId8"/>
    <p:sldLayoutId id="2147483720" r:id="rId9"/>
    <p:sldLayoutId id="2147483721" r:id="rId10"/>
    <p:sldLayoutId id="2147483727" r:id="rId11"/>
    <p:sldLayoutId id="2147483722" r:id="rId12"/>
    <p:sldLayoutId id="2147483723" r:id="rId13"/>
    <p:sldLayoutId id="2147483724" r:id="rId14"/>
    <p:sldLayoutId id="214748372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CE3726-4A59-7F62-676F-B39B6577A5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ALZ-NET (4709) eCRF Training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Migration #5 - Updates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FC761-94A6-6B1D-4926-CBDFC9E28F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Kathleen Donahue – Senior Clinical Data Manager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9F98C-34FF-D514-13C5-9980F68CBB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1"/>
                </a:solidFill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6656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66F4574-2C35-7D14-D0DD-2A923605AD3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 w="12700"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259FA-84CD-5D54-9A16-C17CEBEB97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**NEW FORM**</a:t>
            </a:r>
          </a:p>
          <a:p>
            <a:r>
              <a:rPr lang="en-US" dirty="0"/>
              <a:t>ARIA Adverse Events Signs and Symptoms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DD3D8-5D49-EF32-6D1C-FF2EC7BF54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4114801" cy="2682876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1700" dirty="0">
                <a:ea typeface="Calibri" panose="020F0502020204030204" pitchFamily="34" charset="0"/>
                <a:cs typeface="Calibri" panose="020F0502020204030204" pitchFamily="34" charset="0"/>
              </a:rPr>
              <a:t>Report </a:t>
            </a:r>
            <a:r>
              <a:rPr lang="en-US" sz="1700" b="1" dirty="0">
                <a:ea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US" sz="1700" dirty="0">
                <a:ea typeface="Calibri" panose="020F0502020204030204" pitchFamily="34" charset="0"/>
                <a:cs typeface="Calibri" panose="020F0502020204030204" pitchFamily="34" charset="0"/>
              </a:rPr>
              <a:t> associated signs and symptoms for each symptomatic ARIA AE.</a:t>
            </a:r>
          </a:p>
          <a:p>
            <a:pPr>
              <a:spcAft>
                <a:spcPts val="0"/>
              </a:spcAft>
            </a:pPr>
            <a:endParaRPr lang="en-US" sz="17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700" dirty="0">
                <a:ea typeface="Calibri" panose="020F0502020204030204" pitchFamily="34" charset="0"/>
                <a:cs typeface="Calibri" panose="020F0502020204030204" pitchFamily="34" charset="0"/>
              </a:rPr>
              <a:t>For each of the 7 signs/symptoms listed, indicate if it occurred and complete the rest of the log line as appropriate.</a:t>
            </a:r>
          </a:p>
          <a:p>
            <a:pPr>
              <a:spcAft>
                <a:spcPts val="0"/>
              </a:spcAft>
            </a:pPr>
            <a:endParaRPr lang="en-US" sz="17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700" dirty="0">
                <a:ea typeface="Calibri" panose="020F0502020204030204" pitchFamily="34" charset="0"/>
                <a:cs typeface="Calibri" panose="020F0502020204030204" pitchFamily="34" charset="0"/>
              </a:rPr>
              <a:t>Add a new log line to report additional instances of the 7 signs/symptoms listed and/or to report any other symptoms.</a:t>
            </a:r>
            <a:endParaRPr lang="en-US" sz="17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03F0EC-7470-2D5C-E503-AC8479C94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2273" y="380326"/>
            <a:ext cx="3140241" cy="3496914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46A934B-6E5A-194E-7203-29926CE8726D}"/>
              </a:ext>
            </a:extLst>
          </p:cNvPr>
          <p:cNvSpPr/>
          <p:nvPr/>
        </p:nvSpPr>
        <p:spPr>
          <a:xfrm>
            <a:off x="5284098" y="1464658"/>
            <a:ext cx="428878" cy="2290047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A72154-325D-64E0-9207-E59B31F2D4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9094" y="3808188"/>
            <a:ext cx="3993420" cy="588543"/>
          </a:xfrm>
          <a:prstGeom prst="rect">
            <a:avLst/>
          </a:prstGeom>
          <a:ln w="9525">
            <a:solidFill>
              <a:schemeClr val="accent1"/>
            </a:solidFill>
          </a:ln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8E7CB0A-979B-C105-DC0B-6FB6CBC4E1F5}"/>
              </a:ext>
            </a:extLst>
          </p:cNvPr>
          <p:cNvSpPr/>
          <p:nvPr/>
        </p:nvSpPr>
        <p:spPr>
          <a:xfrm>
            <a:off x="4572000" y="3812081"/>
            <a:ext cx="712098" cy="653703"/>
          </a:xfrm>
          <a:prstGeom prst="round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5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CF76461-270C-2938-7913-E9BB009CAF7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 w="12700"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A96530-BA60-7E68-7F48-3EA3DD89F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386" y="358777"/>
            <a:ext cx="3520822" cy="290089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A801B-3AFE-25F0-E7A5-C7AF139B5F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Adverse Events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E90C1D-4622-C2B8-8DAA-EC50EE49A3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7076" y="1230312"/>
            <a:ext cx="4419601" cy="268287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/>
              <a:t>Two updates have been made to this form: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The first Note in the instructions has been updated to include reference to the new </a:t>
            </a:r>
            <a:r>
              <a:rPr lang="en-US" sz="1800" u="sng" dirty="0"/>
              <a:t>ARIA Adverse Events Signs and Symptoms</a:t>
            </a:r>
            <a:r>
              <a:rPr lang="en-US" sz="1800" dirty="0"/>
              <a:t> form.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The answer choices for “Relationship to Alzheimer’s therapy” have been updated to remove “Unlikely”.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D97535-402A-D75E-70D8-07A6F9E06358}"/>
              </a:ext>
            </a:extLst>
          </p:cNvPr>
          <p:cNvSpPr/>
          <p:nvPr/>
        </p:nvSpPr>
        <p:spPr>
          <a:xfrm>
            <a:off x="5105882" y="481461"/>
            <a:ext cx="3499830" cy="32657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1FF79B-7C00-1DBE-6B45-12C714B1E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6553" y="3218172"/>
            <a:ext cx="3719655" cy="119061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A518DDA-A156-0363-1E7B-3FE11E5043CC}"/>
              </a:ext>
            </a:extLst>
          </p:cNvPr>
          <p:cNvSpPr/>
          <p:nvPr/>
        </p:nvSpPr>
        <p:spPr>
          <a:xfrm>
            <a:off x="7938144" y="3302453"/>
            <a:ext cx="667568" cy="5715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7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49452-943E-12D3-E705-E9A91534C4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907256"/>
            <a:ext cx="8279607" cy="3428208"/>
          </a:xfrm>
        </p:spPr>
        <p:txBody>
          <a:bodyPr/>
          <a:lstStyle/>
          <a:p>
            <a:pPr algn="ctr"/>
            <a:r>
              <a:rPr lang="en-US" sz="2800" dirty="0"/>
              <a:t>Please send any data related questions to:</a:t>
            </a:r>
          </a:p>
          <a:p>
            <a:pPr algn="ctr"/>
            <a:endParaRPr lang="en-US" sz="2800" dirty="0"/>
          </a:p>
          <a:p>
            <a:pPr algn="ctr"/>
            <a:r>
              <a:rPr lang="en-US" sz="3200" b="1" dirty="0"/>
              <a:t>alznet-data@acr.org</a:t>
            </a:r>
          </a:p>
        </p:txBody>
      </p:sp>
    </p:spTree>
    <p:extLst>
      <p:ext uri="{BB962C8B-B14F-4D97-AF65-F5344CB8AC3E}">
        <p14:creationId xmlns:p14="http://schemas.microsoft.com/office/powerpoint/2010/main" val="41937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274">
        <p:fade/>
      </p:transition>
    </mc:Choice>
    <mc:Fallback xmlns="">
      <p:transition spd="med" advTm="13274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133DDA-1B19-7322-416A-3D51AB3E22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86652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2ACE0-C423-D434-4352-FEE3948300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6157784" cy="787727"/>
          </a:xfrm>
        </p:spPr>
        <p:txBody>
          <a:bodyPr/>
          <a:lstStyle/>
          <a:p>
            <a:r>
              <a:rPr lang="en-US" dirty="0"/>
              <a:t>Form Roll-out in Follow-Up Folders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1BB28-9A78-AA6E-1DBB-4755E68665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1209313"/>
            <a:ext cx="8269705" cy="30200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</a:rPr>
              <a:t>After Migration 4, it was discovered that the following forms were not rolling out as expected within the Follow-Up folders –</a:t>
            </a:r>
          </a:p>
          <a:p>
            <a:pPr>
              <a:spcAft>
                <a:spcPts val="0"/>
              </a:spcAft>
            </a:pPr>
            <a:endParaRPr lang="en-US" sz="2000" dirty="0">
              <a:ea typeface="Calibri" panose="020F0502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46166B"/>
                </a:solidFill>
                <a:effectLst/>
                <a:ea typeface="Calibri" panose="020F0502020204030204" pitchFamily="34" charset="0"/>
              </a:rPr>
              <a:t>Clinical Events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46166B"/>
                </a:solidFill>
                <a:ea typeface="Calibri" panose="020F0502020204030204" pitchFamily="34" charset="0"/>
              </a:rPr>
              <a:t>Follow-up Concurrent Study Enrollment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46166B"/>
                </a:solidFill>
                <a:effectLst/>
                <a:ea typeface="Calibri" panose="020F0502020204030204" pitchFamily="34" charset="0"/>
              </a:rPr>
              <a:t>Additional Measures</a:t>
            </a:r>
          </a:p>
          <a:p>
            <a:pPr lvl="1">
              <a:spcBef>
                <a:spcPts val="0"/>
              </a:spcBef>
            </a:pPr>
            <a:endParaRPr lang="en-US" sz="2000" u="sng" dirty="0">
              <a:solidFill>
                <a:srgbClr val="46166B"/>
              </a:solidFill>
              <a:effectLst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endParaRPr lang="en-US" sz="2000" u="sng" dirty="0">
              <a:solidFill>
                <a:srgbClr val="46166B"/>
              </a:solidFill>
              <a:ea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46166B"/>
                </a:solidFill>
                <a:ea typeface="Calibri" panose="020F0502020204030204" pitchFamily="34" charset="0"/>
              </a:rPr>
              <a:t>This</a:t>
            </a:r>
            <a:r>
              <a:rPr lang="en-US" sz="2400" b="1" dirty="0">
                <a:solidFill>
                  <a:srgbClr val="46166B"/>
                </a:solidFill>
                <a:effectLst/>
                <a:ea typeface="Calibri" panose="020F0502020204030204" pitchFamily="34" charset="0"/>
              </a:rPr>
              <a:t> has since been fixed.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</a:endParaRPr>
          </a:p>
          <a:p>
            <a:endParaRPr lang="en-US" sz="18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2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2ACE0-C423-D434-4352-FEE3948300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6157784" cy="787727"/>
          </a:xfrm>
        </p:spPr>
        <p:txBody>
          <a:bodyPr/>
          <a:lstStyle/>
          <a:p>
            <a:r>
              <a:rPr lang="en-US" dirty="0"/>
              <a:t>Form Roll-out in Follow-Up Folders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1BB28-9A78-AA6E-1DBB-4755E68665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8960" y="1232641"/>
            <a:ext cx="6157784" cy="3020010"/>
          </a:xfrm>
        </p:spPr>
        <p:txBody>
          <a:bodyPr/>
          <a:lstStyle/>
          <a:p>
            <a:r>
              <a:rPr lang="en-US" sz="2000" dirty="0">
                <a:ea typeface="Calibri" panose="020F0502020204030204" pitchFamily="34" charset="0"/>
              </a:rPr>
              <a:t>These forms should now appear in the corresponding folder when the </a:t>
            </a:r>
            <a:r>
              <a:rPr lang="en-US" sz="2000" u="sng" dirty="0">
                <a:ea typeface="Calibri" panose="020F0502020204030204" pitchFamily="34" charset="0"/>
              </a:rPr>
              <a:t>Follow-up Reporting Period and Patient Status</a:t>
            </a:r>
            <a:r>
              <a:rPr lang="en-US" sz="2000" dirty="0">
                <a:ea typeface="Calibri" panose="020F0502020204030204" pitchFamily="34" charset="0"/>
              </a:rPr>
              <a:t> form is completed in its entirety and saved.</a:t>
            </a:r>
          </a:p>
          <a:p>
            <a:endParaRPr lang="en-US" sz="2000" dirty="0"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</a:endParaRPr>
          </a:p>
          <a:p>
            <a:endParaRPr lang="en-US" sz="18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5" name="Picture Placeholder 12">
            <a:extLst>
              <a:ext uri="{FF2B5EF4-FFF2-40B4-BE49-F238E27FC236}">
                <a16:creationId xmlns:a16="http://schemas.microsoft.com/office/drawing/2014/main" id="{3DCC25A6-0E1B-2CC8-22E6-5ECAA14B77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29168" y="307976"/>
            <a:ext cx="1857632" cy="4027488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E30BFF6-5B68-F1B1-1AD9-E7FB8A4E8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2431" y="365352"/>
            <a:ext cx="1686160" cy="3912735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481923F-BF62-9419-E5A8-F6483F101333}"/>
              </a:ext>
            </a:extLst>
          </p:cNvPr>
          <p:cNvSpPr/>
          <p:nvPr/>
        </p:nvSpPr>
        <p:spPr>
          <a:xfrm>
            <a:off x="6944497" y="964261"/>
            <a:ext cx="1219200" cy="19770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BCFEB19-15B4-A584-0A08-F16A7EC3EBB5}"/>
              </a:ext>
            </a:extLst>
          </p:cNvPr>
          <p:cNvSpPr/>
          <p:nvPr/>
        </p:nvSpPr>
        <p:spPr>
          <a:xfrm>
            <a:off x="6944497" y="2643792"/>
            <a:ext cx="1501670" cy="19770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EDB1161-EFBC-AFE8-4BF2-4F4A62DC24E7}"/>
              </a:ext>
            </a:extLst>
          </p:cNvPr>
          <p:cNvSpPr/>
          <p:nvPr/>
        </p:nvSpPr>
        <p:spPr>
          <a:xfrm>
            <a:off x="6944496" y="1628274"/>
            <a:ext cx="1501671" cy="26354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BCE03F69-E566-B4E1-467F-8ECA0CDD85AE}"/>
              </a:ext>
            </a:extLst>
          </p:cNvPr>
          <p:cNvSpPr/>
          <p:nvPr/>
        </p:nvSpPr>
        <p:spPr>
          <a:xfrm>
            <a:off x="6722914" y="966440"/>
            <a:ext cx="154014" cy="16154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6D5C5185-E226-0F2B-EF6C-EC1D3BDC0C1E}"/>
              </a:ext>
            </a:extLst>
          </p:cNvPr>
          <p:cNvSpPr/>
          <p:nvPr/>
        </p:nvSpPr>
        <p:spPr>
          <a:xfrm>
            <a:off x="6721852" y="1671807"/>
            <a:ext cx="154014" cy="16154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A5CD2E83-6D55-A8D0-2064-452D45294C8D}"/>
              </a:ext>
            </a:extLst>
          </p:cNvPr>
          <p:cNvSpPr/>
          <p:nvPr/>
        </p:nvSpPr>
        <p:spPr>
          <a:xfrm>
            <a:off x="6722914" y="2665092"/>
            <a:ext cx="154014" cy="16154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2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2ACE0-C423-D434-4352-FEE3948300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975"/>
            <a:ext cx="6157784" cy="787727"/>
          </a:xfrm>
        </p:spPr>
        <p:txBody>
          <a:bodyPr/>
          <a:lstStyle/>
          <a:p>
            <a:r>
              <a:rPr lang="en-US" dirty="0"/>
              <a:t>Form Roll-out in Follow-Up Folders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1BB28-9A78-AA6E-1DBB-4755E68665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8960" y="1211732"/>
            <a:ext cx="6157784" cy="302001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2000" b="1" dirty="0">
                <a:effectLst/>
                <a:ea typeface="Calibri" panose="020F0502020204030204" pitchFamily="34" charset="0"/>
              </a:rPr>
              <a:t>Please </a:t>
            </a:r>
            <a:r>
              <a:rPr lang="en-US" sz="2000" dirty="0">
                <a:effectLst/>
                <a:ea typeface="Calibri" panose="020F0502020204030204" pitchFamily="34" charset="0"/>
              </a:rPr>
              <a:t>double-check that these 3 forms are appearing in each accessible Follow-Up folder.</a:t>
            </a:r>
          </a:p>
          <a:p>
            <a:pPr>
              <a:spcAft>
                <a:spcPts val="300"/>
              </a:spcAft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r>
              <a:rPr lang="en-US" sz="2000" b="1" dirty="0">
                <a:effectLst/>
                <a:ea typeface="Calibri" panose="020F0502020204030204" pitchFamily="34" charset="0"/>
              </a:rPr>
              <a:t>Please</a:t>
            </a:r>
            <a:r>
              <a:rPr lang="en-US" sz="2000" dirty="0">
                <a:effectLst/>
                <a:ea typeface="Calibri" panose="020F0502020204030204" pitchFamily="34" charset="0"/>
              </a:rPr>
              <a:t> complete these 3 forms for </a:t>
            </a:r>
            <a:r>
              <a:rPr lang="en-US" sz="2000" b="1" dirty="0">
                <a:effectLst/>
                <a:ea typeface="Calibri" panose="020F0502020204030204" pitchFamily="34" charset="0"/>
              </a:rPr>
              <a:t>ALL</a:t>
            </a:r>
            <a:r>
              <a:rPr lang="en-US" sz="2000" dirty="0">
                <a:effectLst/>
                <a:ea typeface="Calibri" panose="020F0502020204030204" pitchFamily="34" charset="0"/>
              </a:rPr>
              <a:t> patients for whom the data collection timepoint came due </a:t>
            </a:r>
            <a:r>
              <a:rPr lang="en-US" sz="2000" i="1" dirty="0">
                <a:effectLst/>
                <a:ea typeface="Calibri" panose="020F0502020204030204" pitchFamily="34" charset="0"/>
              </a:rPr>
              <a:t>after </a:t>
            </a:r>
            <a:r>
              <a:rPr lang="en-US" sz="2000" dirty="0">
                <a:effectLst/>
                <a:ea typeface="Calibri" panose="020F0502020204030204" pitchFamily="34" charset="0"/>
              </a:rPr>
              <a:t>August 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</a:endParaRPr>
          </a:p>
          <a:p>
            <a:endParaRPr lang="en-US" sz="18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5" name="Picture Placeholder 12">
            <a:extLst>
              <a:ext uri="{FF2B5EF4-FFF2-40B4-BE49-F238E27FC236}">
                <a16:creationId xmlns:a16="http://schemas.microsoft.com/office/drawing/2014/main" id="{3DCC25A6-0E1B-2CC8-22E6-5ECAA14B77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29168" y="307976"/>
            <a:ext cx="1857632" cy="4027488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E30BFF6-5B68-F1B1-1AD9-E7FB8A4E8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2431" y="365352"/>
            <a:ext cx="1686160" cy="3912735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481923F-BF62-9419-E5A8-F6483F101333}"/>
              </a:ext>
            </a:extLst>
          </p:cNvPr>
          <p:cNvSpPr/>
          <p:nvPr/>
        </p:nvSpPr>
        <p:spPr>
          <a:xfrm>
            <a:off x="6944497" y="964261"/>
            <a:ext cx="1219200" cy="19770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BCFEB19-15B4-A584-0A08-F16A7EC3EBB5}"/>
              </a:ext>
            </a:extLst>
          </p:cNvPr>
          <p:cNvSpPr/>
          <p:nvPr/>
        </p:nvSpPr>
        <p:spPr>
          <a:xfrm>
            <a:off x="6944497" y="2643792"/>
            <a:ext cx="1501670" cy="19770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EDB1161-EFBC-AFE8-4BF2-4F4A62DC24E7}"/>
              </a:ext>
            </a:extLst>
          </p:cNvPr>
          <p:cNvSpPr/>
          <p:nvPr/>
        </p:nvSpPr>
        <p:spPr>
          <a:xfrm>
            <a:off x="6944496" y="1628274"/>
            <a:ext cx="1501671" cy="26354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502691FC-3385-FAAC-DF33-CDAE3FCEF95D}"/>
              </a:ext>
            </a:extLst>
          </p:cNvPr>
          <p:cNvSpPr/>
          <p:nvPr/>
        </p:nvSpPr>
        <p:spPr>
          <a:xfrm>
            <a:off x="6761248" y="982345"/>
            <a:ext cx="154014" cy="16154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3301218F-5F01-12C6-F7C5-83407848773A}"/>
              </a:ext>
            </a:extLst>
          </p:cNvPr>
          <p:cNvSpPr/>
          <p:nvPr/>
        </p:nvSpPr>
        <p:spPr>
          <a:xfrm>
            <a:off x="6762133" y="1679275"/>
            <a:ext cx="154014" cy="16154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FF83693A-9974-824E-D89A-19ABDB1F63CE}"/>
              </a:ext>
            </a:extLst>
          </p:cNvPr>
          <p:cNvSpPr/>
          <p:nvPr/>
        </p:nvSpPr>
        <p:spPr>
          <a:xfrm>
            <a:off x="6762133" y="2643792"/>
            <a:ext cx="154014" cy="16154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1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A801B-3AFE-25F0-E7A5-C7AF139B5F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Follow-up Concurrent Study Enrollment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E90C1D-4622-C2B8-8DAA-EC50EE49A3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7988" y="1233643"/>
            <a:ext cx="4419601" cy="2934228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1800" dirty="0"/>
              <a:t>The </a:t>
            </a:r>
            <a:r>
              <a:rPr lang="en-US" sz="1800" u="sng" dirty="0"/>
              <a:t>Follow-up Concurrent Study Enrollment</a:t>
            </a:r>
            <a:r>
              <a:rPr lang="en-US" sz="1800" dirty="0"/>
              <a:t> form ‘pulls forward’, to the </a:t>
            </a:r>
            <a:r>
              <a:rPr lang="en-US" sz="1800" i="1" dirty="0"/>
              <a:t>current </a:t>
            </a:r>
            <a:r>
              <a:rPr lang="en-US" sz="1800" dirty="0"/>
              <a:t>data collection timepoint, any concurrent studies which were reported as “Ongoing” during the </a:t>
            </a:r>
            <a:r>
              <a:rPr lang="en-US" sz="1800" i="1" dirty="0"/>
              <a:t>previous</a:t>
            </a:r>
            <a:r>
              <a:rPr lang="en-US" sz="1800" dirty="0"/>
              <a:t> (most recent) data collection timepoint.</a:t>
            </a:r>
          </a:p>
          <a:p>
            <a:pPr>
              <a:spcAft>
                <a:spcPts val="300"/>
              </a:spcAft>
            </a:pPr>
            <a:endParaRPr lang="en-US" sz="1800" dirty="0"/>
          </a:p>
          <a:p>
            <a:r>
              <a:rPr lang="en-US" sz="1800" dirty="0"/>
              <a:t>If previously reported “Ongoing” studies are not being ‘pulled forward’, please do the following:</a:t>
            </a:r>
          </a:p>
          <a:p>
            <a:endParaRPr lang="en-US" sz="1600" dirty="0">
              <a:effectLst/>
              <a:ea typeface="Calibri" panose="020F0502020204030204" pitchFamily="34" charset="0"/>
            </a:endParaRP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CF76461-270C-2938-7913-E9BB009CAF7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62ACD1-71F2-750C-44DA-FE9406CB0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2271" y="645774"/>
            <a:ext cx="3472951" cy="11757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730E690-6E94-01E5-1003-867E7BE934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2271" y="2201484"/>
            <a:ext cx="3448107" cy="1768937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B462006-CE80-C774-5E9F-0F4582B0E66D}"/>
              </a:ext>
            </a:extLst>
          </p:cNvPr>
          <p:cNvSpPr/>
          <p:nvPr/>
        </p:nvSpPr>
        <p:spPr>
          <a:xfrm>
            <a:off x="7780564" y="1233643"/>
            <a:ext cx="322656" cy="446474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1B9F377-3E67-D545-9DDD-6ACA30062F62}"/>
              </a:ext>
            </a:extLst>
          </p:cNvPr>
          <p:cNvCxnSpPr>
            <a:cxnSpLocks/>
          </p:cNvCxnSpPr>
          <p:nvPr/>
        </p:nvCxnSpPr>
        <p:spPr>
          <a:xfrm flipH="1">
            <a:off x="5705061" y="1680117"/>
            <a:ext cx="2075503" cy="1719066"/>
          </a:xfrm>
          <a:prstGeom prst="straightConnector1">
            <a:avLst/>
          </a:prstGeom>
          <a:ln w="190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87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A801B-3AFE-25F0-E7A5-C7AF139B5F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Follow-up Concurrent Study Enrollment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E90C1D-4622-C2B8-8DAA-EC50EE49A3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086" y="1236529"/>
            <a:ext cx="4419601" cy="2934228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1600" dirty="0"/>
              <a:t>On the </a:t>
            </a:r>
            <a:r>
              <a:rPr lang="en-US" sz="1600" u="sng" dirty="0"/>
              <a:t>Follow-up Reporting Period and Patient Status</a:t>
            </a:r>
            <a:r>
              <a:rPr lang="en-US" sz="1600" dirty="0"/>
              <a:t> form, ‘toggle’ the answer to this question.</a:t>
            </a:r>
          </a:p>
          <a:p>
            <a:pPr>
              <a:spcAft>
                <a:spcPts val="300"/>
              </a:spcAft>
            </a:pPr>
            <a:endParaRPr lang="en-US" sz="1600" dirty="0"/>
          </a:p>
          <a:p>
            <a:pPr>
              <a:spcAft>
                <a:spcPts val="300"/>
              </a:spcAft>
            </a:pPr>
            <a:r>
              <a:rPr lang="en-US" sz="1600" dirty="0"/>
              <a:t>That is, if you originally entered No, change the answer to Yes and hit Save. Then, change the answer back to No and hit Save.</a:t>
            </a:r>
          </a:p>
          <a:p>
            <a:pPr>
              <a:spcAft>
                <a:spcPts val="300"/>
              </a:spcAft>
            </a:pPr>
            <a:endParaRPr lang="en-US" sz="1600" dirty="0"/>
          </a:p>
          <a:p>
            <a:pPr>
              <a:spcAft>
                <a:spcPts val="300"/>
              </a:spcAft>
            </a:pPr>
            <a:r>
              <a:rPr lang="en-US" sz="1600" dirty="0"/>
              <a:t>This should ‘trigger’ the programming and the Ongoing studies will be ‘pulled forward’ into the current </a:t>
            </a:r>
            <a:r>
              <a:rPr lang="en-US" sz="1600" u="sng" dirty="0"/>
              <a:t>Follow-up Concurrent Study Enrollment </a:t>
            </a:r>
            <a:r>
              <a:rPr lang="en-US" sz="1600" dirty="0"/>
              <a:t>form. </a:t>
            </a:r>
          </a:p>
          <a:p>
            <a:endParaRPr lang="en-US" sz="1600" dirty="0">
              <a:effectLst/>
              <a:ea typeface="Calibri" panose="020F0502020204030204" pitchFamily="34" charset="0"/>
            </a:endParaRP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CF76461-270C-2938-7913-E9BB009CAF7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2712AC7-CA59-3931-732E-D41EC6B07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265" y="401480"/>
            <a:ext cx="3444918" cy="3840480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2D69BC3-0DB4-A40B-C114-8A968ACB3718}"/>
              </a:ext>
            </a:extLst>
          </p:cNvPr>
          <p:cNvSpPr/>
          <p:nvPr/>
        </p:nvSpPr>
        <p:spPr>
          <a:xfrm>
            <a:off x="5130265" y="1928813"/>
            <a:ext cx="2970748" cy="37147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386C47EE-E29F-384E-5884-2C2F62F74275}"/>
              </a:ext>
            </a:extLst>
          </p:cNvPr>
          <p:cNvCxnSpPr>
            <a:cxnSpLocks/>
          </p:cNvCxnSpPr>
          <p:nvPr/>
        </p:nvCxnSpPr>
        <p:spPr>
          <a:xfrm>
            <a:off x="4763687" y="1656592"/>
            <a:ext cx="360848" cy="315083"/>
          </a:xfrm>
          <a:prstGeom prst="bentConnector3">
            <a:avLst>
              <a:gd name="adj1" fmla="val 50000"/>
            </a:avLst>
          </a:prstGeom>
          <a:ln w="22225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78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EA1AE06-79E8-51AB-DA59-D0C8DBEC169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 w="1270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A7AD2-305E-1088-51DA-236A797837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Date Appended to Follow-up Folders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762E0-3865-5DF9-CD73-8694F9FDE5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8021" y="1230312"/>
            <a:ext cx="4419601" cy="2682876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2000" dirty="0">
                <a:ea typeface="Calibri" panose="020F0502020204030204" pitchFamily="34" charset="0"/>
              </a:rPr>
              <a:t>After Migration 4, it was discovered that the reporting period end dates were no longer being appended to the Follow-Up folders.</a:t>
            </a:r>
          </a:p>
          <a:p>
            <a:pPr>
              <a:spcAft>
                <a:spcPts val="300"/>
              </a:spcAft>
            </a:pPr>
            <a:endParaRPr lang="en-US" sz="2000" dirty="0">
              <a:ea typeface="Calibri" panose="020F0502020204030204" pitchFamily="34" charset="0"/>
            </a:endParaRPr>
          </a:p>
          <a:p>
            <a:r>
              <a:rPr lang="en-US" sz="2000" b="1" dirty="0">
                <a:ea typeface="Calibri" panose="020F0502020204030204" pitchFamily="34" charset="0"/>
              </a:rPr>
              <a:t>This has since been fixed.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253195-A55B-D839-14BD-28DC5B4FD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663" y="505956"/>
            <a:ext cx="3453493" cy="2465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DF36A76-15D6-B014-A8AF-137607F62D84}"/>
              </a:ext>
            </a:extLst>
          </p:cNvPr>
          <p:cNvSpPr/>
          <p:nvPr/>
        </p:nvSpPr>
        <p:spPr>
          <a:xfrm>
            <a:off x="5151663" y="1347107"/>
            <a:ext cx="1126673" cy="4572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5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CF76461-270C-2938-7913-E9BB009CAF7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 w="12700"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A801B-3AFE-25F0-E7A5-C7AF139B5F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ARIA Adverse Events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E90C1D-4622-C2B8-8DAA-EC50EE49A3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765" y="1230312"/>
            <a:ext cx="4419601" cy="268287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/>
              <a:t>Two updates have been made to this form: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“Radiological severity” has been updated to “Clinical severity”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The answer choices for “Relationship to Alzheimer’s therapy” have been updated to remove “Unlikely”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21879E-801B-A375-E26E-BB68E7E57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2729" y="430405"/>
            <a:ext cx="3486938" cy="276999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7ADAF0D-A85F-A543-5C1B-DDDD29D1E839}"/>
              </a:ext>
            </a:extLst>
          </p:cNvPr>
          <p:cNvSpPr/>
          <p:nvPr/>
        </p:nvSpPr>
        <p:spPr>
          <a:xfrm>
            <a:off x="5147221" y="2253343"/>
            <a:ext cx="600435" cy="179614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B5CDCC8-DAF3-948F-AEE6-5A6948598328}"/>
              </a:ext>
            </a:extLst>
          </p:cNvPr>
          <p:cNvSpPr/>
          <p:nvPr/>
        </p:nvSpPr>
        <p:spPr>
          <a:xfrm>
            <a:off x="8082643" y="2694214"/>
            <a:ext cx="510696" cy="50618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1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66F4574-2C35-7D14-D0DD-2A923605AD3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ln w="1270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259FA-84CD-5D54-9A16-C17CEBEB97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**NEW FORM**</a:t>
            </a:r>
          </a:p>
          <a:p>
            <a:r>
              <a:rPr lang="en-US" dirty="0"/>
              <a:t>ARIA Adverse Events Signs and Symptoms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DD3D8-5D49-EF32-6D1C-FF2EC7BF54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1652588"/>
            <a:ext cx="4114801" cy="2682876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When a </a:t>
            </a:r>
            <a:r>
              <a:rPr lang="en-US" sz="1800" b="1" i="1" dirty="0">
                <a:effectLst/>
                <a:ea typeface="Calibri" panose="020F0502020204030204" pitchFamily="34" charset="0"/>
              </a:rPr>
              <a:t>Symptomatic</a:t>
            </a:r>
            <a:r>
              <a:rPr lang="en-US" sz="1800" dirty="0">
                <a:effectLst/>
                <a:ea typeface="Calibri" panose="020F0502020204030204" pitchFamily="34" charset="0"/>
              </a:rPr>
              <a:t> ARIA is reported on the </a:t>
            </a:r>
            <a:r>
              <a:rPr lang="en-US" sz="1800" u="sng" dirty="0">
                <a:effectLst/>
                <a:ea typeface="Calibri" panose="020F0502020204030204" pitchFamily="34" charset="0"/>
              </a:rPr>
              <a:t>ARIA Adverse Events</a:t>
            </a:r>
            <a:r>
              <a:rPr lang="en-US" sz="1800" dirty="0">
                <a:effectLst/>
                <a:ea typeface="Calibri" panose="020F0502020204030204" pitchFamily="34" charset="0"/>
              </a:rPr>
              <a:t> form, this new form rolls out to capture the associated signs and symptoms.</a:t>
            </a:r>
          </a:p>
          <a:p>
            <a:pPr>
              <a:spcAft>
                <a:spcPts val="300"/>
              </a:spcAft>
            </a:pPr>
            <a:endParaRPr lang="en-US" sz="1800" dirty="0"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ea typeface="Calibri" panose="020F0502020204030204" pitchFamily="34" charset="0"/>
              </a:rPr>
              <a:t>Note that each </a:t>
            </a:r>
            <a:r>
              <a:rPr lang="en-US" sz="1800" u="sng" dirty="0">
                <a:effectLst/>
                <a:ea typeface="Calibri" panose="020F0502020204030204" pitchFamily="34" charset="0"/>
              </a:rPr>
              <a:t>ARIA Adverse Events Signs and Symptoms</a:t>
            </a:r>
            <a:r>
              <a:rPr lang="en-US" sz="1800" dirty="0">
                <a:effectLst/>
                <a:ea typeface="Calibri" panose="020F0502020204030204" pitchFamily="34" charset="0"/>
              </a:rPr>
              <a:t> form is ‘linked’ to a specific logline on the </a:t>
            </a:r>
            <a:r>
              <a:rPr lang="en-US" sz="1800" u="sng" dirty="0">
                <a:effectLst/>
                <a:ea typeface="Calibri" panose="020F0502020204030204" pitchFamily="34" charset="0"/>
              </a:rPr>
              <a:t>ARIA Adverse Events</a:t>
            </a:r>
            <a:r>
              <a:rPr lang="en-US" sz="1800" dirty="0">
                <a:effectLst/>
                <a:ea typeface="Calibri" panose="020F0502020204030204" pitchFamily="34" charset="0"/>
              </a:rPr>
              <a:t> form.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03F0EC-7470-2D5C-E503-AC8479C94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166" y="400606"/>
            <a:ext cx="3450334" cy="3842227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21DC2E7-BE8D-927F-2E6D-8F5F6EEE44CD}"/>
              </a:ext>
            </a:extLst>
          </p:cNvPr>
          <p:cNvSpPr/>
          <p:nvPr/>
        </p:nvSpPr>
        <p:spPr>
          <a:xfrm>
            <a:off x="5097982" y="558350"/>
            <a:ext cx="3450334" cy="485523"/>
          </a:xfrm>
          <a:prstGeom prst="round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1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itle and Sections">
  <a:themeElements>
    <a:clrScheme name="Alzheimer's Association template 2020">
      <a:dk1>
        <a:sysClr val="windowText" lastClr="000000"/>
      </a:dk1>
      <a:lt1>
        <a:sysClr val="window" lastClr="FFFFFF"/>
      </a:lt1>
      <a:dk2>
        <a:srgbClr val="808285"/>
      </a:dk2>
      <a:lt2>
        <a:srgbClr val="D1D3D4"/>
      </a:lt2>
      <a:accent1>
        <a:srgbClr val="492365"/>
      </a:accent1>
      <a:accent2>
        <a:srgbClr val="8E799D"/>
      </a:accent2>
      <a:accent3>
        <a:srgbClr val="5AC3B6"/>
      </a:accent3>
      <a:accent4>
        <a:srgbClr val="AFDED7"/>
      </a:accent4>
      <a:accent5>
        <a:srgbClr val="FAA21B"/>
      </a:accent5>
      <a:accent6>
        <a:srgbClr val="FECD8C"/>
      </a:accent6>
      <a:hlink>
        <a:srgbClr val="6A4D7D"/>
      </a:hlink>
      <a:folHlink>
        <a:srgbClr val="87D0C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Z-NET AA focus">
  <a:themeElements>
    <a:clrScheme name="46166">
      <a:dk1>
        <a:srgbClr val="000000"/>
      </a:dk1>
      <a:lt1>
        <a:srgbClr val="FFFFFF"/>
      </a:lt1>
      <a:dk2>
        <a:srgbClr val="808285"/>
      </a:dk2>
      <a:lt2>
        <a:srgbClr val="D1D3D4"/>
      </a:lt2>
      <a:accent1>
        <a:srgbClr val="46166B"/>
      </a:accent1>
      <a:accent2>
        <a:srgbClr val="8E799D"/>
      </a:accent2>
      <a:accent3>
        <a:srgbClr val="5AC3B6"/>
      </a:accent3>
      <a:accent4>
        <a:srgbClr val="AFDED7"/>
      </a:accent4>
      <a:accent5>
        <a:srgbClr val="FAA21B"/>
      </a:accent5>
      <a:accent6>
        <a:srgbClr val="FECD8C"/>
      </a:accent6>
      <a:hlink>
        <a:srgbClr val="6A4D7D"/>
      </a:hlink>
      <a:folHlink>
        <a:srgbClr val="87D0C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LZ-NET-subtle">
  <a:themeElements>
    <a:clrScheme name="46166">
      <a:dk1>
        <a:srgbClr val="000000"/>
      </a:dk1>
      <a:lt1>
        <a:srgbClr val="FFFFFF"/>
      </a:lt1>
      <a:dk2>
        <a:srgbClr val="808285"/>
      </a:dk2>
      <a:lt2>
        <a:srgbClr val="D1D3D4"/>
      </a:lt2>
      <a:accent1>
        <a:srgbClr val="46166B"/>
      </a:accent1>
      <a:accent2>
        <a:srgbClr val="8E799D"/>
      </a:accent2>
      <a:accent3>
        <a:srgbClr val="5AC3B6"/>
      </a:accent3>
      <a:accent4>
        <a:srgbClr val="AFDED7"/>
      </a:accent4>
      <a:accent5>
        <a:srgbClr val="FAA21B"/>
      </a:accent5>
      <a:accent6>
        <a:srgbClr val="FECD8C"/>
      </a:accent6>
      <a:hlink>
        <a:srgbClr val="6A4D7D"/>
      </a:hlink>
      <a:folHlink>
        <a:srgbClr val="87D0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5BDF770345D9499956DAEFAA94D611" ma:contentTypeVersion="5" ma:contentTypeDescription="Create a new document." ma:contentTypeScope="" ma:versionID="c1dd1dbc9d546e353ea0e1c79a00b7f9">
  <xsd:schema xmlns:xsd="http://www.w3.org/2001/XMLSchema" xmlns:xs="http://www.w3.org/2001/XMLSchema" xmlns:p="http://schemas.microsoft.com/office/2006/metadata/properties" xmlns:ns1="http://schemas.microsoft.com/sharepoint/v3" xmlns:ns2="E30FDC33-7E6A-4270-AF2C-80C624F9261E" xmlns:ns3="e30fdc33-7e6a-4270-af2c-80c624f9261e" targetNamespace="http://schemas.microsoft.com/office/2006/metadata/properties" ma:root="true" ma:fieldsID="7d8a5945eccafc51b49d15db74331c96" ns1:_="" ns2:_="" ns3:_="">
    <xsd:import namespace="http://schemas.microsoft.com/sharepoint/v3"/>
    <xsd:import namespace="E30FDC33-7E6A-4270-AF2C-80C624F9261E"/>
    <xsd:import namespace="e30fdc33-7e6a-4270-af2c-80c624f9261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0FDC33-7E6A-4270-AF2C-80C624F926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0fdc33-7e6a-4270-af2c-80c624f9261e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A6399A4-3864-44D1-ADF8-6040B977B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30FDC33-7E6A-4270-AF2C-80C624F9261E"/>
    <ds:schemaRef ds:uri="e30fdc33-7e6a-4270-af2c-80c624f92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3ED819-45CB-4EEF-9053-61A0F631B6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15BF91-7C61-452C-AD44-16B38C50CAD7}">
  <ds:schemaRefs>
    <ds:schemaRef ds:uri="http://schemas.microsoft.com/office/2006/metadata/properties"/>
    <ds:schemaRef ds:uri="E30FDC33-7E6A-4270-AF2C-80C624F9261E"/>
    <ds:schemaRef ds:uri="http://schemas.microsoft.com/office/2006/documentManagement/types"/>
    <ds:schemaRef ds:uri="http://schemas.microsoft.com/sharepoint/v3"/>
    <ds:schemaRef ds:uri="http://purl.org/dc/terms/"/>
    <ds:schemaRef ds:uri="e30fdc33-7e6a-4270-af2c-80c624f9261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12812</TotalTime>
  <Words>548</Words>
  <Application>Microsoft Office PowerPoint</Application>
  <PresentationFormat>On-screen Show (16:9)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Title and Sections</vt:lpstr>
      <vt:lpstr>ALZ-NET AA focus</vt:lpstr>
      <vt:lpstr>ALZ-NET-subtle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Alzheimers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PowerPoint Template 16x9 Aspect Ratio</dc:title>
  <dc:creator>Jessica Yen</dc:creator>
  <cp:keywords>powerpoint template</cp:keywords>
  <cp:lastModifiedBy>Donahue, Kathleen</cp:lastModifiedBy>
  <cp:revision>227</cp:revision>
  <dcterms:created xsi:type="dcterms:W3CDTF">2016-11-21T15:10:09Z</dcterms:created>
  <dcterms:modified xsi:type="dcterms:W3CDTF">2024-02-02T20:25:06Z</dcterms:modified>
  <cp:category>Association PowerPoint Template 16x9 Aspect Ratio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0x0101003F5BDF770345D9499956DAEFAA94D611</vt:lpwstr>
  </property>
</Properties>
</file>