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660" r:id="rId5"/>
    <p:sldMasterId id="2147483712" r:id="rId6"/>
  </p:sldMasterIdLst>
  <p:notesMasterIdLst>
    <p:notesMasterId r:id="rId84"/>
  </p:notesMasterIdLst>
  <p:sldIdLst>
    <p:sldId id="271" r:id="rId7"/>
    <p:sldId id="360" r:id="rId8"/>
    <p:sldId id="268" r:id="rId9"/>
    <p:sldId id="258" r:id="rId10"/>
    <p:sldId id="273" r:id="rId11"/>
    <p:sldId id="274" r:id="rId12"/>
    <p:sldId id="296" r:id="rId13"/>
    <p:sldId id="337" r:id="rId14"/>
    <p:sldId id="427" r:id="rId15"/>
    <p:sldId id="410" r:id="rId16"/>
    <p:sldId id="372" r:id="rId17"/>
    <p:sldId id="438" r:id="rId18"/>
    <p:sldId id="416" r:id="rId19"/>
    <p:sldId id="279" r:id="rId20"/>
    <p:sldId id="282" r:id="rId21"/>
    <p:sldId id="411" r:id="rId22"/>
    <p:sldId id="280" r:id="rId23"/>
    <p:sldId id="283" r:id="rId24"/>
    <p:sldId id="349" r:id="rId25"/>
    <p:sldId id="284" r:id="rId26"/>
    <p:sldId id="290" r:id="rId27"/>
    <p:sldId id="428" r:id="rId28"/>
    <p:sldId id="429" r:id="rId29"/>
    <p:sldId id="430" r:id="rId30"/>
    <p:sldId id="292" r:id="rId31"/>
    <p:sldId id="413" r:id="rId32"/>
    <p:sldId id="336" r:id="rId33"/>
    <p:sldId id="414" r:id="rId34"/>
    <p:sldId id="415" r:id="rId35"/>
    <p:sldId id="350" r:id="rId36"/>
    <p:sldId id="373" r:id="rId37"/>
    <p:sldId id="431" r:id="rId38"/>
    <p:sldId id="424" r:id="rId39"/>
    <p:sldId id="425" r:id="rId40"/>
    <p:sldId id="426" r:id="rId41"/>
    <p:sldId id="439" r:id="rId42"/>
    <p:sldId id="433" r:id="rId43"/>
    <p:sldId id="434" r:id="rId44"/>
    <p:sldId id="432" r:id="rId45"/>
    <p:sldId id="417" r:id="rId46"/>
    <p:sldId id="440" r:id="rId47"/>
    <p:sldId id="377" r:id="rId48"/>
    <p:sldId id="423" r:id="rId49"/>
    <p:sldId id="378" r:id="rId50"/>
    <p:sldId id="379" r:id="rId51"/>
    <p:sldId id="444" r:id="rId52"/>
    <p:sldId id="418" r:id="rId53"/>
    <p:sldId id="381" r:id="rId54"/>
    <p:sldId id="382" r:id="rId55"/>
    <p:sldId id="383" r:id="rId56"/>
    <p:sldId id="384" r:id="rId57"/>
    <p:sldId id="385" r:id="rId58"/>
    <p:sldId id="442" r:id="rId59"/>
    <p:sldId id="436" r:id="rId60"/>
    <p:sldId id="437" r:id="rId61"/>
    <p:sldId id="387" r:id="rId62"/>
    <p:sldId id="420" r:id="rId63"/>
    <p:sldId id="421" r:id="rId64"/>
    <p:sldId id="441" r:id="rId65"/>
    <p:sldId id="422" r:id="rId66"/>
    <p:sldId id="389" r:id="rId67"/>
    <p:sldId id="390" r:id="rId68"/>
    <p:sldId id="391" r:id="rId69"/>
    <p:sldId id="392" r:id="rId70"/>
    <p:sldId id="393" r:id="rId71"/>
    <p:sldId id="394" r:id="rId72"/>
    <p:sldId id="445" r:id="rId73"/>
    <p:sldId id="446" r:id="rId74"/>
    <p:sldId id="395" r:id="rId75"/>
    <p:sldId id="396" r:id="rId76"/>
    <p:sldId id="397" r:id="rId77"/>
    <p:sldId id="398" r:id="rId78"/>
    <p:sldId id="399" r:id="rId79"/>
    <p:sldId id="400" r:id="rId80"/>
    <p:sldId id="401" r:id="rId81"/>
    <p:sldId id="402" r:id="rId82"/>
    <p:sldId id="272"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C407F-4E2C-0AC3-9F59-617C7D8A4FCE}" name="Donahue, Kathleen" initials="DK" userId="S::kdonahue@acr.org::8dbe47aa-6fde-4fc0-bb27-f0f5fd8d5b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5549B"/>
    <a:srgbClr val="FAFAFA"/>
    <a:srgbClr val="98CCFF"/>
    <a:srgbClr val="8A898E"/>
    <a:srgbClr val="FFFFFF"/>
    <a:srgbClr val="46166B"/>
    <a:srgbClr val="E8E4EB"/>
    <a:srgbClr val="8E799D"/>
    <a:srgbClr val="527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72" autoAdjust="0"/>
    <p:restoredTop sz="91690" autoAdjust="0"/>
  </p:normalViewPr>
  <p:slideViewPr>
    <p:cSldViewPr snapToGrid="0">
      <p:cViewPr varScale="1">
        <p:scale>
          <a:sx n="118" d="100"/>
          <a:sy n="118" d="100"/>
        </p:scale>
        <p:origin x="120" y="204"/>
      </p:cViewPr>
      <p:guideLst/>
    </p:cSldViewPr>
  </p:slideViewPr>
  <p:notesTextViewPr>
    <p:cViewPr>
      <p:scale>
        <a:sx n="90" d="100"/>
        <a:sy n="9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89" Type="http://schemas.microsoft.com/office/2018/10/relationships/authors" Targe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2.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1,'293'21,"14"0,887-23,-653 3,-523-1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5.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0,'1923'0,"-1906"0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7.1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0,'2458'0,"-2440"0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8.7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24,'0'-1,"1"0,-1 0,1 0,-1 0,1 0,0 0,-1 0,1 0,0 0,0 1,0-1,0 0,0 0,0 1,0-1,0 1,0-1,0 1,0-1,0 1,0 0,0-1,0 1,0 0,1 0,-1 0,2 0,40-3,-36 2,672-2,-343 6,1383-3,-1703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57:10.3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52,'0'-2,"1"1,-1 0,1 0,-1 0,1 0,-1 0,1 0,0 1,-1-1,1 0,0 0,0 0,0 1,0-1,0 0,-1 1,1-1,0 1,1-1,-1 1,0-1,0 1,0 0,0 0,0-1,0 1,2 0,36-4,-34 3,263-9,582-7,-542 20,559-3,-840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3.1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0 123,'1'-1,"-1"0,0 0,1 0,-1 0,1 0,0 0,-1 0,1 0,0 1,-1-1,1 0,0 0,0 0,0 1,0-1,0 1,0-1,0 0,0 1,0 0,0-1,0 1,0 0,0-1,0 1,1 0,1 0,37-4,-36 3,120-3,-63 4,0-3,101-18,73-14,-188 30,138-1,-133 7,0-2,75-12,-64 5,1 3,120 6,-64 2,286-3,-385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6.0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0,'519'25,"-74"-2,-61-22,104 3,-2 33,-193 7,-57-6,296 8,421-46,-417-2,-513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7:19.6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0,'0'4,"1"-1,-1 1,1-1,0 1,1-1,-1 0,0 0,1 1,0-1,0 0,0 0,0-1,0 1,0 0,1-1,0 1,-1-1,1 0,0 0,0 0,6 3,9 4,0 0,32 10,-32-13,11 4,1-2,1-1,-1-1,61 3,130-11,-84-2,1653 4,-1412 25,-24 0,-190-27,78 3,-212 3,-8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50:24.0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0,'1923'0,"-1571"25,-137-5,145 13,140 7,580-35,-570-8,-486 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50:25.5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1,'270'21,"-54"0,922-12,-641-12,-195 3,-280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03:48.4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50,'79'-1,"108"-16,-90 9,21-4,-63 5,0 2,95 6,-60 0,-66 1,0 0,29 7,-29-4,0-1,27 0,-31-4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5.3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21,'238'2,"248"-5,-370-6,59-2,-156 11,-1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6.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0,'519'25,"-74"-2,-61-22,104 3,-2 33,-193 7,-57-6,296 8,421-46,-417-2,-513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7.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9.26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53:48.3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22,'74'11,"-4"-1,35-9,160-18,-175 10,140 7,-92 2,-85-2,85-12,-96 7,53 0,-75 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0:10.15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1,'13'1,"-1"1,1 0,18 5,28 5,-25-11,0-2,64-11,-56 6,53-1,466 8,-538-1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0:10.15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1,'13'1,"-1"1,1 0,18 5,28 5,-25-11,0-2,64-11,-56 6,53-1,466 8,-538-1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7.7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1,'84'2,"141"20,75 17,-211-23,0-4,134 0,963-12,-1161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9.8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24,'85'-10,"-6"0,717 7,-402 5,567-2,-943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5.1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0,'2311'0,"-2292"0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6.4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9,'2128'0,"-2086"-4,-25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7.7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1,'84'2,"141"20,75 17,-211-23,0-4,134 0,963-12,-1161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7.8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1 125,'44'-17,"421"-36,-266 27,335-3,356 30,-874-1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9.8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0,'1450'0,"-1279"11,2 0,-149-11,-4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57:10.3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52,'0'-2,"1"1,-1 0,1 0,-1 0,1 0,-1 0,1 0,0 1,-1-1,1 0,0 0,0 0,0 1,0-1,0 0,-1 1,1-1,0 1,1-1,-1 1,0-1,0 1,0 0,0 0,0-1,0 1,2 0,36-4,-34 3,263-9,582-7,-542 20,559-3,-840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6.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0,'519'25,"-74"-2,-61-22,104 3,-2 33,-193 7,-57-6,296 8,421-46,-417-2,-513 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7.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9.26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06.9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1,'1950'0,"-1913"1,46 9,-5 0,-52-8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08.7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0,'2061'0,"-2007"3,0 3,95 23,-141-28,12 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0.0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40,'2259'0,"-2235"-1,1-2,-1 0,0-1,0-2,31-11,-39 11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1.5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1,'536'31,"-177"-4,691-13,-740-15,-262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9.8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24,'85'-10,"-6"0,717 7,-402 5,567-2,-943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3.2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0 145,'79'-20,"0"3,120-10,-163 23,782-70,-274 71,-287 5,-218-2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4.5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1,'1014'0,"-989"0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5.6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0,'2008'0,"-1980"0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6.9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1,'1840'0,"-1801"0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2:06.88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1,'0'1,"1"0,-1 0,1 0,-1 0,1 1,0-1,-1 0,1 0,0 0,0 0,0-1,0 1,0 0,0 0,0 0,0-1,0 1,0-1,0 1,0-1,1 1,-1-1,0 0,0 1,0-1,1 0,1 0,41 5,-39-5,-1 1,33 1,70 13,-60-8,1-2,0-1,92-7,-32 0,319 3,-404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2:06.88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1,'0'1,"1"0,-1 0,1 0,-1 0,1 1,0-1,-1 0,1 0,0 0,0 0,0-1,0 1,0 0,0 0,0 0,0-1,0 1,0-1,0 1,0-1,1 1,-1-1,0 0,0 1,0-1,1 0,1 0,41 5,-39-5,-1 1,33 1,70 13,-60-8,1-2,0-1,92-7,-32 0,319 3,-404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0:01:06.37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21,'0'-1,"1"0,-1 0,1 0,-1 0,1 0,0 0,0 0,-1 0,1 1,0-1,0 0,0 0,0 1,0-1,0 0,0 1,0-1,1 1,-1 0,0-1,0 1,0 0,0-1,1 1,-1 0,0 0,2 0,40-3,-38 3,11 0,188 1,-175 3,46 12,-52-10,1-1,0-1,29 1,477-4,-245-2,-263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3.4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1,'2804'0,"-2782"0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5.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0,'1923'0,"-1906"0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7.1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0,'2458'0,"-2440"0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5.1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0,'2311'0,"-2292"0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8.7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24,'0'-1,"1"0,-1 0,1 0,-1 0,1 0,0 0,-1 0,1 0,0 0,0 1,0-1,0 0,0 0,0 1,0-1,0 1,0-1,0 1,0-1,0 1,0 0,0-1,0 1,0 0,1 0,-1 0,2 0,40-3,-36 2,672-2,-343 6,1383-3,-1703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6.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0,'519'25,"-74"-2,-61-22,104 3,-2 33,-193 7,-57-6,296 8,421-46,-417-2,-513 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7.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9.26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06.98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1,'1950'0,"-1913"1,46 9,-5 0,-52-8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08.73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0,'107788'0,"-104964"157,0 157,4969 1202,-7375-1463,628 208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0.08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40,'2259'0,"-2235"-1,1-2,-1 0,0-1,0-2,31-11,-39 11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1.55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1,'536'336,"-177"-44,691-140,-740-163,-262 11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3.21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1214,'110'-167,"1"24,167-83,-228 193,1094-587,-383 595,-402 42,-304-17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4.53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1,'1014'0,"-989"0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6.4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9,'2128'0,"-2086"-4,-25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5.60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0,'1853'0,"-1827"0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6.90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1,'1840'0,"-1801"0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32:10.0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0,'442'18,"-381"-13,103 11,-36 0,210 1,1381-17,-1699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32:11.6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0,'2278'0,"-2256"0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32:14.6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1,'2843'0,"-2818"0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3:03:49.69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2,'48'-1,"0"2,0 3,68 13,-40-5,-1-3,1-3,132-8,-87 0,-69 1,-18 0,0 0,0 2,0 2,0 1,0 1,40 13,-46-11,0-2,1 0,-1-2,1-1,0-2,43-4,12 1,3087 3,-3128 4,-24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3:03:57.58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189 440,'1089'0,"-1055"2,49 8,-13 0,-14-2,70 20,28 5,206-5,-206-20,430-1,-329-9,1474 2,-6422 0,5019 1,366-3,-656 2,-11 0,1 0,-1-2,0-1,41-9,-65 11,0 1,1 0,-1 0,0-1,1 1,-1-1,0 1,0-1,1 0,-1 1,0-1,0 0,0 0,0 0,0 0,0 0,0 0,0 0,0 0,0-2,-1 2,0 0,0 0,0 0,0 0,0 0,-1 1,1-1,0 0,0 0,-1 0,1 0,-1 1,1-1,-1 0,1 0,-1 1,0-1,1 0,-1 1,0-1,1 1,-2-2,-7-3,1 0,-1 1,1 0,-16-6,-118-29,-1 5,-172-16,194 32,43 7,45 9,0-2,0-2,1-1,0-1,-57-23,86 28,-1 1,0-1,1 0,-1 0,1 0,0 0,0-1,0 1,1-1,-1 0,1 0,-3-7,3 7,0 1,0-1,0 0,-1 0,1 1,-1 0,0-1,0 1,0 0,0 0,0 0,-1 1,-5-4,-11-1,-1 1,0 0,0 2,0 0,-1 1,0 2,1 0,-40 4,194-2,-43 1,2602-2,-2660-1,53-10,0 0,110-19,-60 7,-89 17,41-7,138-2,465 16,-686-1,1 0,-1 1,0-1,0 1,0 0,1 0,-1 0,0 1,0-1,0 1,-1 0,1 0,0 1,5 4,-8-6,0 0,0 0,0 0,0 0,-1 0,1 1,0-1,-1 0,1 1,-1-1,1 0,-1 1,1-1,-1 0,0 1,0-1,0 1,0 2,0-2,-1 0,1 1,-1-1,0 0,0 1,0-1,0 0,-1 0,1 0,-1 0,1 0,-1 0,0 0,-2 2,-4 3,0 0,-1-1,1-1,-1 1,-1-1,1 0,-1-1,1-1,-1 1,0-1,-1-1,1 0,0 0,-17 0,-11-2,1-2,-68-12,39 4,-810-57,2 52,677 14,-40-5,215 3,22 3,0 0,1 0,-1 0,0 0,0 0,0 0,0 0,0 0,0 0,0 0,0 0,0 0,0 0,0 0,0 0,0 0,0-1,0 1,0 0,0 0,0 0,0 0,0 0,0 0,0 0,0 0,0 0,0 0,0 0,0 0,0 0,0 0,0 0,0-1,0 1,36-2,987-5,-601 9,-370-2,63-1,0 5,117 20,120 26,-294-35,-45-10,1-1,-1-1,1 0,27 1,277-5,-295-1,-31-4,-36-4,-52-10,57 11,-1 1,-58-3,17 8,-48 0,1-6,-148-29,196 23,-161-7,-84 22,155 2,-1214-1,1259-12,13 1,-664 7,397 5,353-1,-47 7,48-4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3:04:07.5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223 47,'57'-1,"0"-2,79-15,-16 3,0 6,190 8,-156 3,524 0,-678-2,8-1,0 1,-1 1,1-1,-1 1,1 1,13 3,-19 0,-12-1,-18 2,-717 58,565-56,-214 7,1762 17,-1041-20,-1307-16,514 7,-230-2,664-2,25 0,0 1,0 0,-1 0,1 0,0 1,0 0,-1 1,-13 4,21-2,8 0,40 8,-1-1,70 5,-24-4,587 81,8-54,-260-41,-389 6,-26 0,-19 0,-44 2,-1-2,-70-4,42-1,-875 0,936 1,11 0,0-1,0 1,0 1,1-1,-1 1,-10 3,16-4,1 0,0 1,0-1,0 0,-1 0,1 0,0 1,0-1,0 0,0 0,0 1,-1-1,1 0,0 0,0 1,0-1,0 0,0 0,0 1,0-1,0 0,0 1,0-1,0 0,0 0,0 1,0-1,0 0,0 0,0 1,0-1,1 0,-1 0,0 1,0-1,0 0,0 0,1 1,-1-1,0 0,0 0,0 0,1 1,-1-1,0 0,0 0,1 0,-1 0,0 0,0 0,1 0,-1 1,0-1,0 0,1 0,-1 0,0 0,1 0,-1 0,22 10,13 1,0-2,1-1,51 4,119 0,-151-10,868 8,-868-9,-46 1,-9 0,-84 13,-772 89,-9-50,864-54,7 0,26-1,53 0,1348-2,-1392 3,-25-1,0 1,0 0,0 2,0-1,0 2,16 5,-32-8,-1 0,1 0,0 0,0 0,-1 0,1 0,0 0,0 0,-1 0,1 1,0-1,0 0,-1 0,1 0,0 0,0 1,0-1,-1 0,1 0,0 1,0-1,0 0,0 0,-1 1,1-1,0 0,0 0,0 1,0-1,0 0,0 1,0-1,0 0,0 0,0 1,0-1,0 0,0 1,0-1,0 0,0 0,0 1,1-1,-1 0,0 0,0 1,0-1,0 0,0 0,1 1,-1-1,0 0,0 0,0 0,1 1,-1-1,0 0,0 0,1 0,-1 0,0 0,1 0,-1 1,0-1,0 0,1 0,-1 0,1 0,-17 6,1-1,0 0,-1-1,0-1,0 0,-24 0,16 0,-911 30,900-34,73 0,917 0,-927 1,12 0,63 8,-95-3,-18 0,-27 2,-408 33,105-13,301-21,39-6,1 0,-1 0,0 0,0 1,0-1,0 0,1 0,-1 0,0 0,0 0,0 0,0 1,0-1,0 0,0 0,1 0,-1 0,0 0,0 1,0-1,0 0,0 0,0 0,0 0,0 1,0-1,0 0,0 0,0 0,0 1,0-1,0 0,0 0,0 0,0 0,0 1,0-1,0 0,0 0,-1 0,1 0,0 1,0-1,0 0,0 0,0 0,0 0,0 0,-1 0,1 1,0-1,0 0,0 0,0 0,-1 0,1 0,0 0,0 0,13 4,0-1,0 0,1-1,-1-1,23 0,-2 0,740 9,-320-9,-375 2,-60 2,-21 0,-31 3,-105 12,-183 4,-149-22,376-3,67-1,-33 1,57 1,1 0,-1 0,0 0,0 1,0-1,0 1,0 0,1 0,-1 0,0 0,1 0,-1 0,1 1,-4 2,6-4,0 0,0 1,-1-1,1 0,0 1,0-1,0 0,0 1,0-1,-1 0,1 1,0-1,0 0,0 1,0-1,0 0,0 1,0-1,0 0,0 1,1-1,-1 0,0 1,0-1,0 0,0 1,0-1,1 0,-1 1,0-1,0 0,0 1,1-1,-1 0,0 0,0 1,1-1,-1 0,0 0,1 0,-1 0,1 1,16 7,17 2,1-2,0-1,0-2,69 1,-40-2,273 12,-956-18,-380 3,966-1,1 1,-52 9,82-9,1-1,-1 0,0 1,0-1,0 1,1-1,-1 1,0 0,1-1,-1 1,0 0,1 0,-1 1,1-1,-1 0,-1 2,3-2,0 0,0-1,0 1,0 0,0 0,0-1,0 1,0 0,0-1,0 1,0 0,1-1,-1 1,0 0,0-1,1 1,-1-1,1 1,-1-1,0 1,1 0,-1-1,1 1,-1-1,1 0,-1 1,1-1,0 1,7 4,-1 0,1-1,0 0,17 6,49 12,1-3,111 12,-144-24,657 54,4-51,-637-9,266-2,-283 0,-46 0,-29 0,-762-1,400 2,581 1,293-2,-444-2,-38-1,-25-2,-490-72,282 46,-161-22,-330-52,701 103,5 2,1-1,0-1,0 0,1-1,-1 0,1-1,-20-10,31 14,1 1,-1 0,0-1,0 1,1 0,-1-1,0 1,1-1,-1 1,1-1,-1 0,1 1,-1-1,1 1,-1-1,1 0,-1 0,1 1,0-1,0 0,-1 0,1 1,0-1,0 0,0 0,0 0,0 1,0-1,0 0,0 0,0 0,0 1,0-1,0 0,1 0,-1 1,0-1,0 0,1-1,2-1,0 1,0-1,0 1,0-1,0 1,0 0,1 0,3-1,58-25,2 2,0 4,84-16,-61 15,-32 9,-20 5,-1-1,63-26,-74 19,-26 17,1-1,-1 1,0-1,1 1,-1-1,1 1,-1-1,0 1,0-1,1 0,-1 1,0-1,0 1,0-1,1 0,-1 1,0-1,0 1,0-1,0 0,0 1,0-1,-1 0,0-2,-1 0,0 1,0 0,0-1,0 1,-1 0,1 0,-1 0,1 1,-1-1,1 1,-4-2,4 2,1 1,0-1,-1 1,1-1,0 0,0 1,0-1,0 0,-1 0,1 0,0 0,0 0,1 0,-1 0,0 0,0 0,0-1,1 1,-1 0,1 0,-1-1,1 1,-1 0,1-1,0 1,0 0,0-1,-1 1,1-1,1 1,-1 0,0-1,0 1,0-1,1 1,-1 0,1-1,-1 1,1 0,-1 0,1-1,0 1,0 0,-1 0,3-2,5-5,0 1,0 0,0 1,1-1,9-4,-1 0,-17 11,1 0,-1 0,1 0,-1-1,1 1,-1 0,0-1,1 1,-1 0,0-1,1 1,-1-1,0 1,1 0,-1-1,0 1,0-1,1 1,-1-1,0 1,0-1,0 1,0-1,0 1,0-1,1 1,-1-1,-1 1,1-1,0 0,-14-10,-36-3,42 13,-482-83,56 13,421 68,4 2,0-1,0 0,0 0,0-1,0 0,1 0,-15-9,22 11,1 1,-1 0,1 0,0-1,-1 1,1 0,0-1,-1 1,1 0,0-1,0 1,-1-1,1 1,0 0,0-1,0 1,0-1,-1 1,1-1,0 1,0 0,0-1,0 1,0-1,0 1,0-1,0 1,0-1,0 1,1-1,-1 1,0-1,0 0,16-13,26-8,-39 21,102-41,156-43,-232 79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7.8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1 125,'44'-17,"421"-36,-266 27,335-3,356 30,-874-1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9.8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0,'1450'0,"-1279"11,2 0,-149-11,-4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3.4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1,'2804'0,"-2782"0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74AC-03CC-43AC-9E6B-515530B08257}"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ACC14-34BA-4A26-A021-37290444C3D8}" type="slidenum">
              <a:rPr lang="en-US" smtClean="0"/>
              <a:t>‹#›</a:t>
            </a:fld>
            <a:endParaRPr lang="en-US"/>
          </a:p>
        </p:txBody>
      </p:sp>
    </p:spTree>
    <p:extLst>
      <p:ext uri="{BB962C8B-B14F-4D97-AF65-F5344CB8AC3E}">
        <p14:creationId xmlns:p14="http://schemas.microsoft.com/office/powerpoint/2010/main" val="4474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65</a:t>
            </a:fld>
            <a:endParaRPr lang="en-US"/>
          </a:p>
        </p:txBody>
      </p:sp>
    </p:spTree>
    <p:extLst>
      <p:ext uri="{BB962C8B-B14F-4D97-AF65-F5344CB8AC3E}">
        <p14:creationId xmlns:p14="http://schemas.microsoft.com/office/powerpoint/2010/main" val="3888098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AD7E9F-8A1E-4397-78AA-BC4723649C79}"/>
              </a:ext>
            </a:extLst>
          </p:cNvPr>
          <p:cNvSpPr/>
          <p:nvPr userDrawn="1"/>
        </p:nvSpPr>
        <p:spPr>
          <a:xfrm>
            <a:off x="1314450" y="0"/>
            <a:ext cx="65151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5549B"/>
              </a:solidFill>
            </a:endParaRPr>
          </a:p>
        </p:txBody>
      </p:sp>
      <p:pic>
        <p:nvPicPr>
          <p:cNvPr id="4" name="Graphic 3">
            <a:extLst>
              <a:ext uri="{FF2B5EF4-FFF2-40B4-BE49-F238E27FC236}">
                <a16:creationId xmlns:a16="http://schemas.microsoft.com/office/drawing/2014/main" id="{4EAA653C-16FF-2D69-4D99-F4CAB564D8D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8" name="Text Placeholder 7">
            <a:extLst>
              <a:ext uri="{FF2B5EF4-FFF2-40B4-BE49-F238E27FC236}">
                <a16:creationId xmlns:a16="http://schemas.microsoft.com/office/drawing/2014/main" id="{78094924-E1BA-208F-F467-4A6559E71D1A}"/>
              </a:ext>
            </a:extLst>
          </p:cNvPr>
          <p:cNvSpPr>
            <a:spLocks noGrp="1"/>
          </p:cNvSpPr>
          <p:nvPr>
            <p:ph type="body" sz="quarter" idx="10"/>
          </p:nvPr>
        </p:nvSpPr>
        <p:spPr>
          <a:xfrm>
            <a:off x="1757362" y="1869589"/>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10" name="Text Placeholder 7">
            <a:extLst>
              <a:ext uri="{FF2B5EF4-FFF2-40B4-BE49-F238E27FC236}">
                <a16:creationId xmlns:a16="http://schemas.microsoft.com/office/drawing/2014/main" id="{AE9C9671-70C8-FF95-59B8-79D0B52A59E5}"/>
              </a:ext>
            </a:extLst>
          </p:cNvPr>
          <p:cNvSpPr>
            <a:spLocks noGrp="1"/>
          </p:cNvSpPr>
          <p:nvPr>
            <p:ph type="body" sz="quarter" idx="11"/>
          </p:nvPr>
        </p:nvSpPr>
        <p:spPr>
          <a:xfrm>
            <a:off x="1757362" y="3143251"/>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1A4CD955-B4F8-C099-41A3-61C69D620D78}"/>
              </a:ext>
            </a:extLst>
          </p:cNvPr>
          <p:cNvCxnSpPr>
            <a:cxnSpLocks/>
          </p:cNvCxnSpPr>
          <p:nvPr userDrawn="1"/>
        </p:nvCxnSpPr>
        <p:spPr>
          <a:xfrm>
            <a:off x="2286000" y="379062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BB39B6-2A81-9ADB-E45F-663EA22981D1}"/>
              </a:ext>
            </a:extLst>
          </p:cNvPr>
          <p:cNvCxnSpPr>
            <a:cxnSpLocks/>
          </p:cNvCxnSpPr>
          <p:nvPr userDrawn="1"/>
        </p:nvCxnSpPr>
        <p:spPr>
          <a:xfrm>
            <a:off x="2286000" y="179037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0B21995-4780-3741-4603-F39600B78898}"/>
              </a:ext>
            </a:extLst>
          </p:cNvPr>
          <p:cNvSpPr>
            <a:spLocks noGrp="1"/>
          </p:cNvSpPr>
          <p:nvPr>
            <p:ph type="body" sz="quarter" idx="12"/>
          </p:nvPr>
        </p:nvSpPr>
        <p:spPr>
          <a:xfrm>
            <a:off x="1757362"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7" name="Text Placeholder 7">
            <a:extLst>
              <a:ext uri="{FF2B5EF4-FFF2-40B4-BE49-F238E27FC236}">
                <a16:creationId xmlns:a16="http://schemas.microsoft.com/office/drawing/2014/main" id="{2995711F-9221-BF78-7DB0-B46632599928}"/>
              </a:ext>
            </a:extLst>
          </p:cNvPr>
          <p:cNvSpPr>
            <a:spLocks noGrp="1"/>
          </p:cNvSpPr>
          <p:nvPr>
            <p:ph type="body" sz="quarter" idx="13"/>
          </p:nvPr>
        </p:nvSpPr>
        <p:spPr>
          <a:xfrm>
            <a:off x="4859869"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14034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1493694"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6520296"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816350"/>
            <a:ext cx="3665538" cy="612775"/>
          </a:xfrm>
          <a:prstGeom prst="rect">
            <a:avLst/>
          </a:prstGeom>
        </p:spPr>
        <p:txBody>
          <a:bodyPr lIns="0" tIns="0" rIns="0" bIns="0" anchor="ctr"/>
          <a:lstStyle>
            <a:lvl1pPr marL="0" indent="0" algn="ctr">
              <a:buNone/>
              <a:defRPr sz="1600" b="1">
                <a:solidFill>
                  <a:schemeClr val="accent3"/>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425321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8302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803564"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757628"/>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7210425"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21569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38907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602748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600"/>
            </a:lvl1pPr>
          </a:lstStyle>
          <a:p>
            <a:endParaRPr lang="en-US" dirty="0"/>
          </a:p>
        </p:txBody>
      </p:sp>
    </p:spTree>
    <p:extLst>
      <p:ext uri="{BB962C8B-B14F-4D97-AF65-F5344CB8AC3E}">
        <p14:creationId xmlns:p14="http://schemas.microsoft.com/office/powerpoint/2010/main" val="165194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27921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32329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LZ-NET-title-left-3-poi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283744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CBBFF296-7C51-F8EC-6407-684483CD09ED}"/>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25479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
        <p:nvSpPr>
          <p:cNvPr id="3" name="Text Placeholder 3">
            <a:extLst>
              <a:ext uri="{FF2B5EF4-FFF2-40B4-BE49-F238E27FC236}">
                <a16:creationId xmlns:a16="http://schemas.microsoft.com/office/drawing/2014/main" id="{2B6F6C29-BDDF-0598-BB8D-E3D3B156B232}"/>
              </a:ext>
            </a:extLst>
          </p:cNvPr>
          <p:cNvSpPr>
            <a:spLocks noGrp="1"/>
          </p:cNvSpPr>
          <p:nvPr>
            <p:ph type="body" sz="quarter" idx="14" hasCustomPrompt="1"/>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Table of Contents</a:t>
            </a:r>
          </a:p>
        </p:txBody>
      </p:sp>
    </p:spTree>
    <p:extLst>
      <p:ext uri="{BB962C8B-B14F-4D97-AF65-F5344CB8AC3E}">
        <p14:creationId xmlns:p14="http://schemas.microsoft.com/office/powerpoint/2010/main" val="5950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Z-NET-centered-title-2-lin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27822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126AAD-9863-656D-C358-B8E54D9FB0FE}"/>
              </a:ext>
            </a:extLst>
          </p:cNvPr>
          <p:cNvSpPr/>
          <p:nvPr userDrawn="1"/>
        </p:nvSpPr>
        <p:spPr>
          <a:xfrm>
            <a:off x="1314450" y="0"/>
            <a:ext cx="6515100" cy="3932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14FCFA9D-21D1-710C-C34B-F9A10D216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21" name="Text Placeholder 7">
            <a:extLst>
              <a:ext uri="{FF2B5EF4-FFF2-40B4-BE49-F238E27FC236}">
                <a16:creationId xmlns:a16="http://schemas.microsoft.com/office/drawing/2014/main" id="{A323950A-D90D-49BF-7FEA-09A9702A9369}"/>
              </a:ext>
            </a:extLst>
          </p:cNvPr>
          <p:cNvSpPr>
            <a:spLocks noGrp="1"/>
          </p:cNvSpPr>
          <p:nvPr>
            <p:ph type="body" sz="quarter" idx="10"/>
          </p:nvPr>
        </p:nvSpPr>
        <p:spPr>
          <a:xfrm>
            <a:off x="1757362" y="1733265"/>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22" name="Text Placeholder 7">
            <a:extLst>
              <a:ext uri="{FF2B5EF4-FFF2-40B4-BE49-F238E27FC236}">
                <a16:creationId xmlns:a16="http://schemas.microsoft.com/office/drawing/2014/main" id="{755C6DB3-129F-56DF-7BE6-0052D3929E39}"/>
              </a:ext>
            </a:extLst>
          </p:cNvPr>
          <p:cNvSpPr>
            <a:spLocks noGrp="1"/>
          </p:cNvSpPr>
          <p:nvPr>
            <p:ph type="body" sz="quarter" idx="11"/>
          </p:nvPr>
        </p:nvSpPr>
        <p:spPr>
          <a:xfrm>
            <a:off x="1757362" y="3006927"/>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315781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Z-NET-center-title-1-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857492"/>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375000"/>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8084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31934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428779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Z-NET-title-left-text-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46F01F-A5B2-1A1C-AADF-11A392BC4B31}"/>
              </a:ext>
            </a:extLst>
          </p:cNvPr>
          <p:cNvSpPr>
            <a:spLocks noGrp="1"/>
          </p:cNvSpPr>
          <p:nvPr>
            <p:ph type="pic" sz="quarter" idx="15"/>
          </p:nvPr>
        </p:nvSpPr>
        <p:spPr>
          <a:xfrm>
            <a:off x="5057422" y="307976"/>
            <a:ext cx="3629378" cy="4027488"/>
          </a:xfrm>
          <a:prstGeom prst="rect">
            <a:avLst/>
          </a:prstGeom>
        </p:spPr>
        <p:txBody>
          <a:bodyPr anchor="ctr"/>
          <a:lstStyle>
            <a:lvl1pPr marL="0" indent="0" algn="ctr">
              <a:buNone/>
              <a:defRPr sz="1400"/>
            </a:lvl1pPr>
          </a:lstStyle>
          <a:p>
            <a:endParaRPr lang="en-US"/>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441960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4419601" cy="2682876"/>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5639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043CFD0-9439-CB4B-24E7-BB772F95444D}"/>
              </a:ext>
            </a:extLst>
          </p:cNvPr>
          <p:cNvSpPr/>
          <p:nvPr userDrawn="1"/>
        </p:nvSpPr>
        <p:spPr>
          <a:xfrm>
            <a:off x="1493693"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60F635E-6665-631A-4276-AE92108B1589}"/>
              </a:ext>
            </a:extLst>
          </p:cNvPr>
          <p:cNvSpPr/>
          <p:nvPr userDrawn="1"/>
        </p:nvSpPr>
        <p:spPr>
          <a:xfrm flipH="1">
            <a:off x="6520295"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692172"/>
            <a:ext cx="3665538" cy="612775"/>
          </a:xfrm>
          <a:prstGeom prst="rect">
            <a:avLst/>
          </a:prstGeom>
        </p:spPr>
        <p:txBody>
          <a:bodyPr lIns="0" tIns="0" rIns="0" bIns="0" anchor="ctr"/>
          <a:lstStyle>
            <a:lvl1pPr marL="0" indent="0" algn="ctr">
              <a:buNone/>
              <a:defRPr sz="1600" b="1">
                <a:solidFill>
                  <a:srgbClr val="85549B"/>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221457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971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838701"/>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a:off x="803563"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6F8506E6-82B8-D800-0385-DBF8A0748768}"/>
              </a:ext>
            </a:extLst>
          </p:cNvPr>
          <p:cNvSpPr/>
          <p:nvPr userDrawn="1"/>
        </p:nvSpPr>
        <p:spPr>
          <a:xfrm flipH="1">
            <a:off x="7210426"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9442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12209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28862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Z-NET-title-computer-cen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3318"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397136"/>
            <a:ext cx="1806222" cy="2361132"/>
          </a:xfrm>
          <a:prstGeom prst="rect">
            <a:avLst/>
          </a:prstGeom>
        </p:spPr>
        <p:txBody>
          <a:bodyPr wrap="square" lIns="0" tIns="0" rIns="0" bIns="0"/>
          <a:lstStyle>
            <a:lvl1pPr marL="0" indent="0" algn="r">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2652456"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2652455" y="1397136"/>
            <a:ext cx="3881130" cy="2534776"/>
          </a:xfrm>
          <a:prstGeom prst="roundRect">
            <a:avLst>
              <a:gd name="adj" fmla="val 2189"/>
            </a:avLst>
          </a:prstGeom>
        </p:spPr>
        <p:txBody>
          <a:bodyPr anchor="ctr"/>
          <a:lstStyle>
            <a:lvl1pPr marL="0" indent="0" algn="ctr">
              <a:buNone/>
              <a:defRPr sz="1400"/>
            </a:lvl1pPr>
          </a:lstStyle>
          <a:p>
            <a:endParaRPr lang="en-US" dirty="0"/>
          </a:p>
        </p:txBody>
      </p:sp>
      <p:sp>
        <p:nvSpPr>
          <p:cNvPr id="2" name="Text Placeholder 4">
            <a:extLst>
              <a:ext uri="{FF2B5EF4-FFF2-40B4-BE49-F238E27FC236}">
                <a16:creationId xmlns:a16="http://schemas.microsoft.com/office/drawing/2014/main" id="{B0FE3B67-5076-944E-EE51-F33303D0443A}"/>
              </a:ext>
            </a:extLst>
          </p:cNvPr>
          <p:cNvSpPr>
            <a:spLocks noGrp="1"/>
          </p:cNvSpPr>
          <p:nvPr>
            <p:ph type="body" sz="quarter" idx="16"/>
          </p:nvPr>
        </p:nvSpPr>
        <p:spPr>
          <a:xfrm>
            <a:off x="6908799" y="1397136"/>
            <a:ext cx="1777999" cy="2361132"/>
          </a:xfrm>
          <a:prstGeom prst="rect">
            <a:avLst/>
          </a:prstGeom>
        </p:spPr>
        <p:txBody>
          <a:bodyPr wrap="square" lIns="0" tIns="0" rIns="0" bIns="0"/>
          <a:lstStyle>
            <a:lvl1pPr marL="0" indent="0" algn="l">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7652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158403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A8A186-D992-4668-8C94-9242805153B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37467" y="4738527"/>
            <a:ext cx="2269066" cy="233632"/>
          </a:xfrm>
          <a:prstGeom prst="rect">
            <a:avLst/>
          </a:prstGeom>
        </p:spPr>
      </p:pic>
    </p:spTree>
    <p:extLst>
      <p:ext uri="{BB962C8B-B14F-4D97-AF65-F5344CB8AC3E}">
        <p14:creationId xmlns:p14="http://schemas.microsoft.com/office/powerpoint/2010/main" val="246779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1534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4475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Z-NET-title-left-3-idea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33549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Z-NET-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1823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no-logo">
    <p:bg>
      <p:bgPr>
        <a:gradFill>
          <a:gsLst>
            <a:gs pos="10000">
              <a:schemeClr val="bg1"/>
            </a:gs>
            <a:gs pos="60000">
              <a:srgbClr val="85549B"/>
            </a:gs>
            <a:gs pos="100000">
              <a:schemeClr val="accent1"/>
            </a:gs>
          </a:gsLst>
          <a:lin ang="4200000" scaled="0"/>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0C43E54-1DAF-B10D-070A-94F43027DD5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04389" y="246064"/>
            <a:ext cx="2619842" cy="706301"/>
          </a:xfrm>
          <a:prstGeom prst="rect">
            <a:avLst/>
          </a:prstGeom>
        </p:spPr>
      </p:pic>
      <p:sp>
        <p:nvSpPr>
          <p:cNvPr id="4" name="Text Placeholder 3">
            <a:extLst>
              <a:ext uri="{FF2B5EF4-FFF2-40B4-BE49-F238E27FC236}">
                <a16:creationId xmlns:a16="http://schemas.microsoft.com/office/drawing/2014/main" id="{68DD306F-FDFE-CFFF-FA44-0EEB4EA3754F}"/>
              </a:ext>
            </a:extLst>
          </p:cNvPr>
          <p:cNvSpPr>
            <a:spLocks noGrp="1"/>
          </p:cNvSpPr>
          <p:nvPr>
            <p:ph type="body" sz="quarter" idx="10"/>
          </p:nvPr>
        </p:nvSpPr>
        <p:spPr>
          <a:xfrm>
            <a:off x="1690687" y="1721556"/>
            <a:ext cx="5762625" cy="1169940"/>
          </a:xfrm>
          <a:prstGeom prst="rect">
            <a:avLst/>
          </a:prstGeom>
        </p:spPr>
        <p:txBody>
          <a:bodyPr lIns="0" tIns="91440" rIns="0" bIns="0" anchor="b"/>
          <a:lstStyle>
            <a:lvl1pPr marL="0" indent="0" algn="ctr">
              <a:buNone/>
              <a:defRPr sz="28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a:t>
            </a:r>
          </a:p>
        </p:txBody>
      </p:sp>
      <p:cxnSp>
        <p:nvCxnSpPr>
          <p:cNvPr id="5" name="Straight Connector 4">
            <a:extLst>
              <a:ext uri="{FF2B5EF4-FFF2-40B4-BE49-F238E27FC236}">
                <a16:creationId xmlns:a16="http://schemas.microsoft.com/office/drawing/2014/main" id="{AFD78A40-B177-0F59-4BB6-3469D8A88389}"/>
              </a:ext>
            </a:extLst>
          </p:cNvPr>
          <p:cNvCxnSpPr>
            <a:cxnSpLocks/>
          </p:cNvCxnSpPr>
          <p:nvPr userDrawn="1"/>
        </p:nvCxnSpPr>
        <p:spPr>
          <a:xfrm>
            <a:off x="2286000" y="3060374"/>
            <a:ext cx="457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Z-NET center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1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Tree>
    <p:extLst>
      <p:ext uri="{BB962C8B-B14F-4D97-AF65-F5344CB8AC3E}">
        <p14:creationId xmlns:p14="http://schemas.microsoft.com/office/powerpoint/2010/main" val="20487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Z-NET center logo sub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3" name="Straight Connector 2">
            <a:extLst>
              <a:ext uri="{FF2B5EF4-FFF2-40B4-BE49-F238E27FC236}">
                <a16:creationId xmlns:a16="http://schemas.microsoft.com/office/drawing/2014/main" id="{66ACCA8E-E901-9119-BD40-DD477D228DC9}"/>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DD2D86B8-4FCA-3AE6-B6FC-DADAA790CF1E}"/>
              </a:ext>
            </a:extLst>
          </p:cNvPr>
          <p:cNvSpPr>
            <a:spLocks noGrp="1"/>
          </p:cNvSpPr>
          <p:nvPr>
            <p:ph type="body" sz="quarter" idx="13"/>
          </p:nvPr>
        </p:nvSpPr>
        <p:spPr>
          <a:xfrm>
            <a:off x="3406886" y="998788"/>
            <a:ext cx="2330450" cy="338554"/>
          </a:xfrm>
          <a:prstGeom prst="rect">
            <a:avLst/>
          </a:prstGeom>
          <a:solidFill>
            <a:schemeClr val="bg1"/>
          </a:solidFill>
        </p:spPr>
        <p:txBody>
          <a:bodyPr/>
          <a:lstStyle>
            <a:lvl1pPr marL="0" indent="0" algn="ctr">
              <a:buNone/>
              <a:defRPr sz="1400" b="1">
                <a:solidFill>
                  <a:schemeClr val="accent3"/>
                </a:solidFill>
              </a:defRPr>
            </a:lvl1pPr>
            <a:lvl2pPr marL="457200" indent="0" algn="ctr">
              <a:buNone/>
              <a:defRPr sz="1400" b="1">
                <a:solidFill>
                  <a:schemeClr val="accent3"/>
                </a:solidFill>
              </a:defRPr>
            </a:lvl2pPr>
            <a:lvl3pPr marL="914400" indent="0" algn="ctr">
              <a:buNone/>
              <a:defRPr sz="1400" b="1">
                <a:solidFill>
                  <a:schemeClr val="accent3"/>
                </a:solidFill>
              </a:defRPr>
            </a:lvl3pPr>
            <a:lvl4pPr marL="1371600" indent="0" algn="ctr">
              <a:buNone/>
              <a:defRPr sz="1400" b="1">
                <a:solidFill>
                  <a:schemeClr val="accent3"/>
                </a:solidFill>
              </a:defRPr>
            </a:lvl4pPr>
            <a:lvl5pPr marL="1828800" indent="0" algn="ctr">
              <a:buNone/>
              <a:defRPr sz="1400" b="1">
                <a:solidFill>
                  <a:schemeClr val="accent3"/>
                </a:solidFill>
              </a:defRPr>
            </a:lvl5pPr>
          </a:lstStyle>
          <a:p>
            <a:pPr lvl="0"/>
            <a:r>
              <a:rPr lang="en-US" dirty="0"/>
              <a:t>Click to edit</a:t>
            </a:r>
          </a:p>
        </p:txBody>
      </p:sp>
    </p:spTree>
    <p:extLst>
      <p:ext uri="{BB962C8B-B14F-4D97-AF65-F5344CB8AC3E}">
        <p14:creationId xmlns:p14="http://schemas.microsoft.com/office/powerpoint/2010/main" val="332368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129562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31050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4.sv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2" name="AutoShape 2" descr="https://insite.alz.org/downloads/communications/logos/alz_association/PeopleAndScienceBrandSymbol_cmyk.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9327922"/>
      </p:ext>
    </p:extLst>
  </p:cSld>
  <p:clrMap bg1="lt1" tx1="dk1" bg2="lt2" tx2="dk2" accent1="accent1" accent2="accent2" accent3="accent3" accent4="accent4" accent5="accent5" accent6="accent6" hlink="hlink" folHlink="folHlink"/>
  <p:sldLayoutIdLst>
    <p:sldLayoutId id="2147483696" r:id="rId1"/>
    <p:sldLayoutId id="2147483693" r:id="rId2"/>
    <p:sldLayoutId id="2147483694" r:id="rId3"/>
    <p:sldLayoutId id="214748369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589494"/>
            <a:ext cx="9144000" cy="5540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3" name="Picture 2">
            <a:extLst>
              <a:ext uri="{FF2B5EF4-FFF2-40B4-BE49-F238E27FC236}">
                <a16:creationId xmlns:a16="http://schemas.microsoft.com/office/drawing/2014/main" id="{958F3466-EEDF-4914-BC65-3C4DACD403C7}"/>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539577" y="4760195"/>
            <a:ext cx="2064845" cy="212604"/>
          </a:xfrm>
          <a:prstGeom prst="rect">
            <a:avLst/>
          </a:prstGeom>
        </p:spPr>
      </p:pic>
    </p:spTree>
    <p:extLst>
      <p:ext uri="{BB962C8B-B14F-4D97-AF65-F5344CB8AC3E}">
        <p14:creationId xmlns:p14="http://schemas.microsoft.com/office/powerpoint/2010/main" val="653172484"/>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701" r:id="rId3"/>
    <p:sldLayoutId id="2147483702" r:id="rId4"/>
    <p:sldLayoutId id="2147483703" r:id="rId5"/>
    <p:sldLayoutId id="2147483709" r:id="rId6"/>
    <p:sldLayoutId id="2147483710" r:id="rId7"/>
    <p:sldLayoutId id="2147483707" r:id="rId8"/>
    <p:sldLayoutId id="2147483708" r:id="rId9"/>
    <p:sldLayoutId id="2147483705" r:id="rId10"/>
    <p:sldLayoutId id="2147483711" r:id="rId11"/>
    <p:sldLayoutId id="2147483706"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D08CB3-D5C2-2787-F450-EA7F93EF321C}"/>
              </a:ext>
            </a:extLst>
          </p:cNvPr>
          <p:cNvSpPr/>
          <p:nvPr userDrawn="1"/>
        </p:nvSpPr>
        <p:spPr>
          <a:xfrm>
            <a:off x="0" y="4589494"/>
            <a:ext cx="9144000" cy="554006"/>
          </a:xfrm>
          <a:prstGeom prst="rect">
            <a:avLst/>
          </a:prstGeom>
          <a:gradFill>
            <a:gsLst>
              <a:gs pos="57000">
                <a:srgbClr val="85549B"/>
              </a:gs>
              <a:gs pos="0">
                <a:schemeClr val="bg1"/>
              </a:gs>
              <a:gs pos="100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929A659-C86A-CA53-E324-9369B29EEC36}"/>
              </a:ext>
            </a:extLst>
          </p:cNvPr>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10" name="Graphic 9">
            <a:extLst>
              <a:ext uri="{FF2B5EF4-FFF2-40B4-BE49-F238E27FC236}">
                <a16:creationId xmlns:a16="http://schemas.microsoft.com/office/drawing/2014/main" id="{16828523-1B28-3201-273E-00103CA58A81}"/>
              </a:ext>
            </a:extLst>
          </p:cNvPr>
          <p:cNvPicPr>
            <a:picLocks noChangeAspect="1"/>
          </p:cNvPicPr>
          <p:nvPr userDrawn="1"/>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t="32270" b="40770"/>
          <a:stretch/>
        </p:blipFill>
        <p:spPr>
          <a:xfrm>
            <a:off x="214078" y="4683784"/>
            <a:ext cx="1355450" cy="365425"/>
          </a:xfrm>
          <a:prstGeom prst="rect">
            <a:avLst/>
          </a:prstGeom>
        </p:spPr>
      </p:pic>
    </p:spTree>
    <p:extLst>
      <p:ext uri="{BB962C8B-B14F-4D97-AF65-F5344CB8AC3E}">
        <p14:creationId xmlns:p14="http://schemas.microsoft.com/office/powerpoint/2010/main" val="3941089349"/>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26" r:id="rId3"/>
    <p:sldLayoutId id="2147483716" r:id="rId4"/>
    <p:sldLayoutId id="2147483717" r:id="rId5"/>
    <p:sldLayoutId id="2147483728" r:id="rId6"/>
    <p:sldLayoutId id="2147483718" r:id="rId7"/>
    <p:sldLayoutId id="2147483719" r:id="rId8"/>
    <p:sldLayoutId id="2147483720" r:id="rId9"/>
    <p:sldLayoutId id="2147483721" r:id="rId10"/>
    <p:sldLayoutId id="2147483727" r:id="rId11"/>
    <p:sldLayoutId id="2147483722"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36.png"/><Relationship Id="rId1" Type="http://schemas.openxmlformats.org/officeDocument/2006/relationships/slideLayout" Target="../slideLayouts/slideLayout23.xml"/><Relationship Id="rId5"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customXml" Target="../ink/ink25.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3.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3.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6.xml"/><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2.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8.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image" Target="../media/image9.png"/><Relationship Id="rId11" Type="http://schemas.openxmlformats.org/officeDocument/2006/relationships/customXml" Target="../ink/ink5.xml"/><Relationship Id="rId24" Type="http://schemas.openxmlformats.org/officeDocument/2006/relationships/image" Target="../media/image18.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0.png"/><Relationship Id="rId10" Type="http://schemas.openxmlformats.org/officeDocument/2006/relationships/image" Target="../media/image11.png"/><Relationship Id="rId19" Type="http://schemas.openxmlformats.org/officeDocument/2006/relationships/customXml" Target="../ink/ink9.xml"/><Relationship Id="rId4" Type="http://schemas.openxmlformats.org/officeDocument/2006/relationships/image" Target="../media/image810.png"/><Relationship Id="rId9" Type="http://schemas.openxmlformats.org/officeDocument/2006/relationships/customXml" Target="../ink/ink4.xml"/><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customXml" Target="../ink/ink13.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8" Type="http://schemas.openxmlformats.org/officeDocument/2006/relationships/image" Target="../media/image541.png"/><Relationship Id="rId13" Type="http://schemas.openxmlformats.org/officeDocument/2006/relationships/customXml" Target="../ink/ink30.xml"/><Relationship Id="rId18" Type="http://schemas.openxmlformats.org/officeDocument/2006/relationships/image" Target="../media/image591.png"/><Relationship Id="rId3" Type="http://schemas.openxmlformats.org/officeDocument/2006/relationships/customXml" Target="../ink/ink26.xml"/><Relationship Id="rId7" Type="http://schemas.openxmlformats.org/officeDocument/2006/relationships/customXml" Target="../ink/ink27.xml"/><Relationship Id="rId12" Type="http://schemas.openxmlformats.org/officeDocument/2006/relationships/image" Target="../media/image561.png"/><Relationship Id="rId17" Type="http://schemas.openxmlformats.org/officeDocument/2006/relationships/customXml" Target="../ink/ink32.xml"/><Relationship Id="rId2" Type="http://schemas.openxmlformats.org/officeDocument/2006/relationships/image" Target="../media/image8.png"/><Relationship Id="rId16" Type="http://schemas.openxmlformats.org/officeDocument/2006/relationships/image" Target="../media/image581.png"/><Relationship Id="rId1" Type="http://schemas.openxmlformats.org/officeDocument/2006/relationships/slideLayout" Target="../slideLayouts/slideLayout30.xml"/><Relationship Id="rId6" Type="http://schemas.openxmlformats.org/officeDocument/2006/relationships/image" Target="../media/image530.png"/><Relationship Id="rId11" Type="http://schemas.openxmlformats.org/officeDocument/2006/relationships/customXml" Target="../ink/ink29.xml"/><Relationship Id="rId15" Type="http://schemas.openxmlformats.org/officeDocument/2006/relationships/customXml" Target="../ink/ink31.xml"/><Relationship Id="rId10" Type="http://schemas.openxmlformats.org/officeDocument/2006/relationships/image" Target="../media/image551.png"/><Relationship Id="rId9" Type="http://schemas.openxmlformats.org/officeDocument/2006/relationships/customXml" Target="../ink/ink28.xml"/><Relationship Id="rId14" Type="http://schemas.openxmlformats.org/officeDocument/2006/relationships/image" Target="../media/image571.png"/></Relationships>
</file>

<file path=ppt/slides/_rels/slide32.xml.rels><?xml version="1.0" encoding="UTF-8" standalone="yes"?>
<Relationships xmlns="http://schemas.openxmlformats.org/package/2006/relationships"><Relationship Id="rId8" Type="http://schemas.openxmlformats.org/officeDocument/2006/relationships/customXml" Target="../ink/ink36.xml"/><Relationship Id="rId13" Type="http://schemas.openxmlformats.org/officeDocument/2006/relationships/image" Target="../media/image74.png"/><Relationship Id="rId18" Type="http://schemas.openxmlformats.org/officeDocument/2006/relationships/customXml" Target="../ink/ink41.xml"/><Relationship Id="rId3" Type="http://schemas.openxmlformats.org/officeDocument/2006/relationships/customXml" Target="../ink/ink33.xml"/><Relationship Id="rId21" Type="http://schemas.openxmlformats.org/officeDocument/2006/relationships/image" Target="../media/image78.png"/><Relationship Id="rId7" Type="http://schemas.openxmlformats.org/officeDocument/2006/relationships/customXml" Target="../ink/ink35.xml"/><Relationship Id="rId12" Type="http://schemas.openxmlformats.org/officeDocument/2006/relationships/customXml" Target="../ink/ink38.xml"/><Relationship Id="rId17" Type="http://schemas.openxmlformats.org/officeDocument/2006/relationships/image" Target="../media/image76.png"/><Relationship Id="rId2" Type="http://schemas.openxmlformats.org/officeDocument/2006/relationships/image" Target="../media/image8.png"/><Relationship Id="rId16" Type="http://schemas.openxmlformats.org/officeDocument/2006/relationships/customXml" Target="../ink/ink40.xml"/><Relationship Id="rId20" Type="http://schemas.openxmlformats.org/officeDocument/2006/relationships/customXml" Target="../ink/ink42.xml"/><Relationship Id="rId1" Type="http://schemas.openxmlformats.org/officeDocument/2006/relationships/slideLayout" Target="../slideLayouts/slideLayout20.xml"/><Relationship Id="rId6" Type="http://schemas.openxmlformats.org/officeDocument/2006/relationships/image" Target="../media/image71.png"/><Relationship Id="rId11" Type="http://schemas.openxmlformats.org/officeDocument/2006/relationships/image" Target="../media/image73.png"/><Relationship Id="rId24" Type="http://schemas.openxmlformats.org/officeDocument/2006/relationships/image" Target="../media/image65.png"/><Relationship Id="rId5" Type="http://schemas.openxmlformats.org/officeDocument/2006/relationships/customXml" Target="../ink/ink34.xml"/><Relationship Id="rId15" Type="http://schemas.openxmlformats.org/officeDocument/2006/relationships/image" Target="../media/image75.png"/><Relationship Id="rId23" Type="http://schemas.openxmlformats.org/officeDocument/2006/relationships/image" Target="../media/image79.png"/><Relationship Id="rId10" Type="http://schemas.openxmlformats.org/officeDocument/2006/relationships/customXml" Target="../ink/ink37.xml"/><Relationship Id="rId19" Type="http://schemas.openxmlformats.org/officeDocument/2006/relationships/image" Target="../media/image77.png"/><Relationship Id="rId4" Type="http://schemas.openxmlformats.org/officeDocument/2006/relationships/image" Target="../media/image70.png"/><Relationship Id="rId9" Type="http://schemas.openxmlformats.org/officeDocument/2006/relationships/image" Target="../media/image72.png"/><Relationship Id="rId14" Type="http://schemas.openxmlformats.org/officeDocument/2006/relationships/customXml" Target="../ink/ink39.xml"/><Relationship Id="rId22" Type="http://schemas.openxmlformats.org/officeDocument/2006/relationships/customXml" Target="../ink/ink43.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customXml" Target="../ink/ink15.xml"/><Relationship Id="rId5" Type="http://schemas.openxmlformats.org/officeDocument/2006/relationships/image" Target="../media/image22.png"/><Relationship Id="rId4" Type="http://schemas.openxmlformats.org/officeDocument/2006/relationships/customXml" Target="../ink/ink14.xml"/></Relationships>
</file>

<file path=ppt/slides/_rels/slide40.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image" Target="../media/image82.png"/><Relationship Id="rId1" Type="http://schemas.openxmlformats.org/officeDocument/2006/relationships/slideLayout" Target="../slideLayouts/slideLayout23.xml"/><Relationship Id="rId5" Type="http://schemas.openxmlformats.org/officeDocument/2006/relationships/image" Target="../media/image740.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3.xml"/><Relationship Id="rId5" Type="http://schemas.openxmlformats.org/officeDocument/2006/relationships/image" Target="../media/image812.png"/><Relationship Id="rId4" Type="http://schemas.openxmlformats.org/officeDocument/2006/relationships/customXml" Target="../ink/ink45.xml"/></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image" Target="../media/image87.png"/><Relationship Id="rId1" Type="http://schemas.openxmlformats.org/officeDocument/2006/relationships/slideLayout" Target="../slideLayouts/slideLayout23.xml"/><Relationship Id="rId6" Type="http://schemas.openxmlformats.org/officeDocument/2006/relationships/image" Target="../media/image730.png"/></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21.png"/><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4.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ustomXml" Target="../ink/ink17.xml"/><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3.xml"/><Relationship Id="rId6" Type="http://schemas.openxmlformats.org/officeDocument/2006/relationships/image" Target="../media/image27.png"/><Relationship Id="rId5" Type="http://schemas.openxmlformats.org/officeDocument/2006/relationships/customXml" Target="../ink/ink18.xml"/><Relationship Id="rId4" Type="http://schemas.openxmlformats.org/officeDocument/2006/relationships/image" Target="../media/image26.png"/></Relationships>
</file>

<file path=ppt/slides/_rels/slide6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98.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8" Type="http://schemas.openxmlformats.org/officeDocument/2006/relationships/image" Target="../media/image750.png"/><Relationship Id="rId3" Type="http://schemas.openxmlformats.org/officeDocument/2006/relationships/customXml" Target="../ink/ink47.xml"/><Relationship Id="rId7" Type="http://schemas.openxmlformats.org/officeDocument/2006/relationships/customXml" Target="../ink/ink48.xml"/><Relationship Id="rId12" Type="http://schemas.openxmlformats.org/officeDocument/2006/relationships/image" Target="../media/image760.png"/><Relationship Id="rId2"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image" Target="../media/image160.png"/><Relationship Id="rId11" Type="http://schemas.openxmlformats.org/officeDocument/2006/relationships/customXml" Target="../ink/ink50.xml"/><Relationship Id="rId10" Type="http://schemas.openxmlformats.org/officeDocument/2006/relationships/image" Target="../media/image180.png"/><Relationship Id="rId9" Type="http://schemas.openxmlformats.org/officeDocument/2006/relationships/customXml" Target="../ink/ink49.xml"/></Relationships>
</file>

<file path=ppt/slides/_rels/slide63.xml.rels><?xml version="1.0" encoding="UTF-8" standalone="yes"?>
<Relationships xmlns="http://schemas.openxmlformats.org/package/2006/relationships"><Relationship Id="rId13" Type="http://schemas.openxmlformats.org/officeDocument/2006/relationships/image" Target="../media/image540.png"/><Relationship Id="rId18" Type="http://schemas.openxmlformats.org/officeDocument/2006/relationships/customXml" Target="../ink/ink58.xml"/><Relationship Id="rId26" Type="http://schemas.openxmlformats.org/officeDocument/2006/relationships/image" Target="../media/image550.png"/><Relationship Id="rId3" Type="http://schemas.openxmlformats.org/officeDocument/2006/relationships/customXml" Target="../ink/ink51.xml"/><Relationship Id="rId21" Type="http://schemas.openxmlformats.org/officeDocument/2006/relationships/image" Target="../media/image820.png"/><Relationship Id="rId34" Type="http://schemas.openxmlformats.org/officeDocument/2006/relationships/image" Target="../media/image590.png"/><Relationship Id="rId7" Type="http://schemas.openxmlformats.org/officeDocument/2006/relationships/customXml" Target="../ink/ink52.xml"/><Relationship Id="rId12" Type="http://schemas.openxmlformats.org/officeDocument/2006/relationships/customXml" Target="../ink/ink55.xml"/><Relationship Id="rId17" Type="http://schemas.openxmlformats.org/officeDocument/2006/relationships/image" Target="../media/image800.png"/><Relationship Id="rId25" Type="http://schemas.openxmlformats.org/officeDocument/2006/relationships/customXml" Target="../ink/ink62.xml"/><Relationship Id="rId33" Type="http://schemas.openxmlformats.org/officeDocument/2006/relationships/customXml" Target="../ink/ink66.xml"/><Relationship Id="rId2" Type="http://schemas.openxmlformats.org/officeDocument/2006/relationships/image" Target="../media/image8.png"/><Relationship Id="rId16" Type="http://schemas.openxmlformats.org/officeDocument/2006/relationships/customXml" Target="../ink/ink57.xml"/><Relationship Id="rId20" Type="http://schemas.openxmlformats.org/officeDocument/2006/relationships/customXml" Target="../ink/ink59.xml"/><Relationship Id="rId29" Type="http://schemas.openxmlformats.org/officeDocument/2006/relationships/customXml" Target="../ink/ink64.xml"/><Relationship Id="rId1" Type="http://schemas.openxmlformats.org/officeDocument/2006/relationships/slideLayout" Target="../slideLayouts/slideLayout20.xml"/><Relationship Id="rId6" Type="http://schemas.openxmlformats.org/officeDocument/2006/relationships/image" Target="../media/image310.png"/><Relationship Id="rId11" Type="http://schemas.openxmlformats.org/officeDocument/2006/relationships/image" Target="../media/image770.png"/><Relationship Id="rId24" Type="http://schemas.openxmlformats.org/officeDocument/2006/relationships/customXml" Target="../ink/ink61.xml"/><Relationship Id="rId32" Type="http://schemas.openxmlformats.org/officeDocument/2006/relationships/image" Target="../media/image580.png"/><Relationship Id="rId15" Type="http://schemas.openxmlformats.org/officeDocument/2006/relationships/image" Target="../media/image790.png"/><Relationship Id="rId23" Type="http://schemas.openxmlformats.org/officeDocument/2006/relationships/image" Target="../media/image830.png"/><Relationship Id="rId28" Type="http://schemas.openxmlformats.org/officeDocument/2006/relationships/image" Target="../media/image560.png"/><Relationship Id="rId36" Type="http://schemas.openxmlformats.org/officeDocument/2006/relationships/image" Target="../media/image840.png"/><Relationship Id="rId10" Type="http://schemas.openxmlformats.org/officeDocument/2006/relationships/customXml" Target="../ink/ink54.xml"/><Relationship Id="rId19" Type="http://schemas.openxmlformats.org/officeDocument/2006/relationships/image" Target="../media/image811.png"/><Relationship Id="rId31" Type="http://schemas.openxmlformats.org/officeDocument/2006/relationships/customXml" Target="../ink/ink65.xml"/><Relationship Id="rId9" Type="http://schemas.openxmlformats.org/officeDocument/2006/relationships/customXml" Target="../ink/ink53.xml"/><Relationship Id="rId14" Type="http://schemas.openxmlformats.org/officeDocument/2006/relationships/customXml" Target="../ink/ink56.xml"/><Relationship Id="rId22" Type="http://schemas.openxmlformats.org/officeDocument/2006/relationships/customXml" Target="../ink/ink60.xml"/><Relationship Id="rId27" Type="http://schemas.openxmlformats.org/officeDocument/2006/relationships/customXml" Target="../ink/ink63.xml"/><Relationship Id="rId30" Type="http://schemas.openxmlformats.org/officeDocument/2006/relationships/image" Target="../media/image570.png"/><Relationship Id="rId35" Type="http://schemas.openxmlformats.org/officeDocument/2006/relationships/customXml" Target="../ink/ink67.xml"/><Relationship Id="rId8" Type="http://schemas.openxmlformats.org/officeDocument/2006/relationships/image" Target="../media/image320.png"/></Relationships>
</file>

<file path=ppt/slides/_rels/slide6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8.png"/><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7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32.png"/><Relationship Id="rId11" Type="http://schemas.openxmlformats.org/officeDocument/2006/relationships/image" Target="../media/image33.png"/><Relationship Id="rId5" Type="http://schemas.openxmlformats.org/officeDocument/2006/relationships/customXml" Target="../ink/ink21.xml"/><Relationship Id="rId10" Type="http://schemas.openxmlformats.org/officeDocument/2006/relationships/image" Target="../media/image34.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CE3726-4A59-7F62-676F-B39B6577A5A5}"/>
              </a:ext>
            </a:extLst>
          </p:cNvPr>
          <p:cNvSpPr>
            <a:spLocks noGrp="1"/>
          </p:cNvSpPr>
          <p:nvPr>
            <p:ph type="body" sz="quarter" idx="10"/>
          </p:nvPr>
        </p:nvSpPr>
        <p:spPr/>
        <p:txBody>
          <a:bodyPr/>
          <a:lstStyle/>
          <a:p>
            <a:pPr>
              <a:spcBef>
                <a:spcPts val="1200"/>
              </a:spcBef>
            </a:pPr>
            <a:r>
              <a:rPr lang="en-US" dirty="0"/>
              <a:t>ALZ-NET (4709) eCRF Training</a:t>
            </a:r>
          </a:p>
          <a:p>
            <a:pPr>
              <a:spcBef>
                <a:spcPts val="1200"/>
              </a:spcBef>
            </a:pPr>
            <a:r>
              <a:rPr lang="en-US" sz="2400" dirty="0"/>
              <a:t>All Forms</a:t>
            </a:r>
          </a:p>
        </p:txBody>
      </p:sp>
      <p:sp>
        <p:nvSpPr>
          <p:cNvPr id="3" name="Text Placeholder 2">
            <a:extLst>
              <a:ext uri="{FF2B5EF4-FFF2-40B4-BE49-F238E27FC236}">
                <a16:creationId xmlns:a16="http://schemas.microsoft.com/office/drawing/2014/main" id="{9E9FC761-94A6-6B1D-4926-CBDFC9E28F40}"/>
              </a:ext>
            </a:extLst>
          </p:cNvPr>
          <p:cNvSpPr>
            <a:spLocks noGrp="1"/>
          </p:cNvSpPr>
          <p:nvPr>
            <p:ph type="body" sz="quarter" idx="11"/>
          </p:nvPr>
        </p:nvSpPr>
        <p:spPr/>
        <p:txBody>
          <a:bodyPr/>
          <a:lstStyle/>
          <a:p>
            <a:r>
              <a:rPr lang="en-US" dirty="0"/>
              <a:t>Kathleen Donahue – Senior Clinical Data Manager</a:t>
            </a:r>
          </a:p>
        </p:txBody>
      </p:sp>
      <p:sp>
        <p:nvSpPr>
          <p:cNvPr id="5" name="Text Placeholder 4">
            <a:extLst>
              <a:ext uri="{FF2B5EF4-FFF2-40B4-BE49-F238E27FC236}">
                <a16:creationId xmlns:a16="http://schemas.microsoft.com/office/drawing/2014/main" id="{EDF9F98C-34FF-D514-13C5-9980F68CBB00}"/>
              </a:ext>
            </a:extLst>
          </p:cNvPr>
          <p:cNvSpPr>
            <a:spLocks noGrp="1"/>
          </p:cNvSpPr>
          <p:nvPr>
            <p:ph type="body" sz="quarter" idx="13"/>
          </p:nvPr>
        </p:nvSpPr>
        <p:spPr/>
        <p:txBody>
          <a:bodyPr/>
          <a:lstStyle/>
          <a:p>
            <a:r>
              <a:rPr lang="en-US" sz="1600" dirty="0">
                <a:solidFill>
                  <a:schemeClr val="accent1"/>
                </a:solidFill>
              </a:rPr>
              <a:t>February 2024</a:t>
            </a:r>
          </a:p>
        </p:txBody>
      </p:sp>
    </p:spTree>
    <p:extLst>
      <p:ext uri="{BB962C8B-B14F-4D97-AF65-F5344CB8AC3E}">
        <p14:creationId xmlns:p14="http://schemas.microsoft.com/office/powerpoint/2010/main" val="2665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4085925" cy="2682876"/>
          </a:xfrm>
        </p:spPr>
        <p:txBody>
          <a:bodyPr/>
          <a:lstStyle/>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pPr>
              <a:spcAft>
                <a:spcPts val="1200"/>
              </a:spcAft>
            </a:pPr>
            <a:r>
              <a:rPr lang="en-US" sz="1600" dirty="0"/>
              <a:t>Enter the Assessment Date and hit Save. The rest of the form will open to allow for data entry.</a:t>
            </a:r>
          </a:p>
          <a:p>
            <a:pPr>
              <a:spcAft>
                <a:spcPts val="1200"/>
              </a:spcAft>
            </a:pPr>
            <a:r>
              <a:rPr lang="en-US" sz="1600" dirty="0"/>
              <a:t>Pay close attention to the Instructions in the header in Rave.</a:t>
            </a:r>
          </a:p>
          <a:p>
            <a:pPr>
              <a:spcAft>
                <a:spcPts val="1200"/>
              </a:spcAft>
            </a:pPr>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765CD666-4BAF-DA9E-17AF-26FE6237FD30}"/>
              </a:ext>
            </a:extLst>
          </p:cNvPr>
          <p:cNvPicPr>
            <a:picLocks noChangeAspect="1"/>
          </p:cNvPicPr>
          <p:nvPr/>
        </p:nvPicPr>
        <p:blipFill>
          <a:blip r:embed="rId2"/>
          <a:stretch>
            <a:fillRect/>
          </a:stretch>
        </p:blipFill>
        <p:spPr>
          <a:xfrm>
            <a:off x="5101389" y="365692"/>
            <a:ext cx="3556535" cy="3503663"/>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BB5F992-A059-CC29-3102-BB9D05408278}"/>
                  </a:ext>
                </a:extLst>
              </p14:cNvPr>
              <p14:cNvContentPartPr/>
              <p14:nvPr/>
            </p14:nvContentPartPr>
            <p14:xfrm>
              <a:off x="5332301" y="413564"/>
              <a:ext cx="365400" cy="9360"/>
            </p14:xfrm>
          </p:contentPart>
        </mc:Choice>
        <mc:Fallback xmlns="">
          <p:pic>
            <p:nvPicPr>
              <p:cNvPr id="5" name="Ink 4">
                <a:extLst>
                  <a:ext uri="{FF2B5EF4-FFF2-40B4-BE49-F238E27FC236}">
                    <a16:creationId xmlns:a16="http://schemas.microsoft.com/office/drawing/2014/main" id="{FBB5F992-A059-CC29-3102-BB9D05408278}"/>
                  </a:ext>
                </a:extLst>
              </p:cNvPr>
              <p:cNvPicPr/>
              <p:nvPr/>
            </p:nvPicPr>
            <p:blipFill>
              <a:blip r:embed="rId5"/>
              <a:stretch>
                <a:fillRect/>
              </a:stretch>
            </p:blipFill>
            <p:spPr>
              <a:xfrm>
                <a:off x="5314319" y="378897"/>
                <a:ext cx="401005" cy="78347"/>
              </a:xfrm>
              <a:prstGeom prst="rect">
                <a:avLst/>
              </a:prstGeom>
            </p:spPr>
          </p:pic>
        </mc:Fallback>
      </mc:AlternateContent>
      <p:sp>
        <p:nvSpPr>
          <p:cNvPr id="6" name="Oval 5">
            <a:extLst>
              <a:ext uri="{FF2B5EF4-FFF2-40B4-BE49-F238E27FC236}">
                <a16:creationId xmlns:a16="http://schemas.microsoft.com/office/drawing/2014/main" id="{80115F54-AF78-4799-7687-47F0B3D256AD}"/>
              </a:ext>
            </a:extLst>
          </p:cNvPr>
          <p:cNvSpPr/>
          <p:nvPr/>
        </p:nvSpPr>
        <p:spPr>
          <a:xfrm>
            <a:off x="7251032" y="569495"/>
            <a:ext cx="745957" cy="238541"/>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06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AC8D29-17DE-EA85-656F-D16C5F31CAE8}"/>
              </a:ext>
            </a:extLst>
          </p:cNvPr>
          <p:cNvSpPr>
            <a:spLocks noGrp="1"/>
          </p:cNvSpPr>
          <p:nvPr>
            <p:ph type="body" sz="quarter" idx="13"/>
          </p:nvPr>
        </p:nvSpPr>
        <p:spPr/>
        <p:txBody>
          <a:bodyPr/>
          <a:lstStyle/>
          <a:p>
            <a:r>
              <a:rPr lang="en-US" dirty="0"/>
              <a:t>Medical History</a:t>
            </a:r>
          </a:p>
        </p:txBody>
      </p:sp>
      <p:sp>
        <p:nvSpPr>
          <p:cNvPr id="4" name="Text Placeholder 3">
            <a:extLst>
              <a:ext uri="{FF2B5EF4-FFF2-40B4-BE49-F238E27FC236}">
                <a16:creationId xmlns:a16="http://schemas.microsoft.com/office/drawing/2014/main" id="{9D9038D2-D2F4-AE83-8E59-EF56E4E42702}"/>
              </a:ext>
            </a:extLst>
          </p:cNvPr>
          <p:cNvSpPr>
            <a:spLocks noGrp="1"/>
          </p:cNvSpPr>
          <p:nvPr>
            <p:ph type="body" sz="quarter" idx="14"/>
          </p:nvPr>
        </p:nvSpPr>
        <p:spPr>
          <a:xfrm>
            <a:off x="477300" y="1116590"/>
            <a:ext cx="2861124" cy="3455410"/>
          </a:xfrm>
        </p:spPr>
        <p:txBody>
          <a:bodyPr/>
          <a:lstStyle/>
          <a:p>
            <a:r>
              <a:rPr lang="en-US" sz="1500" dirty="0"/>
              <a:t>To report on additional types of autoimmune disorders, chronic infections, cancer, or other CNS disease, use the Add a new Log line feature and select from the drop down.</a:t>
            </a:r>
          </a:p>
          <a:p>
            <a:pPr marL="285750" indent="-285750">
              <a:spcAft>
                <a:spcPts val="1200"/>
              </a:spcAft>
              <a:buFont typeface="Arial" panose="020B0604020202020204" pitchFamily="34" charset="0"/>
              <a:buChar char="•"/>
            </a:pPr>
            <a:r>
              <a:rPr lang="en-US" sz="1500" dirty="0"/>
              <a:t>Note – complete the ‘specify’ for each additional condition added.</a:t>
            </a:r>
          </a:p>
          <a:p>
            <a:pPr>
              <a:spcAft>
                <a:spcPts val="1200"/>
              </a:spcAft>
            </a:pPr>
            <a:r>
              <a:rPr lang="en-US" sz="1500" dirty="0"/>
              <a:t>Do</a:t>
            </a:r>
            <a:r>
              <a:rPr lang="en-US" sz="1500" b="1" dirty="0"/>
              <a:t> not </a:t>
            </a:r>
            <a:r>
              <a:rPr lang="en-US" sz="1500" dirty="0"/>
              <a:t>enter any other conditions into the additional log lines</a:t>
            </a:r>
          </a:p>
          <a:p>
            <a:pPr>
              <a:spcAft>
                <a:spcPts val="1200"/>
              </a:spcAft>
            </a:pPr>
            <a:endParaRPr lang="en-US" dirty="0"/>
          </a:p>
          <a:p>
            <a:pPr>
              <a:spcAft>
                <a:spcPts val="1200"/>
              </a:spcAft>
            </a:pPr>
            <a:endParaRPr lang="en-US" dirty="0"/>
          </a:p>
          <a:p>
            <a:endParaRPr lang="en-US" dirty="0"/>
          </a:p>
        </p:txBody>
      </p:sp>
      <p:pic>
        <p:nvPicPr>
          <p:cNvPr id="6" name="Picture 5">
            <a:extLst>
              <a:ext uri="{FF2B5EF4-FFF2-40B4-BE49-F238E27FC236}">
                <a16:creationId xmlns:a16="http://schemas.microsoft.com/office/drawing/2014/main" id="{210F005F-ACFA-23CD-5C87-A66B68616E7E}"/>
              </a:ext>
            </a:extLst>
          </p:cNvPr>
          <p:cNvPicPr>
            <a:picLocks noChangeAspect="1"/>
          </p:cNvPicPr>
          <p:nvPr/>
        </p:nvPicPr>
        <p:blipFill>
          <a:blip r:embed="rId2"/>
          <a:stretch>
            <a:fillRect/>
          </a:stretch>
        </p:blipFill>
        <p:spPr>
          <a:xfrm>
            <a:off x="3606309" y="620209"/>
            <a:ext cx="5202266" cy="2438301"/>
          </a:xfrm>
          <a:prstGeom prst="rect">
            <a:avLst/>
          </a:prstGeom>
          <a:ln>
            <a:solidFill>
              <a:schemeClr val="accent1"/>
            </a:solidFill>
          </a:ln>
        </p:spPr>
      </p:pic>
      <p:pic>
        <p:nvPicPr>
          <p:cNvPr id="8" name="Picture 7">
            <a:extLst>
              <a:ext uri="{FF2B5EF4-FFF2-40B4-BE49-F238E27FC236}">
                <a16:creationId xmlns:a16="http://schemas.microsoft.com/office/drawing/2014/main" id="{002D4C67-43C4-AB2F-98DF-DD7D8EEF4C78}"/>
              </a:ext>
            </a:extLst>
          </p:cNvPr>
          <p:cNvPicPr>
            <a:picLocks noChangeAspect="1"/>
          </p:cNvPicPr>
          <p:nvPr/>
        </p:nvPicPr>
        <p:blipFill>
          <a:blip r:embed="rId3"/>
          <a:stretch>
            <a:fillRect/>
          </a:stretch>
        </p:blipFill>
        <p:spPr>
          <a:xfrm>
            <a:off x="4607464" y="3260090"/>
            <a:ext cx="4201111" cy="952633"/>
          </a:xfrm>
          <a:prstGeom prst="rect">
            <a:avLst/>
          </a:prstGeom>
          <a:ln>
            <a:solidFill>
              <a:schemeClr val="accent1"/>
            </a:solidFill>
          </a:ln>
        </p:spPr>
      </p:pic>
      <p:sp>
        <p:nvSpPr>
          <p:cNvPr id="9" name="Oval 8">
            <a:extLst>
              <a:ext uri="{FF2B5EF4-FFF2-40B4-BE49-F238E27FC236}">
                <a16:creationId xmlns:a16="http://schemas.microsoft.com/office/drawing/2014/main" id="{127FE258-CB04-B1EC-7EF6-A40B91BB5E1F}"/>
              </a:ext>
            </a:extLst>
          </p:cNvPr>
          <p:cNvSpPr/>
          <p:nvPr/>
        </p:nvSpPr>
        <p:spPr>
          <a:xfrm>
            <a:off x="3606309" y="2844295"/>
            <a:ext cx="1350702" cy="214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846E2D86-2AAA-59C2-4D1B-2F2B2597448D}"/>
              </a:ext>
            </a:extLst>
          </p:cNvPr>
          <p:cNvCxnSpPr/>
          <p:nvPr/>
        </p:nvCxnSpPr>
        <p:spPr>
          <a:xfrm>
            <a:off x="3912671" y="3058510"/>
            <a:ext cx="1084446" cy="7049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A2B0356-1078-A5D2-7AF5-590B8D9B016B}"/>
              </a:ext>
            </a:extLst>
          </p:cNvPr>
          <p:cNvSpPr/>
          <p:nvPr/>
        </p:nvSpPr>
        <p:spPr>
          <a:xfrm>
            <a:off x="4677878" y="3260091"/>
            <a:ext cx="3262964" cy="1052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0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4085925" cy="2682876"/>
          </a:xfrm>
        </p:spPr>
        <p:txBody>
          <a:bodyPr/>
          <a:lstStyle/>
          <a:p>
            <a:pPr>
              <a:spcAft>
                <a:spcPts val="1200"/>
              </a:spcAft>
            </a:pPr>
            <a:r>
              <a:rPr lang="en-US" sz="1600" i="1" dirty="0"/>
              <a:t>Only </a:t>
            </a:r>
            <a:r>
              <a:rPr lang="en-US" sz="1600" dirty="0"/>
              <a:t>report on those targeted conditions listed. Refer to the NOTE: and Help Text for clarification.</a:t>
            </a:r>
          </a:p>
          <a:p>
            <a:pPr>
              <a:spcAft>
                <a:spcPts val="1200"/>
              </a:spcAft>
            </a:pPr>
            <a:r>
              <a:rPr lang="en-US" sz="1600" dirty="0"/>
              <a:t>The diagnoses of MCI/AD is not reported on this form; it is reported on the </a:t>
            </a:r>
            <a:r>
              <a:rPr lang="en-US" sz="1600" u="sng" dirty="0"/>
              <a:t>Alzheimer's Disease Diagnosis</a:t>
            </a:r>
            <a:r>
              <a:rPr lang="en-US" sz="1600" dirty="0"/>
              <a:t> form.</a:t>
            </a:r>
          </a:p>
          <a:p>
            <a:pPr>
              <a:spcAft>
                <a:spcPts val="1200"/>
              </a:spcAft>
            </a:pPr>
            <a:endParaRPr lang="en-US" sz="1600"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765CD666-4BAF-DA9E-17AF-26FE6237FD30}"/>
              </a:ext>
            </a:extLst>
          </p:cNvPr>
          <p:cNvPicPr>
            <a:picLocks noChangeAspect="1"/>
          </p:cNvPicPr>
          <p:nvPr/>
        </p:nvPicPr>
        <p:blipFill>
          <a:blip r:embed="rId2"/>
          <a:stretch>
            <a:fillRect/>
          </a:stretch>
        </p:blipFill>
        <p:spPr>
          <a:xfrm>
            <a:off x="5101389" y="365692"/>
            <a:ext cx="3556535" cy="3503663"/>
          </a:xfrm>
          <a:prstGeom prst="rect">
            <a:avLst/>
          </a:prstGeom>
          <a:ln>
            <a:solidFill>
              <a:schemeClr val="accent1"/>
            </a:solidFill>
          </a:ln>
        </p:spPr>
      </p:pic>
      <p:sp>
        <p:nvSpPr>
          <p:cNvPr id="11" name="Oval 10">
            <a:extLst>
              <a:ext uri="{FF2B5EF4-FFF2-40B4-BE49-F238E27FC236}">
                <a16:creationId xmlns:a16="http://schemas.microsoft.com/office/drawing/2014/main" id="{F4D2662A-8133-3C8C-5DD9-BC33D6B0316B}"/>
              </a:ext>
            </a:extLst>
          </p:cNvPr>
          <p:cNvSpPr/>
          <p:nvPr/>
        </p:nvSpPr>
        <p:spPr>
          <a:xfrm>
            <a:off x="4957010" y="1379621"/>
            <a:ext cx="3810000" cy="38993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5DC4D19-2F71-7664-0A26-FDA186D93534}"/>
              </a:ext>
            </a:extLst>
          </p:cNvPr>
          <p:cNvSpPr/>
          <p:nvPr/>
        </p:nvSpPr>
        <p:spPr>
          <a:xfrm>
            <a:off x="5221705" y="1933074"/>
            <a:ext cx="192506" cy="1684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0888A31-ED6B-3A1F-D0B6-252DD2050000}"/>
              </a:ext>
            </a:extLst>
          </p:cNvPr>
          <p:cNvCxnSpPr/>
          <p:nvPr/>
        </p:nvCxnSpPr>
        <p:spPr>
          <a:xfrm flipH="1">
            <a:off x="4732421" y="2045368"/>
            <a:ext cx="489284" cy="2727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1ABF452-0886-5D6E-726A-AC14A5F61952}"/>
              </a:ext>
            </a:extLst>
          </p:cNvPr>
          <p:cNvPicPr>
            <a:picLocks noChangeAspect="1"/>
          </p:cNvPicPr>
          <p:nvPr/>
        </p:nvPicPr>
        <p:blipFill>
          <a:blip r:embed="rId3"/>
          <a:stretch>
            <a:fillRect/>
          </a:stretch>
        </p:blipFill>
        <p:spPr>
          <a:xfrm>
            <a:off x="4580022" y="2353588"/>
            <a:ext cx="2376960" cy="740131"/>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BB5F992-A059-CC29-3102-BB9D05408278}"/>
                  </a:ext>
                </a:extLst>
              </p14:cNvPr>
              <p14:cNvContentPartPr/>
              <p14:nvPr/>
            </p14:nvContentPartPr>
            <p14:xfrm>
              <a:off x="5332301" y="413564"/>
              <a:ext cx="365400" cy="9360"/>
            </p14:xfrm>
          </p:contentPart>
        </mc:Choice>
        <mc:Fallback xmlns="">
          <p:pic>
            <p:nvPicPr>
              <p:cNvPr id="5" name="Ink 4">
                <a:extLst>
                  <a:ext uri="{FF2B5EF4-FFF2-40B4-BE49-F238E27FC236}">
                    <a16:creationId xmlns:a16="http://schemas.microsoft.com/office/drawing/2014/main" id="{FBB5F992-A059-CC29-3102-BB9D05408278}"/>
                  </a:ext>
                </a:extLst>
              </p:cNvPr>
              <p:cNvPicPr/>
              <p:nvPr/>
            </p:nvPicPr>
            <p:blipFill>
              <a:blip r:embed="rId5"/>
              <a:stretch>
                <a:fillRect/>
              </a:stretch>
            </p:blipFill>
            <p:spPr>
              <a:xfrm>
                <a:off x="5314319" y="378897"/>
                <a:ext cx="401005" cy="78347"/>
              </a:xfrm>
              <a:prstGeom prst="rect">
                <a:avLst/>
              </a:prstGeom>
            </p:spPr>
          </p:pic>
        </mc:Fallback>
      </mc:AlternateContent>
    </p:spTree>
    <p:extLst>
      <p:ext uri="{BB962C8B-B14F-4D97-AF65-F5344CB8AC3E}">
        <p14:creationId xmlns:p14="http://schemas.microsoft.com/office/powerpoint/2010/main" val="34328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90D143-1411-BE18-9D5B-85F924D0DE5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4D1A30-7349-B778-B848-A3CC595DB80C}"/>
              </a:ext>
            </a:extLst>
          </p:cNvPr>
          <p:cNvSpPr>
            <a:spLocks noGrp="1"/>
          </p:cNvSpPr>
          <p:nvPr>
            <p:ph type="body" sz="quarter" idx="13"/>
          </p:nvPr>
        </p:nvSpPr>
        <p:spPr/>
        <p:txBody>
          <a:bodyPr/>
          <a:lstStyle/>
          <a:p>
            <a:r>
              <a:rPr lang="en-US" dirty="0"/>
              <a:t>Baseline Adverse Events Assessment </a:t>
            </a:r>
          </a:p>
        </p:txBody>
      </p:sp>
      <p:sp>
        <p:nvSpPr>
          <p:cNvPr id="4" name="Text Placeholder 3">
            <a:extLst>
              <a:ext uri="{FF2B5EF4-FFF2-40B4-BE49-F238E27FC236}">
                <a16:creationId xmlns:a16="http://schemas.microsoft.com/office/drawing/2014/main" id="{2189E4EB-A865-05F6-BA1B-33FCB6825B45}"/>
              </a:ext>
            </a:extLst>
          </p:cNvPr>
          <p:cNvSpPr>
            <a:spLocks noGrp="1"/>
          </p:cNvSpPr>
          <p:nvPr>
            <p:ph type="body" sz="quarter" idx="14"/>
          </p:nvPr>
        </p:nvSpPr>
        <p:spPr/>
        <p:txBody>
          <a:bodyPr/>
          <a:lstStyle/>
          <a:p>
            <a:pPr>
              <a:spcAft>
                <a:spcPts val="1200"/>
              </a:spcAft>
            </a:pPr>
            <a:r>
              <a:rPr lang="en-US" sz="1600" dirty="0"/>
              <a:t>Complete this form in its entirety.</a:t>
            </a:r>
          </a:p>
          <a:p>
            <a:pPr>
              <a:spcAft>
                <a:spcPts val="1200"/>
              </a:spcAft>
            </a:pPr>
            <a:r>
              <a:rPr lang="en-US" sz="1600" dirty="0"/>
              <a:t>Note the timeline.</a:t>
            </a:r>
          </a:p>
          <a:p>
            <a:r>
              <a:rPr lang="en-US" sz="1600" dirty="0"/>
              <a:t>If Yes is reported to either question, complete a log line on the </a:t>
            </a:r>
            <a:r>
              <a:rPr lang="en-US" sz="1600" u="sng" dirty="0"/>
              <a:t>Adverse Events</a:t>
            </a:r>
            <a:r>
              <a:rPr lang="en-US" sz="1600" dirty="0"/>
              <a:t> or </a:t>
            </a:r>
            <a:r>
              <a:rPr lang="en-US" sz="1600" u="sng" dirty="0"/>
              <a:t>ARIA Adverse Events</a:t>
            </a:r>
            <a:r>
              <a:rPr lang="en-US" sz="1600" dirty="0"/>
              <a:t> form located at the Subject Level.</a:t>
            </a:r>
          </a:p>
        </p:txBody>
      </p:sp>
      <p:pic>
        <p:nvPicPr>
          <p:cNvPr id="6" name="Picture 5">
            <a:extLst>
              <a:ext uri="{FF2B5EF4-FFF2-40B4-BE49-F238E27FC236}">
                <a16:creationId xmlns:a16="http://schemas.microsoft.com/office/drawing/2014/main" id="{FF340922-E15D-5357-EDA1-9A5A96919488}"/>
              </a:ext>
            </a:extLst>
          </p:cNvPr>
          <p:cNvPicPr>
            <a:picLocks noChangeAspect="1"/>
          </p:cNvPicPr>
          <p:nvPr/>
        </p:nvPicPr>
        <p:blipFill>
          <a:blip r:embed="rId2"/>
          <a:stretch>
            <a:fillRect/>
          </a:stretch>
        </p:blipFill>
        <p:spPr>
          <a:xfrm>
            <a:off x="5130264" y="707289"/>
            <a:ext cx="3556535" cy="2095467"/>
          </a:xfrm>
          <a:prstGeom prst="rect">
            <a:avLst/>
          </a:prstGeom>
        </p:spPr>
      </p:pic>
      <p:sp>
        <p:nvSpPr>
          <p:cNvPr id="5" name="Oval 4">
            <a:extLst>
              <a:ext uri="{FF2B5EF4-FFF2-40B4-BE49-F238E27FC236}">
                <a16:creationId xmlns:a16="http://schemas.microsoft.com/office/drawing/2014/main" id="{581432DE-AF4B-F76A-1227-13E281D78154}"/>
              </a:ext>
            </a:extLst>
          </p:cNvPr>
          <p:cNvSpPr/>
          <p:nvPr/>
        </p:nvSpPr>
        <p:spPr>
          <a:xfrm>
            <a:off x="5281448" y="1749972"/>
            <a:ext cx="3042745" cy="2443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8687DAF-5878-BCF3-9AC1-30CA24B52141}"/>
              </a:ext>
            </a:extLst>
          </p:cNvPr>
          <p:cNvSpPr/>
          <p:nvPr/>
        </p:nvSpPr>
        <p:spPr>
          <a:xfrm>
            <a:off x="5281448" y="2558390"/>
            <a:ext cx="3228889" cy="2443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FF061D6-556A-2C3F-E0FD-F369D265C978}"/>
              </a:ext>
            </a:extLst>
          </p:cNvPr>
          <p:cNvCxnSpPr>
            <a:cxnSpLocks/>
          </p:cNvCxnSpPr>
          <p:nvPr/>
        </p:nvCxnSpPr>
        <p:spPr>
          <a:xfrm>
            <a:off x="6833937" y="1379621"/>
            <a:ext cx="2085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C10513-5B0E-D26E-D576-CE0DD43C625E}"/>
              </a:ext>
            </a:extLst>
          </p:cNvPr>
          <p:cNvCxnSpPr/>
          <p:nvPr/>
        </p:nvCxnSpPr>
        <p:spPr>
          <a:xfrm>
            <a:off x="5281448" y="1522268"/>
            <a:ext cx="15444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28AC01-1DF8-32C6-A2DD-18B62C7B9606}"/>
              </a:ext>
            </a:extLst>
          </p:cNvPr>
          <p:cNvCxnSpPr/>
          <p:nvPr/>
        </p:nvCxnSpPr>
        <p:spPr>
          <a:xfrm>
            <a:off x="5281448" y="1660860"/>
            <a:ext cx="36537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7E309C-FC7E-28BD-91BB-378C77A7C408}"/>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43FC44CB-09AC-D1DA-97CE-0B08A5389B28}"/>
              </a:ext>
            </a:extLst>
          </p:cNvPr>
          <p:cNvSpPr>
            <a:spLocks noGrp="1"/>
          </p:cNvSpPr>
          <p:nvPr>
            <p:ph type="body" sz="quarter" idx="13"/>
          </p:nvPr>
        </p:nvSpPr>
        <p:spPr/>
        <p:txBody>
          <a:bodyPr/>
          <a:lstStyle/>
          <a:p>
            <a:r>
              <a:rPr lang="en-US" dirty="0"/>
              <a:t>Vital Signs</a:t>
            </a:r>
          </a:p>
        </p:txBody>
      </p:sp>
      <p:sp>
        <p:nvSpPr>
          <p:cNvPr id="4" name="Text Placeholder 3">
            <a:extLst>
              <a:ext uri="{FF2B5EF4-FFF2-40B4-BE49-F238E27FC236}">
                <a16:creationId xmlns:a16="http://schemas.microsoft.com/office/drawing/2014/main" id="{F2923B9E-218D-1F14-1888-5CCC49DF20E7}"/>
              </a:ext>
            </a:extLst>
          </p:cNvPr>
          <p:cNvSpPr>
            <a:spLocks noGrp="1"/>
          </p:cNvSpPr>
          <p:nvPr>
            <p:ph type="body" sz="quarter" idx="14"/>
          </p:nvPr>
        </p:nvSpPr>
        <p:spPr>
          <a:xfrm>
            <a:off x="457200" y="1230312"/>
            <a:ext cx="4419601" cy="3119718"/>
          </a:xfrm>
        </p:spPr>
        <p:txBody>
          <a:bodyPr/>
          <a:lstStyle/>
          <a:p>
            <a:pPr>
              <a:spcAft>
                <a:spcPts val="1200"/>
              </a:spcAft>
            </a:pPr>
            <a:r>
              <a:rPr lang="en-US" sz="1800" dirty="0"/>
              <a:t>At Baseline, answer the first question Yes and enter the most recent vital signs obtained – up to and including the day of enrollment to the registry.</a:t>
            </a:r>
          </a:p>
          <a:p>
            <a:endParaRPr lang="en-US" dirty="0"/>
          </a:p>
          <a:p>
            <a:endParaRPr lang="en-US" dirty="0"/>
          </a:p>
        </p:txBody>
      </p:sp>
      <p:pic>
        <p:nvPicPr>
          <p:cNvPr id="5" name="Picture 4">
            <a:extLst>
              <a:ext uri="{FF2B5EF4-FFF2-40B4-BE49-F238E27FC236}">
                <a16:creationId xmlns:a16="http://schemas.microsoft.com/office/drawing/2014/main" id="{CAB1A58E-C676-F68C-EF45-745E6143939B}"/>
              </a:ext>
            </a:extLst>
          </p:cNvPr>
          <p:cNvPicPr>
            <a:picLocks noChangeAspect="1"/>
          </p:cNvPicPr>
          <p:nvPr/>
        </p:nvPicPr>
        <p:blipFill>
          <a:blip r:embed="rId2"/>
          <a:stretch>
            <a:fillRect/>
          </a:stretch>
        </p:blipFill>
        <p:spPr>
          <a:xfrm>
            <a:off x="5057421" y="306650"/>
            <a:ext cx="3629379" cy="4043380"/>
          </a:xfrm>
          <a:prstGeom prst="rect">
            <a:avLst/>
          </a:prstGeom>
          <a:ln>
            <a:solidFill>
              <a:schemeClr val="accent1"/>
            </a:solidFill>
          </a:ln>
        </p:spPr>
      </p:pic>
      <p:sp>
        <p:nvSpPr>
          <p:cNvPr id="7" name="Rectangle: Rounded Corners 6">
            <a:extLst>
              <a:ext uri="{FF2B5EF4-FFF2-40B4-BE49-F238E27FC236}">
                <a16:creationId xmlns:a16="http://schemas.microsoft.com/office/drawing/2014/main" id="{AE64640A-730C-0AE8-7234-67A4FB2AFEDD}"/>
              </a:ext>
            </a:extLst>
          </p:cNvPr>
          <p:cNvSpPr/>
          <p:nvPr/>
        </p:nvSpPr>
        <p:spPr>
          <a:xfrm>
            <a:off x="5057421" y="673768"/>
            <a:ext cx="3284474" cy="304800"/>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02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Baseline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259457"/>
            <a:ext cx="8229600" cy="552090"/>
          </a:xfrm>
        </p:spPr>
        <p:txBody>
          <a:bodyPr/>
          <a:lstStyle/>
          <a:p>
            <a:r>
              <a:rPr lang="en-US" sz="1600" dirty="0"/>
              <a:t>If either of the two leading questions are answered Yes, complete a log line for</a:t>
            </a:r>
            <a:r>
              <a:rPr lang="en-US" sz="1600" i="1" dirty="0"/>
              <a:t> each </a:t>
            </a:r>
            <a:r>
              <a:rPr lang="en-US" sz="1600" dirty="0"/>
              <a:t>study to which the patient enrolled or discontinued.</a:t>
            </a:r>
          </a:p>
        </p:txBody>
      </p:sp>
      <p:pic>
        <p:nvPicPr>
          <p:cNvPr id="8" name="Picture 7">
            <a:extLst>
              <a:ext uri="{FF2B5EF4-FFF2-40B4-BE49-F238E27FC236}">
                <a16:creationId xmlns:a16="http://schemas.microsoft.com/office/drawing/2014/main" id="{94744E4E-6E23-3C42-F5F1-630E46079E01}"/>
              </a:ext>
            </a:extLst>
          </p:cNvPr>
          <p:cNvPicPr>
            <a:picLocks noChangeAspect="1"/>
          </p:cNvPicPr>
          <p:nvPr/>
        </p:nvPicPr>
        <p:blipFill>
          <a:blip r:embed="rId2"/>
          <a:stretch>
            <a:fillRect/>
          </a:stretch>
        </p:blipFill>
        <p:spPr>
          <a:xfrm>
            <a:off x="457198" y="2009954"/>
            <a:ext cx="8229601" cy="2325509"/>
          </a:xfrm>
          <a:prstGeom prst="rect">
            <a:avLst/>
          </a:prstGeom>
          <a:ln>
            <a:solidFill>
              <a:schemeClr val="accent1"/>
            </a:solidFill>
          </a:ln>
        </p:spPr>
      </p:pic>
    </p:spTree>
    <p:extLst>
      <p:ext uri="{BB962C8B-B14F-4D97-AF65-F5344CB8AC3E}">
        <p14:creationId xmlns:p14="http://schemas.microsoft.com/office/powerpoint/2010/main" val="19205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A4C7AD3-C7FD-6110-6E11-C5B5149CF0F8}"/>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3E162-82DF-3347-7591-05052B110CB5}"/>
              </a:ext>
            </a:extLst>
          </p:cNvPr>
          <p:cNvSpPr>
            <a:spLocks noGrp="1"/>
          </p:cNvSpPr>
          <p:nvPr>
            <p:ph type="body" sz="quarter" idx="13"/>
          </p:nvPr>
        </p:nvSpPr>
        <p:spPr/>
        <p:txBody>
          <a:bodyPr/>
          <a:lstStyle/>
          <a:p>
            <a:r>
              <a:rPr lang="en-US" dirty="0"/>
              <a:t>Baseline Lifestyle Data</a:t>
            </a:r>
          </a:p>
        </p:txBody>
      </p:sp>
      <p:sp>
        <p:nvSpPr>
          <p:cNvPr id="4" name="Text Placeholder 3">
            <a:extLst>
              <a:ext uri="{FF2B5EF4-FFF2-40B4-BE49-F238E27FC236}">
                <a16:creationId xmlns:a16="http://schemas.microsoft.com/office/drawing/2014/main" id="{D23FA8E8-842A-E86A-90B0-11110A0AC0C3}"/>
              </a:ext>
            </a:extLst>
          </p:cNvPr>
          <p:cNvSpPr>
            <a:spLocks noGrp="1"/>
          </p:cNvSpPr>
          <p:nvPr>
            <p:ph type="body" sz="quarter" idx="14"/>
          </p:nvPr>
        </p:nvSpPr>
        <p:spPr/>
        <p:txBody>
          <a:bodyPr/>
          <a:lstStyle/>
          <a:p>
            <a:r>
              <a:rPr lang="en-US" sz="1600" dirty="0"/>
              <a:t>Complete this form in its entirety. </a:t>
            </a:r>
          </a:p>
          <a:p>
            <a:endParaRPr lang="en-US" dirty="0"/>
          </a:p>
        </p:txBody>
      </p:sp>
      <p:pic>
        <p:nvPicPr>
          <p:cNvPr id="7" name="Picture 6">
            <a:extLst>
              <a:ext uri="{FF2B5EF4-FFF2-40B4-BE49-F238E27FC236}">
                <a16:creationId xmlns:a16="http://schemas.microsoft.com/office/drawing/2014/main" id="{7ABB4295-37FE-5848-8E1B-576163A0540E}"/>
              </a:ext>
            </a:extLst>
          </p:cNvPr>
          <p:cNvPicPr>
            <a:picLocks noChangeAspect="1"/>
          </p:cNvPicPr>
          <p:nvPr/>
        </p:nvPicPr>
        <p:blipFill>
          <a:blip r:embed="rId2"/>
          <a:stretch>
            <a:fillRect/>
          </a:stretch>
        </p:blipFill>
        <p:spPr>
          <a:xfrm>
            <a:off x="5124720" y="375384"/>
            <a:ext cx="3494782" cy="3960079"/>
          </a:xfrm>
          <a:prstGeom prst="rect">
            <a:avLst/>
          </a:prstGeom>
          <a:ln>
            <a:noFill/>
          </a:ln>
        </p:spPr>
      </p:pic>
    </p:spTree>
    <p:extLst>
      <p:ext uri="{BB962C8B-B14F-4D97-AF65-F5344CB8AC3E}">
        <p14:creationId xmlns:p14="http://schemas.microsoft.com/office/powerpoint/2010/main" val="110820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659BAE7-06E5-5EDB-5021-CB96F234AD5B}"/>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83367BFB-FBD2-CD17-CCB3-CC4905F4351E}"/>
              </a:ext>
            </a:extLst>
          </p:cNvPr>
          <p:cNvSpPr>
            <a:spLocks noGrp="1"/>
          </p:cNvSpPr>
          <p:nvPr>
            <p:ph type="body" sz="quarter" idx="13"/>
          </p:nvPr>
        </p:nvSpPr>
        <p:spPr/>
        <p:txBody>
          <a:bodyPr/>
          <a:lstStyle/>
          <a:p>
            <a:r>
              <a:rPr lang="en-US" dirty="0"/>
              <a:t>Baseline Patient Characteristics</a:t>
            </a:r>
          </a:p>
        </p:txBody>
      </p:sp>
      <p:sp>
        <p:nvSpPr>
          <p:cNvPr id="4" name="Text Placeholder 3">
            <a:extLst>
              <a:ext uri="{FF2B5EF4-FFF2-40B4-BE49-F238E27FC236}">
                <a16:creationId xmlns:a16="http://schemas.microsoft.com/office/drawing/2014/main" id="{7F950386-06D8-B4E9-74E4-5551B2644D66}"/>
              </a:ext>
            </a:extLst>
          </p:cNvPr>
          <p:cNvSpPr>
            <a:spLocks noGrp="1"/>
          </p:cNvSpPr>
          <p:nvPr>
            <p:ph type="body" sz="quarter" idx="14"/>
          </p:nvPr>
        </p:nvSpPr>
        <p:spPr/>
        <p:txBody>
          <a:bodyPr/>
          <a:lstStyle/>
          <a:p>
            <a:r>
              <a:rPr lang="en-US" sz="1600" dirty="0"/>
              <a:t>Complete this form in its entirety. </a:t>
            </a:r>
          </a:p>
          <a:p>
            <a:endParaRPr lang="en-US" dirty="0"/>
          </a:p>
        </p:txBody>
      </p:sp>
      <p:pic>
        <p:nvPicPr>
          <p:cNvPr id="6" name="Picture 5">
            <a:extLst>
              <a:ext uri="{FF2B5EF4-FFF2-40B4-BE49-F238E27FC236}">
                <a16:creationId xmlns:a16="http://schemas.microsoft.com/office/drawing/2014/main" id="{B61C55D5-1D72-198A-6F07-5C03CBBC322C}"/>
              </a:ext>
            </a:extLst>
          </p:cNvPr>
          <p:cNvPicPr>
            <a:picLocks noChangeAspect="1"/>
          </p:cNvPicPr>
          <p:nvPr/>
        </p:nvPicPr>
        <p:blipFill>
          <a:blip r:embed="rId2"/>
          <a:stretch>
            <a:fillRect/>
          </a:stretch>
        </p:blipFill>
        <p:spPr>
          <a:xfrm>
            <a:off x="5057421" y="307975"/>
            <a:ext cx="3629378" cy="4027488"/>
          </a:xfrm>
          <a:prstGeom prst="rect">
            <a:avLst/>
          </a:prstGeom>
          <a:ln>
            <a:solidFill>
              <a:schemeClr val="accent1"/>
            </a:solidFill>
          </a:ln>
        </p:spPr>
      </p:pic>
    </p:spTree>
    <p:extLst>
      <p:ext uri="{BB962C8B-B14F-4D97-AF65-F5344CB8AC3E}">
        <p14:creationId xmlns:p14="http://schemas.microsoft.com/office/powerpoint/2010/main" val="21092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389CA0-547F-890A-2C67-3711F802EBAC}"/>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2141A033-CD75-5881-26D4-9A192F2F3388}"/>
              </a:ext>
            </a:extLst>
          </p:cNvPr>
          <p:cNvSpPr>
            <a:spLocks noGrp="1"/>
          </p:cNvSpPr>
          <p:nvPr>
            <p:ph type="body" sz="quarter" idx="13"/>
          </p:nvPr>
        </p:nvSpPr>
        <p:spPr/>
        <p:txBody>
          <a:bodyPr/>
          <a:lstStyle/>
          <a:p>
            <a:r>
              <a:rPr lang="en-US" dirty="0"/>
              <a:t>Clinical Features of Co-Pathology</a:t>
            </a:r>
          </a:p>
        </p:txBody>
      </p:sp>
      <p:sp>
        <p:nvSpPr>
          <p:cNvPr id="4" name="Text Placeholder 3">
            <a:extLst>
              <a:ext uri="{FF2B5EF4-FFF2-40B4-BE49-F238E27FC236}">
                <a16:creationId xmlns:a16="http://schemas.microsoft.com/office/drawing/2014/main" id="{DF4D7A80-BA2B-AE09-EA41-34F5C8A0B7B5}"/>
              </a:ext>
            </a:extLst>
          </p:cNvPr>
          <p:cNvSpPr>
            <a:spLocks noGrp="1"/>
          </p:cNvSpPr>
          <p:nvPr>
            <p:ph type="body" sz="quarter" idx="14"/>
          </p:nvPr>
        </p:nvSpPr>
        <p:spPr/>
        <p:txBody>
          <a:bodyPr/>
          <a:lstStyle/>
          <a:p>
            <a:r>
              <a:rPr lang="en-US" sz="1600" dirty="0"/>
              <a:t>Complete this form in its entirety. </a:t>
            </a:r>
          </a:p>
          <a:p>
            <a:endParaRPr lang="en-US" dirty="0"/>
          </a:p>
        </p:txBody>
      </p:sp>
      <p:pic>
        <p:nvPicPr>
          <p:cNvPr id="6" name="Picture 5">
            <a:extLst>
              <a:ext uri="{FF2B5EF4-FFF2-40B4-BE49-F238E27FC236}">
                <a16:creationId xmlns:a16="http://schemas.microsoft.com/office/drawing/2014/main" id="{B7B7F608-5EA9-5935-59F0-D84ACA7A4B86}"/>
              </a:ext>
            </a:extLst>
          </p:cNvPr>
          <p:cNvPicPr>
            <a:picLocks noChangeAspect="1"/>
          </p:cNvPicPr>
          <p:nvPr/>
        </p:nvPicPr>
        <p:blipFill>
          <a:blip r:embed="rId2"/>
          <a:stretch>
            <a:fillRect/>
          </a:stretch>
        </p:blipFill>
        <p:spPr>
          <a:xfrm>
            <a:off x="5057422" y="307975"/>
            <a:ext cx="3629378" cy="4027488"/>
          </a:xfrm>
          <a:prstGeom prst="rect">
            <a:avLst/>
          </a:prstGeom>
          <a:ln>
            <a:solidFill>
              <a:schemeClr val="accent1"/>
            </a:solidFill>
          </a:ln>
        </p:spPr>
      </p:pic>
    </p:spTree>
    <p:extLst>
      <p:ext uri="{BB962C8B-B14F-4D97-AF65-F5344CB8AC3E}">
        <p14:creationId xmlns:p14="http://schemas.microsoft.com/office/powerpoint/2010/main" val="382304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808038"/>
            <a:ext cx="8229600" cy="1201914"/>
          </a:xfrm>
        </p:spPr>
        <p:txBody>
          <a:bodyPr/>
          <a:lstStyle/>
          <a:p>
            <a:pPr>
              <a:spcAft>
                <a:spcPts val="1200"/>
              </a:spcAft>
            </a:pPr>
            <a:r>
              <a:rPr lang="en-US" sz="1600" dirty="0"/>
              <a:t>For each assessment type, indicate whether or not it was performed. If the assessment was performed, complete the log line in its entirety. See instructions for Baseline and Follow-up reporting.</a:t>
            </a:r>
          </a:p>
          <a:p>
            <a:r>
              <a:rPr lang="en-US" sz="1600" dirty="0"/>
              <a:t>If </a:t>
            </a:r>
            <a:r>
              <a:rPr lang="en-US" sz="1600" i="1" dirty="0"/>
              <a:t>additional</a:t>
            </a:r>
            <a:r>
              <a:rPr lang="en-US" sz="1600" dirty="0"/>
              <a:t> assessments were performed, use the “Add a new Log Line” feature.</a:t>
            </a:r>
          </a:p>
          <a:p>
            <a:pPr>
              <a:spcAft>
                <a:spcPts val="1200"/>
              </a:spcAft>
            </a:pPr>
            <a:endParaRPr lang="en-US" dirty="0"/>
          </a:p>
          <a:p>
            <a:endParaRPr lang="en-US" dirty="0"/>
          </a:p>
        </p:txBody>
      </p:sp>
      <p:pic>
        <p:nvPicPr>
          <p:cNvPr id="10" name="Picture 9">
            <a:extLst>
              <a:ext uri="{FF2B5EF4-FFF2-40B4-BE49-F238E27FC236}">
                <a16:creationId xmlns:a16="http://schemas.microsoft.com/office/drawing/2014/main" id="{2066FF40-B588-20F3-FB20-7B045F8965C5}"/>
              </a:ext>
            </a:extLst>
          </p:cNvPr>
          <p:cNvPicPr>
            <a:picLocks noChangeAspect="1"/>
          </p:cNvPicPr>
          <p:nvPr/>
        </p:nvPicPr>
        <p:blipFill>
          <a:blip r:embed="rId2"/>
          <a:stretch>
            <a:fillRect/>
          </a:stretch>
        </p:blipFill>
        <p:spPr>
          <a:xfrm>
            <a:off x="519765" y="2035792"/>
            <a:ext cx="8138158" cy="2299669"/>
          </a:xfrm>
          <a:prstGeom prst="rect">
            <a:avLst/>
          </a:prstGeom>
        </p:spPr>
      </p:pic>
      <p:sp>
        <p:nvSpPr>
          <p:cNvPr id="9" name="Oval 8">
            <a:extLst>
              <a:ext uri="{FF2B5EF4-FFF2-40B4-BE49-F238E27FC236}">
                <a16:creationId xmlns:a16="http://schemas.microsoft.com/office/drawing/2014/main" id="{66E60DE8-725A-8056-E1E0-E36B9ED129DD}"/>
              </a:ext>
            </a:extLst>
          </p:cNvPr>
          <p:cNvSpPr/>
          <p:nvPr/>
        </p:nvSpPr>
        <p:spPr>
          <a:xfrm>
            <a:off x="486077" y="2357110"/>
            <a:ext cx="3133022" cy="214640"/>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4009791-3B31-16C6-72E0-09E38CCBAD4E}"/>
              </a:ext>
            </a:extLst>
          </p:cNvPr>
          <p:cNvSpPr/>
          <p:nvPr/>
        </p:nvSpPr>
        <p:spPr>
          <a:xfrm>
            <a:off x="486077" y="4197397"/>
            <a:ext cx="672862" cy="163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607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xfrm>
            <a:off x="5061116" y="387626"/>
            <a:ext cx="3629378" cy="4027488"/>
          </a:xfrm>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B26959DB-691F-DF43-BF35-2B510706CF64}"/>
              </a:ext>
            </a:extLst>
          </p:cNvPr>
          <p:cNvPicPr>
            <a:picLocks noChangeAspect="1"/>
          </p:cNvPicPr>
          <p:nvPr/>
        </p:nvPicPr>
        <p:blipFill>
          <a:blip r:embed="rId2"/>
          <a:stretch>
            <a:fillRect/>
          </a:stretch>
        </p:blipFill>
        <p:spPr>
          <a:xfrm>
            <a:off x="5133287" y="419994"/>
            <a:ext cx="3501220" cy="2872409"/>
          </a:xfrm>
          <a:prstGeom prst="rect">
            <a:avLst/>
          </a:prstGeom>
        </p:spPr>
      </p:pic>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First things first…</a:t>
            </a:r>
          </a:p>
        </p:txBody>
      </p:sp>
      <p:sp>
        <p:nvSpPr>
          <p:cNvPr id="9" name="TextBox 8">
            <a:extLst>
              <a:ext uri="{FF2B5EF4-FFF2-40B4-BE49-F238E27FC236}">
                <a16:creationId xmlns:a16="http://schemas.microsoft.com/office/drawing/2014/main" id="{D678FEAA-F471-7212-09BE-C04A8F2FAB51}"/>
              </a:ext>
            </a:extLst>
          </p:cNvPr>
          <p:cNvSpPr txBox="1"/>
          <p:nvPr/>
        </p:nvSpPr>
        <p:spPr>
          <a:xfrm>
            <a:off x="517585" y="1147313"/>
            <a:ext cx="3942272" cy="2308324"/>
          </a:xfrm>
          <a:prstGeom prst="rect">
            <a:avLst/>
          </a:prstGeom>
          <a:noFill/>
        </p:spPr>
        <p:txBody>
          <a:bodyPr wrap="square" rtlCol="0">
            <a:spAutoFit/>
          </a:bodyPr>
          <a:lstStyle/>
          <a:p>
            <a:r>
              <a:rPr lang="en-US" dirty="0"/>
              <a:t>Prior to entering data into the eCRFs, a patient must be enrolled, and Rave access must be granted.</a:t>
            </a:r>
          </a:p>
          <a:p>
            <a:endParaRPr lang="en-US" dirty="0"/>
          </a:p>
          <a:p>
            <a:r>
              <a:rPr lang="en-US" dirty="0"/>
              <a:t>Please take the CTMS and the Medidata Rave trainings located under </a:t>
            </a:r>
            <a:r>
              <a:rPr lang="en-US" u="sng" dirty="0"/>
              <a:t>Resources</a:t>
            </a:r>
            <a:r>
              <a:rPr lang="en-US" dirty="0"/>
              <a:t> on ALZ-NET.org</a:t>
            </a:r>
          </a:p>
          <a:p>
            <a:endParaRPr lang="en-US" dirty="0"/>
          </a:p>
        </p:txBody>
      </p:sp>
      <p:sp>
        <p:nvSpPr>
          <p:cNvPr id="6" name="Rectangle 5">
            <a:extLst>
              <a:ext uri="{FF2B5EF4-FFF2-40B4-BE49-F238E27FC236}">
                <a16:creationId xmlns:a16="http://schemas.microsoft.com/office/drawing/2014/main" id="{C388192B-A22F-32FA-DA01-51A8B94A0563}"/>
              </a:ext>
            </a:extLst>
          </p:cNvPr>
          <p:cNvSpPr/>
          <p:nvPr/>
        </p:nvSpPr>
        <p:spPr>
          <a:xfrm>
            <a:off x="5278434" y="2085453"/>
            <a:ext cx="1018443" cy="19706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82EFDE-874A-4A88-9717-3BF8B85B1AB4}"/>
              </a:ext>
            </a:extLst>
          </p:cNvPr>
          <p:cNvSpPr/>
          <p:nvPr/>
        </p:nvSpPr>
        <p:spPr>
          <a:xfrm>
            <a:off x="5278434" y="2271854"/>
            <a:ext cx="1112427" cy="1970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51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6F5DE95-B238-1779-8517-91118CB464B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3C19676C-175C-506A-CA9F-1C638B42814E}"/>
              </a:ext>
            </a:extLst>
          </p:cNvPr>
          <p:cNvSpPr>
            <a:spLocks noGrp="1"/>
          </p:cNvSpPr>
          <p:nvPr>
            <p:ph type="body" sz="quarter" idx="13"/>
          </p:nvPr>
        </p:nvSpPr>
        <p:spPr/>
        <p:txBody>
          <a:bodyPr/>
          <a:lstStyle/>
          <a:p>
            <a:r>
              <a:rPr lang="en-US" dirty="0"/>
              <a:t>Baseline Healthcare Utilization</a:t>
            </a:r>
          </a:p>
        </p:txBody>
      </p:sp>
      <p:sp>
        <p:nvSpPr>
          <p:cNvPr id="4" name="Text Placeholder 3">
            <a:extLst>
              <a:ext uri="{FF2B5EF4-FFF2-40B4-BE49-F238E27FC236}">
                <a16:creationId xmlns:a16="http://schemas.microsoft.com/office/drawing/2014/main" id="{A4D23089-1CB7-A59D-052A-CD830A8E8593}"/>
              </a:ext>
            </a:extLst>
          </p:cNvPr>
          <p:cNvSpPr>
            <a:spLocks noGrp="1"/>
          </p:cNvSpPr>
          <p:nvPr>
            <p:ph type="body" sz="quarter" idx="14"/>
          </p:nvPr>
        </p:nvSpPr>
        <p:spPr/>
        <p:txBody>
          <a:bodyPr/>
          <a:lstStyle/>
          <a:p>
            <a:pPr>
              <a:spcAft>
                <a:spcPts val="1200"/>
              </a:spcAft>
            </a:pPr>
            <a:r>
              <a:rPr lang="en-US" sz="1600" dirty="0"/>
              <a:t>The form only becomes visible and available for data entry when “</a:t>
            </a:r>
            <a:r>
              <a:rPr lang="en-US" sz="1600" b="0" i="0" dirty="0">
                <a:effectLst/>
              </a:rPr>
              <a:t>Has the patient received any doses of a novel FDA-approved AD therapy prior to their enrollment in the registry?”</a:t>
            </a:r>
            <a:r>
              <a:rPr lang="en-US" sz="1600" dirty="0"/>
              <a:t> on the </a:t>
            </a:r>
            <a:r>
              <a:rPr lang="en-US" sz="1600" i="0" u="sng" dirty="0">
                <a:effectLst/>
              </a:rPr>
              <a:t>Baseline Novel Therapy Administration YN</a:t>
            </a:r>
            <a:r>
              <a:rPr lang="en-US" sz="1600" i="0" dirty="0">
                <a:effectLst/>
              </a:rPr>
              <a:t> has been answered Yes.</a:t>
            </a:r>
            <a:endParaRPr lang="en-US" sz="1600" dirty="0"/>
          </a:p>
        </p:txBody>
      </p:sp>
      <p:pic>
        <p:nvPicPr>
          <p:cNvPr id="10" name="Picture 9">
            <a:extLst>
              <a:ext uri="{FF2B5EF4-FFF2-40B4-BE49-F238E27FC236}">
                <a16:creationId xmlns:a16="http://schemas.microsoft.com/office/drawing/2014/main" id="{56510FD4-8EF1-3E06-8378-D50BB5D8C541}"/>
              </a:ext>
            </a:extLst>
          </p:cNvPr>
          <p:cNvPicPr>
            <a:picLocks noChangeAspect="1"/>
          </p:cNvPicPr>
          <p:nvPr/>
        </p:nvPicPr>
        <p:blipFill>
          <a:blip r:embed="rId2"/>
          <a:stretch>
            <a:fillRect/>
          </a:stretch>
        </p:blipFill>
        <p:spPr>
          <a:xfrm>
            <a:off x="5122069" y="526211"/>
            <a:ext cx="3476123" cy="2654038"/>
          </a:xfrm>
          <a:prstGeom prst="rect">
            <a:avLst/>
          </a:prstGeom>
        </p:spPr>
      </p:pic>
    </p:spTree>
    <p:extLst>
      <p:ext uri="{BB962C8B-B14F-4D97-AF65-F5344CB8AC3E}">
        <p14:creationId xmlns:p14="http://schemas.microsoft.com/office/powerpoint/2010/main" val="119166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6D7AD15-DA03-802E-EE41-31FCDC4433BD}"/>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66127B99-E7FD-7C20-8992-3F5E0B902500}"/>
              </a:ext>
            </a:extLst>
          </p:cNvPr>
          <p:cNvSpPr>
            <a:spLocks noGrp="1"/>
          </p:cNvSpPr>
          <p:nvPr>
            <p:ph type="body" sz="quarter" idx="13"/>
          </p:nvPr>
        </p:nvSpPr>
        <p:spPr/>
        <p:txBody>
          <a:bodyPr/>
          <a:lstStyle/>
          <a:p>
            <a:r>
              <a:rPr lang="en-US" dirty="0"/>
              <a:t>Baseline Alzheimer's Disease Diagnosis</a:t>
            </a:r>
          </a:p>
          <a:p>
            <a:endParaRPr lang="en-US" dirty="0"/>
          </a:p>
        </p:txBody>
      </p:sp>
      <p:sp>
        <p:nvSpPr>
          <p:cNvPr id="4" name="Text Placeholder 3">
            <a:extLst>
              <a:ext uri="{FF2B5EF4-FFF2-40B4-BE49-F238E27FC236}">
                <a16:creationId xmlns:a16="http://schemas.microsoft.com/office/drawing/2014/main" id="{5FF96709-1D7D-D08C-1493-853D12AAD19E}"/>
              </a:ext>
            </a:extLst>
          </p:cNvPr>
          <p:cNvSpPr>
            <a:spLocks noGrp="1"/>
          </p:cNvSpPr>
          <p:nvPr>
            <p:ph type="body" sz="quarter" idx="14"/>
          </p:nvPr>
        </p:nvSpPr>
        <p:spPr/>
        <p:txBody>
          <a:bodyPr/>
          <a:lstStyle/>
          <a:p>
            <a:r>
              <a:rPr lang="en-US" sz="1600" dirty="0"/>
              <a:t>For both onset of cognitive symptoms and diagnosis of cognitive impairment, either the actual </a:t>
            </a:r>
            <a:r>
              <a:rPr lang="en-US" sz="1600" b="1" dirty="0"/>
              <a:t>or</a:t>
            </a:r>
            <a:r>
              <a:rPr lang="en-US" sz="1600" dirty="0"/>
              <a:t> the unknown age and either the actual </a:t>
            </a:r>
            <a:r>
              <a:rPr lang="en-US" sz="1600" b="1" dirty="0"/>
              <a:t>or</a:t>
            </a:r>
            <a:r>
              <a:rPr lang="en-US" sz="1600" dirty="0"/>
              <a:t> the unknown year must be entered.</a:t>
            </a:r>
          </a:p>
        </p:txBody>
      </p:sp>
      <p:pic>
        <p:nvPicPr>
          <p:cNvPr id="6" name="Picture 5">
            <a:extLst>
              <a:ext uri="{FF2B5EF4-FFF2-40B4-BE49-F238E27FC236}">
                <a16:creationId xmlns:a16="http://schemas.microsoft.com/office/drawing/2014/main" id="{0591E95D-6429-CECC-3AA1-8B58D3C06846}"/>
              </a:ext>
            </a:extLst>
          </p:cNvPr>
          <p:cNvPicPr>
            <a:picLocks noChangeAspect="1"/>
          </p:cNvPicPr>
          <p:nvPr/>
        </p:nvPicPr>
        <p:blipFill>
          <a:blip r:embed="rId2"/>
          <a:stretch>
            <a:fillRect/>
          </a:stretch>
        </p:blipFill>
        <p:spPr>
          <a:xfrm>
            <a:off x="5057422" y="307977"/>
            <a:ext cx="3629378" cy="4027487"/>
          </a:xfrm>
          <a:prstGeom prst="rect">
            <a:avLst/>
          </a:prstGeom>
          <a:ln>
            <a:solidFill>
              <a:schemeClr val="accent1"/>
            </a:solidFill>
          </a:ln>
        </p:spPr>
      </p:pic>
      <p:sp>
        <p:nvSpPr>
          <p:cNvPr id="5" name="Rectangle: Rounded Corners 4">
            <a:extLst>
              <a:ext uri="{FF2B5EF4-FFF2-40B4-BE49-F238E27FC236}">
                <a16:creationId xmlns:a16="http://schemas.microsoft.com/office/drawing/2014/main" id="{8FCB9DDE-A595-242E-966D-C66425B319DD}"/>
              </a:ext>
            </a:extLst>
          </p:cNvPr>
          <p:cNvSpPr/>
          <p:nvPr/>
        </p:nvSpPr>
        <p:spPr>
          <a:xfrm>
            <a:off x="7897827" y="1254265"/>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EE5923F-2704-71D0-CEB3-BFE64DC1856A}"/>
              </a:ext>
            </a:extLst>
          </p:cNvPr>
          <p:cNvSpPr/>
          <p:nvPr/>
        </p:nvSpPr>
        <p:spPr>
          <a:xfrm>
            <a:off x="7897827" y="1683862"/>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A0289D5-5C3D-8C1D-6F96-A8B10E9202CC}"/>
              </a:ext>
            </a:extLst>
          </p:cNvPr>
          <p:cNvSpPr/>
          <p:nvPr/>
        </p:nvSpPr>
        <p:spPr>
          <a:xfrm>
            <a:off x="7897827" y="2105368"/>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2C8265A-D19E-D952-C9EE-5E54AB47BBF8}"/>
              </a:ext>
            </a:extLst>
          </p:cNvPr>
          <p:cNvSpPr/>
          <p:nvPr/>
        </p:nvSpPr>
        <p:spPr>
          <a:xfrm>
            <a:off x="7897827" y="2531641"/>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4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If the patient is on novel therapy, answer Yes, indicate which type and hit Save.</a:t>
            </a:r>
          </a:p>
          <a:p>
            <a:pPr>
              <a:spcAft>
                <a:spcPts val="1200"/>
              </a:spcAft>
            </a:pPr>
            <a:r>
              <a:rPr lang="en-US" sz="1600" dirty="0"/>
              <a:t>The list of novel therapies will be updated as new therapies become available.</a:t>
            </a:r>
          </a:p>
          <a:p>
            <a:pPr>
              <a:spcAft>
                <a:spcPts val="1200"/>
              </a:spcAft>
            </a:pPr>
            <a:r>
              <a:rPr lang="en-US" sz="1600" dirty="0"/>
              <a:t>Note that the timeframe is </a:t>
            </a:r>
            <a:r>
              <a:rPr lang="en-US" sz="1600" i="1" dirty="0"/>
              <a:t>prior to </a:t>
            </a:r>
            <a:r>
              <a:rPr lang="en-US" sz="1600" dirty="0"/>
              <a:t>the patient’s enrollment to ALZ-NET.</a:t>
            </a:r>
          </a:p>
          <a:p>
            <a:pPr>
              <a:spcAft>
                <a:spcPts val="1200"/>
              </a:spcAft>
            </a:pPr>
            <a:endParaRPr lang="en-US" sz="1600" dirty="0"/>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a:p>
        </p:txBody>
      </p:sp>
      <p:pic>
        <p:nvPicPr>
          <p:cNvPr id="5" name="Picture 4">
            <a:extLst>
              <a:ext uri="{FF2B5EF4-FFF2-40B4-BE49-F238E27FC236}">
                <a16:creationId xmlns:a16="http://schemas.microsoft.com/office/drawing/2014/main" id="{A6DF9653-32F5-836A-BFEA-61E9BA08F243}"/>
              </a:ext>
            </a:extLst>
          </p:cNvPr>
          <p:cNvPicPr>
            <a:picLocks noChangeAspect="1"/>
          </p:cNvPicPr>
          <p:nvPr/>
        </p:nvPicPr>
        <p:blipFill>
          <a:blip r:embed="rId2"/>
          <a:stretch>
            <a:fillRect/>
          </a:stretch>
        </p:blipFill>
        <p:spPr>
          <a:xfrm>
            <a:off x="5123117" y="439266"/>
            <a:ext cx="3491184" cy="2132484"/>
          </a:xfrm>
          <a:prstGeom prst="rect">
            <a:avLst/>
          </a:prstGeom>
        </p:spPr>
      </p:pic>
      <p:sp>
        <p:nvSpPr>
          <p:cNvPr id="6" name="Oval 5">
            <a:extLst>
              <a:ext uri="{FF2B5EF4-FFF2-40B4-BE49-F238E27FC236}">
                <a16:creationId xmlns:a16="http://schemas.microsoft.com/office/drawing/2014/main" id="{9B6A0C32-DF12-5273-1344-3DA7B88F43B2}"/>
              </a:ext>
            </a:extLst>
          </p:cNvPr>
          <p:cNvSpPr/>
          <p:nvPr/>
        </p:nvSpPr>
        <p:spPr>
          <a:xfrm>
            <a:off x="7988968" y="934371"/>
            <a:ext cx="433137" cy="1629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26" name="Straight Arrow Connector 25">
            <a:extLst>
              <a:ext uri="{FF2B5EF4-FFF2-40B4-BE49-F238E27FC236}">
                <a16:creationId xmlns:a16="http://schemas.microsoft.com/office/drawing/2014/main" id="{09C433E5-F60C-6B18-6C8B-E2AB4C0337D2}"/>
              </a:ext>
            </a:extLst>
          </p:cNvPr>
          <p:cNvCxnSpPr/>
          <p:nvPr/>
        </p:nvCxnSpPr>
        <p:spPr>
          <a:xfrm flipH="1">
            <a:off x="6468177" y="1097279"/>
            <a:ext cx="1520791" cy="102990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3D0C3E-870D-9B90-9A89-B3B6286F859C}"/>
              </a:ext>
            </a:extLst>
          </p:cNvPr>
          <p:cNvCxnSpPr/>
          <p:nvPr/>
        </p:nvCxnSpPr>
        <p:spPr>
          <a:xfrm>
            <a:off x="6053959" y="1158766"/>
            <a:ext cx="7882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If the first question is answered No, indicate if the patient has completed the initial evaluation for treatment.</a:t>
            </a:r>
          </a:p>
          <a:p>
            <a:pPr>
              <a:spcAft>
                <a:spcPts val="1200"/>
              </a:spcAft>
            </a:pPr>
            <a:r>
              <a:rPr lang="en-US" sz="1600" dirty="0"/>
              <a:t>If the initial evaluation </a:t>
            </a:r>
            <a:r>
              <a:rPr lang="en-US" sz="1600" b="1" dirty="0"/>
              <a:t>has not</a:t>
            </a:r>
            <a:r>
              <a:rPr lang="en-US" sz="1600" dirty="0"/>
              <a:t> been completed, select No and hit Save.</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12700">
            <a:solidFill>
              <a:schemeClr val="accent1"/>
            </a:solidFill>
          </a:ln>
        </p:spPr>
        <p:txBody>
          <a:bodyPr/>
          <a:lstStyle/>
          <a:p>
            <a:endParaRPr lang="en-US"/>
          </a:p>
        </p:txBody>
      </p:sp>
      <p:pic>
        <p:nvPicPr>
          <p:cNvPr id="7" name="Picture 6">
            <a:extLst>
              <a:ext uri="{FF2B5EF4-FFF2-40B4-BE49-F238E27FC236}">
                <a16:creationId xmlns:a16="http://schemas.microsoft.com/office/drawing/2014/main" id="{4AD589D5-2580-0D9B-3145-DAC7FB2F7EDB}"/>
              </a:ext>
            </a:extLst>
          </p:cNvPr>
          <p:cNvPicPr>
            <a:picLocks noChangeAspect="1"/>
          </p:cNvPicPr>
          <p:nvPr/>
        </p:nvPicPr>
        <p:blipFill>
          <a:blip r:embed="rId2"/>
          <a:stretch>
            <a:fillRect/>
          </a:stretch>
        </p:blipFill>
        <p:spPr>
          <a:xfrm>
            <a:off x="5154059" y="597455"/>
            <a:ext cx="3383140" cy="2068744"/>
          </a:xfrm>
          <a:prstGeom prst="rect">
            <a:avLst/>
          </a:prstGeom>
        </p:spPr>
      </p:pic>
      <p:sp>
        <p:nvSpPr>
          <p:cNvPr id="8" name="Oval 7">
            <a:extLst>
              <a:ext uri="{FF2B5EF4-FFF2-40B4-BE49-F238E27FC236}">
                <a16:creationId xmlns:a16="http://schemas.microsoft.com/office/drawing/2014/main" id="{F7C255B6-B7D6-F1AA-0A6A-FC5922F000A8}"/>
              </a:ext>
            </a:extLst>
          </p:cNvPr>
          <p:cNvSpPr/>
          <p:nvPr/>
        </p:nvSpPr>
        <p:spPr>
          <a:xfrm>
            <a:off x="7911966" y="1068404"/>
            <a:ext cx="452388" cy="1540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2FCEB6E-A436-DA20-59D3-ED8D037C9527}"/>
              </a:ext>
            </a:extLst>
          </p:cNvPr>
          <p:cNvCxnSpPr>
            <a:cxnSpLocks/>
          </p:cNvCxnSpPr>
          <p:nvPr/>
        </p:nvCxnSpPr>
        <p:spPr>
          <a:xfrm flipH="1">
            <a:off x="7074568" y="1222408"/>
            <a:ext cx="837398" cy="1010653"/>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94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If the initial evaluation </a:t>
            </a:r>
            <a:r>
              <a:rPr lang="en-US" sz="1600" b="1" dirty="0"/>
              <a:t>has</a:t>
            </a:r>
            <a:r>
              <a:rPr lang="en-US" sz="1600" dirty="0"/>
              <a:t> been completed, select Yes and indicate the reasons for not initiating therapy and hit Save.</a:t>
            </a:r>
          </a:p>
          <a:p>
            <a:pPr marL="285750" indent="-285750">
              <a:spcAft>
                <a:spcPts val="1200"/>
              </a:spcAft>
              <a:buFont typeface="Arial" panose="020B0604020202020204" pitchFamily="34" charset="0"/>
              <a:buChar char="•"/>
            </a:pPr>
            <a:r>
              <a:rPr lang="en-US" sz="1600" dirty="0"/>
              <a:t>Note that there are 8 general choices (numbered 1-8) and 3 biomarker-specific choices (lettered a-c)</a:t>
            </a:r>
          </a:p>
          <a:p>
            <a:pPr marL="285750" indent="-285750">
              <a:spcAft>
                <a:spcPts val="1200"/>
              </a:spcAft>
              <a:buFont typeface="Arial" panose="020B0604020202020204" pitchFamily="34" charset="0"/>
              <a:buChar char="•"/>
            </a:pPr>
            <a:r>
              <a:rPr lang="en-US" sz="1600" dirty="0"/>
              <a:t>If Other is selected for either, please specify.</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12700">
            <a:solidFill>
              <a:schemeClr val="accent1"/>
            </a:solidFill>
          </a:ln>
        </p:spPr>
        <p:txBody>
          <a:bodyPr/>
          <a:lstStyle/>
          <a:p>
            <a:endParaRPr lang="en-US"/>
          </a:p>
        </p:txBody>
      </p:sp>
      <p:pic>
        <p:nvPicPr>
          <p:cNvPr id="5" name="Picture 4">
            <a:extLst>
              <a:ext uri="{FF2B5EF4-FFF2-40B4-BE49-F238E27FC236}">
                <a16:creationId xmlns:a16="http://schemas.microsoft.com/office/drawing/2014/main" id="{D358FA2A-EE6D-D693-73EC-2B3591E427EF}"/>
              </a:ext>
            </a:extLst>
          </p:cNvPr>
          <p:cNvPicPr>
            <a:picLocks noChangeAspect="1"/>
          </p:cNvPicPr>
          <p:nvPr/>
        </p:nvPicPr>
        <p:blipFill>
          <a:blip r:embed="rId2"/>
          <a:stretch>
            <a:fillRect/>
          </a:stretch>
        </p:blipFill>
        <p:spPr>
          <a:xfrm>
            <a:off x="5368164" y="395028"/>
            <a:ext cx="3007894" cy="3853384"/>
          </a:xfrm>
          <a:prstGeom prst="rect">
            <a:avLst/>
          </a:prstGeom>
        </p:spPr>
      </p:pic>
      <p:sp>
        <p:nvSpPr>
          <p:cNvPr id="6" name="Oval 5">
            <a:extLst>
              <a:ext uri="{FF2B5EF4-FFF2-40B4-BE49-F238E27FC236}">
                <a16:creationId xmlns:a16="http://schemas.microsoft.com/office/drawing/2014/main" id="{C050AAA8-77B6-7C93-EC75-434D7B1A1F21}"/>
              </a:ext>
            </a:extLst>
          </p:cNvPr>
          <p:cNvSpPr/>
          <p:nvPr/>
        </p:nvSpPr>
        <p:spPr>
          <a:xfrm>
            <a:off x="7719461" y="414278"/>
            <a:ext cx="356135" cy="1728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0D901AB-53C5-D6D4-2FD9-CB6BEAF244D6}"/>
              </a:ext>
            </a:extLst>
          </p:cNvPr>
          <p:cNvCxnSpPr/>
          <p:nvPr/>
        </p:nvCxnSpPr>
        <p:spPr>
          <a:xfrm flipH="1">
            <a:off x="6891688" y="587141"/>
            <a:ext cx="827773" cy="307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0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419601" cy="2612542"/>
          </a:xfrm>
        </p:spPr>
        <p:txBody>
          <a:bodyPr/>
          <a:lstStyle/>
          <a:p>
            <a:pPr>
              <a:spcAft>
                <a:spcPts val="1200"/>
              </a:spcAft>
            </a:pPr>
            <a:r>
              <a:rPr lang="en-US" dirty="0"/>
              <a:t>This form only becomes visible and available for data entry when Aducanumab is selected on the </a:t>
            </a:r>
            <a:r>
              <a:rPr lang="en-US" u="sng" dirty="0"/>
              <a:t>Baseline Novel Therapy Administration YN</a:t>
            </a:r>
            <a:r>
              <a:rPr lang="en-US" dirty="0"/>
              <a:t> form.</a:t>
            </a:r>
          </a:p>
          <a:p>
            <a:pPr>
              <a:spcAft>
                <a:spcPts val="1200"/>
              </a:spcAft>
            </a:pPr>
            <a:r>
              <a:rPr lang="en-US" dirty="0"/>
              <a:t>Complete a log line for </a:t>
            </a:r>
            <a:r>
              <a:rPr lang="en-US" i="1" dirty="0"/>
              <a:t>each</a:t>
            </a:r>
            <a:r>
              <a:rPr lang="en-US" dirty="0"/>
              <a:t> dose taken between the date of first dose and the date of last dose reported.</a:t>
            </a:r>
          </a:p>
          <a:p>
            <a:pPr>
              <a:spcAft>
                <a:spcPts val="1200"/>
              </a:spcAft>
            </a:pPr>
            <a:r>
              <a:rPr lang="en-US" i="1" dirty="0"/>
              <a:t>Note: </a:t>
            </a:r>
            <a:r>
              <a:rPr lang="en-US" dirty="0"/>
              <a:t>this form is a “portrait log” style. It can be opened by clicking on the header in the log line and closed by clicking on “Complete View”.</a:t>
            </a:r>
          </a:p>
        </p:txBody>
      </p:sp>
      <p:pic>
        <p:nvPicPr>
          <p:cNvPr id="7" name="Picture 6">
            <a:extLst>
              <a:ext uri="{FF2B5EF4-FFF2-40B4-BE49-F238E27FC236}">
                <a16:creationId xmlns:a16="http://schemas.microsoft.com/office/drawing/2014/main" id="{B8D9819E-1BB1-48E0-06F5-FE691E678100}"/>
              </a:ext>
            </a:extLst>
          </p:cNvPr>
          <p:cNvPicPr>
            <a:picLocks noChangeAspect="1"/>
          </p:cNvPicPr>
          <p:nvPr/>
        </p:nvPicPr>
        <p:blipFill>
          <a:blip r:embed="rId2"/>
          <a:stretch>
            <a:fillRect/>
          </a:stretch>
        </p:blipFill>
        <p:spPr>
          <a:xfrm>
            <a:off x="5141494" y="374192"/>
            <a:ext cx="3545305" cy="3895056"/>
          </a:xfrm>
          <a:prstGeom prst="rect">
            <a:avLst/>
          </a:prstGeom>
        </p:spPr>
      </p:pic>
      <p:sp>
        <p:nvSpPr>
          <p:cNvPr id="8" name="Oval 7">
            <a:extLst>
              <a:ext uri="{FF2B5EF4-FFF2-40B4-BE49-F238E27FC236}">
                <a16:creationId xmlns:a16="http://schemas.microsoft.com/office/drawing/2014/main" id="{000691A7-1676-D706-D9E8-F51EF187479F}"/>
              </a:ext>
            </a:extLst>
          </p:cNvPr>
          <p:cNvSpPr/>
          <p:nvPr/>
        </p:nvSpPr>
        <p:spPr>
          <a:xfrm>
            <a:off x="7299157" y="1507959"/>
            <a:ext cx="1291389" cy="486518"/>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D9ABB7-4C8F-CCD3-D142-72AFE504CA31}"/>
              </a:ext>
            </a:extLst>
          </p:cNvPr>
          <p:cNvSpPr/>
          <p:nvPr/>
        </p:nvSpPr>
        <p:spPr>
          <a:xfrm>
            <a:off x="5809320" y="1994477"/>
            <a:ext cx="489285" cy="224590"/>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4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259179" cy="2612542"/>
          </a:xfrm>
        </p:spPr>
        <p:txBody>
          <a:bodyPr/>
          <a:lstStyle/>
          <a:p>
            <a:pPr>
              <a:spcAft>
                <a:spcPts val="1200"/>
              </a:spcAft>
            </a:pPr>
            <a:r>
              <a:rPr lang="en-US" sz="1600" dirty="0"/>
              <a:t>Pay close attention to the Instructions when reporting a Missed Dose.</a:t>
            </a:r>
          </a:p>
          <a:p>
            <a:pPr>
              <a:spcAft>
                <a:spcPts val="1200"/>
              </a:spcAft>
            </a:pPr>
            <a:r>
              <a:rPr lang="en-US" sz="1600" dirty="0"/>
              <a:t>When reporting a Missed Dose, enter the Expected Date.</a:t>
            </a:r>
          </a:p>
          <a:p>
            <a:pPr>
              <a:spcAft>
                <a:spcPts val="1200"/>
              </a:spcAft>
            </a:pPr>
            <a:r>
              <a:rPr lang="en-US" sz="1600" dirty="0"/>
              <a:t>See Help Text for clarification on when to use Not Applicable. </a:t>
            </a:r>
          </a:p>
          <a:p>
            <a:pPr>
              <a:spcAft>
                <a:spcPts val="1200"/>
              </a:spcAft>
            </a:pPr>
            <a:endParaRPr lang="en-US" dirty="0"/>
          </a:p>
        </p:txBody>
      </p:sp>
      <p:pic>
        <p:nvPicPr>
          <p:cNvPr id="6" name="Picture 5">
            <a:extLst>
              <a:ext uri="{FF2B5EF4-FFF2-40B4-BE49-F238E27FC236}">
                <a16:creationId xmlns:a16="http://schemas.microsoft.com/office/drawing/2014/main" id="{41CC1DC1-8315-5EA9-2110-D5667A324703}"/>
              </a:ext>
            </a:extLst>
          </p:cNvPr>
          <p:cNvPicPr>
            <a:picLocks noChangeAspect="1"/>
          </p:cNvPicPr>
          <p:nvPr/>
        </p:nvPicPr>
        <p:blipFill>
          <a:blip r:embed="rId2"/>
          <a:stretch>
            <a:fillRect/>
          </a:stretch>
        </p:blipFill>
        <p:spPr>
          <a:xfrm>
            <a:off x="5057422" y="332760"/>
            <a:ext cx="3629378" cy="950552"/>
          </a:xfrm>
          <a:prstGeom prst="rect">
            <a:avLst/>
          </a:prstGeom>
          <a:ln>
            <a:solidFill>
              <a:srgbClr val="000000"/>
            </a:solidFill>
          </a:ln>
        </p:spPr>
      </p:pic>
      <p:pic>
        <p:nvPicPr>
          <p:cNvPr id="10" name="Picture 9">
            <a:extLst>
              <a:ext uri="{FF2B5EF4-FFF2-40B4-BE49-F238E27FC236}">
                <a16:creationId xmlns:a16="http://schemas.microsoft.com/office/drawing/2014/main" id="{975EF64E-2796-FEF5-4FBB-B43902BDF6BB}"/>
              </a:ext>
            </a:extLst>
          </p:cNvPr>
          <p:cNvPicPr>
            <a:picLocks noChangeAspect="1"/>
          </p:cNvPicPr>
          <p:nvPr/>
        </p:nvPicPr>
        <p:blipFill>
          <a:blip r:embed="rId3"/>
          <a:stretch>
            <a:fillRect/>
          </a:stretch>
        </p:blipFill>
        <p:spPr>
          <a:xfrm>
            <a:off x="5064321" y="1394446"/>
            <a:ext cx="3615579" cy="2811517"/>
          </a:xfrm>
          <a:prstGeom prst="rect">
            <a:avLst/>
          </a:prstGeom>
          <a:ln>
            <a:solidFill>
              <a:srgbClr val="000000"/>
            </a:solidFill>
          </a:ln>
        </p:spPr>
      </p:pic>
      <p:sp>
        <p:nvSpPr>
          <p:cNvPr id="14" name="Oval 13">
            <a:extLst>
              <a:ext uri="{FF2B5EF4-FFF2-40B4-BE49-F238E27FC236}">
                <a16:creationId xmlns:a16="http://schemas.microsoft.com/office/drawing/2014/main" id="{0D72B808-768E-95FB-49AB-FE000E87D832}"/>
              </a:ext>
            </a:extLst>
          </p:cNvPr>
          <p:cNvSpPr/>
          <p:nvPr/>
        </p:nvSpPr>
        <p:spPr>
          <a:xfrm>
            <a:off x="4990047" y="1931470"/>
            <a:ext cx="3737811" cy="259882"/>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5630A31-B982-CEAD-7931-E0F8C5B8C260}"/>
              </a:ext>
            </a:extLst>
          </p:cNvPr>
          <p:cNvPicPr>
            <a:picLocks noChangeAspect="1"/>
          </p:cNvPicPr>
          <p:nvPr/>
        </p:nvPicPr>
        <p:blipFill>
          <a:blip r:embed="rId4"/>
          <a:stretch>
            <a:fillRect/>
          </a:stretch>
        </p:blipFill>
        <p:spPr>
          <a:xfrm>
            <a:off x="4716378" y="3355393"/>
            <a:ext cx="2564437" cy="579839"/>
          </a:xfrm>
          <a:prstGeom prst="rect">
            <a:avLst/>
          </a:prstGeom>
          <a:ln>
            <a:solidFill>
              <a:schemeClr val="accent1"/>
            </a:solidFill>
          </a:ln>
        </p:spPr>
      </p:pic>
      <p:sp>
        <p:nvSpPr>
          <p:cNvPr id="19" name="Oval 18">
            <a:extLst>
              <a:ext uri="{FF2B5EF4-FFF2-40B4-BE49-F238E27FC236}">
                <a16:creationId xmlns:a16="http://schemas.microsoft.com/office/drawing/2014/main" id="{0E135620-EF20-9C36-3618-A149446A6233}"/>
              </a:ext>
            </a:extLst>
          </p:cNvPr>
          <p:cNvSpPr/>
          <p:nvPr/>
        </p:nvSpPr>
        <p:spPr>
          <a:xfrm>
            <a:off x="5945656" y="3999608"/>
            <a:ext cx="144379" cy="167904"/>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A3C756BA-E467-B730-979E-7B50A8E80254}"/>
              </a:ext>
            </a:extLst>
          </p:cNvPr>
          <p:cNvCxnSpPr>
            <a:cxnSpLocks/>
          </p:cNvCxnSpPr>
          <p:nvPr/>
        </p:nvCxnSpPr>
        <p:spPr>
          <a:xfrm flipH="1" flipV="1">
            <a:off x="5553777" y="3807781"/>
            <a:ext cx="391879" cy="2385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13F91846-CA6C-E314-A858-D553D7CA11C4}"/>
              </a:ext>
            </a:extLst>
          </p:cNvPr>
          <p:cNvSpPr/>
          <p:nvPr/>
        </p:nvSpPr>
        <p:spPr>
          <a:xfrm>
            <a:off x="7988968" y="3961157"/>
            <a:ext cx="690932" cy="206355"/>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0191FC5-DC33-5745-71BF-EFCBD0296455}"/>
              </a:ext>
            </a:extLst>
          </p:cNvPr>
          <p:cNvSpPr/>
          <p:nvPr/>
        </p:nvSpPr>
        <p:spPr>
          <a:xfrm>
            <a:off x="5104427" y="697832"/>
            <a:ext cx="3550290" cy="510436"/>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6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p:txBody>
          <a:bodyPr/>
          <a:lstStyle/>
          <a:p>
            <a:pPr>
              <a:spcAft>
                <a:spcPts val="1200"/>
              </a:spcAft>
            </a:pPr>
            <a:r>
              <a:rPr lang="en-US" sz="1600" dirty="0"/>
              <a:t>This form only becomes visible and available for data entry when Lecanemab is selected on the </a:t>
            </a:r>
            <a:r>
              <a:rPr lang="en-US" sz="1600" u="sng" dirty="0"/>
              <a:t>Baseline Novel Therapy Administration YN</a:t>
            </a:r>
            <a:r>
              <a:rPr lang="en-US" sz="1600" dirty="0"/>
              <a:t> form.</a:t>
            </a:r>
          </a:p>
          <a:p>
            <a:pPr>
              <a:spcAft>
                <a:spcPts val="1200"/>
              </a:spcAft>
            </a:pPr>
            <a:r>
              <a:rPr lang="en-US" sz="1600" dirty="0"/>
              <a:t>Complete a log line for </a:t>
            </a:r>
            <a:r>
              <a:rPr lang="en-US" sz="1600" i="1" dirty="0"/>
              <a:t>each</a:t>
            </a:r>
            <a:r>
              <a:rPr lang="en-US" sz="1600" dirty="0"/>
              <a:t> dose taken between the date of first dose and the date of last dose reported.</a:t>
            </a:r>
          </a:p>
          <a:p>
            <a:pPr>
              <a:spcAft>
                <a:spcPts val="1200"/>
              </a:spcAft>
            </a:pPr>
            <a:r>
              <a:rPr lang="en-US" sz="1600" i="1" dirty="0"/>
              <a:t>Note: </a:t>
            </a:r>
            <a:r>
              <a:rPr lang="en-US" sz="1600" dirty="0"/>
              <a:t>this form is a “portrait log” style. It can be opened by clicking on the header in the log line and closed by clicking on “Complete View”.</a:t>
            </a:r>
          </a:p>
          <a:p>
            <a:endParaRPr lang="en-US" dirty="0"/>
          </a:p>
          <a:p>
            <a:endParaRPr lang="en-US" dirty="0"/>
          </a:p>
        </p:txBody>
      </p:sp>
      <p:pic>
        <p:nvPicPr>
          <p:cNvPr id="9" name="Picture 8">
            <a:extLst>
              <a:ext uri="{FF2B5EF4-FFF2-40B4-BE49-F238E27FC236}">
                <a16:creationId xmlns:a16="http://schemas.microsoft.com/office/drawing/2014/main" id="{231A04D8-13B4-64F9-0546-994C4A701B5F}"/>
              </a:ext>
            </a:extLst>
          </p:cNvPr>
          <p:cNvPicPr>
            <a:picLocks noChangeAspect="1"/>
          </p:cNvPicPr>
          <p:nvPr/>
        </p:nvPicPr>
        <p:blipFill>
          <a:blip r:embed="rId2"/>
          <a:stretch>
            <a:fillRect/>
          </a:stretch>
        </p:blipFill>
        <p:spPr>
          <a:xfrm>
            <a:off x="5107417" y="536669"/>
            <a:ext cx="3568069" cy="3153015"/>
          </a:xfrm>
          <a:prstGeom prst="rect">
            <a:avLst/>
          </a:prstGeom>
        </p:spPr>
      </p:pic>
      <p:sp>
        <p:nvSpPr>
          <p:cNvPr id="10" name="Oval 9">
            <a:extLst>
              <a:ext uri="{FF2B5EF4-FFF2-40B4-BE49-F238E27FC236}">
                <a16:creationId xmlns:a16="http://schemas.microsoft.com/office/drawing/2014/main" id="{94BDA46B-BB28-5BAB-B5E0-FDE5CB141F65}"/>
              </a:ext>
            </a:extLst>
          </p:cNvPr>
          <p:cNvSpPr/>
          <p:nvPr/>
        </p:nvSpPr>
        <p:spPr>
          <a:xfrm>
            <a:off x="7299158" y="1299411"/>
            <a:ext cx="850231" cy="425115"/>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F76808-33F8-08B2-F415-83802B1180D1}"/>
              </a:ext>
            </a:extLst>
          </p:cNvPr>
          <p:cNvSpPr/>
          <p:nvPr/>
        </p:nvSpPr>
        <p:spPr>
          <a:xfrm>
            <a:off x="5919537" y="1724526"/>
            <a:ext cx="409074" cy="128337"/>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56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2B1AF2-5402-AB4B-F6A9-03D84D39F70F}"/>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A795483B-9F85-1633-448A-7B800F6B20D4}"/>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4659133E-2A22-A0C3-B57D-2F87FCC62AFD}"/>
              </a:ext>
            </a:extLst>
          </p:cNvPr>
          <p:cNvSpPr>
            <a:spLocks noGrp="1"/>
          </p:cNvSpPr>
          <p:nvPr>
            <p:ph type="body" sz="quarter" idx="14"/>
          </p:nvPr>
        </p:nvSpPr>
        <p:spPr/>
        <p:txBody>
          <a:bodyPr/>
          <a:lstStyle/>
          <a:p>
            <a:pPr>
              <a:spcAft>
                <a:spcPts val="1200"/>
              </a:spcAft>
            </a:pPr>
            <a:r>
              <a:rPr lang="en-US" sz="1600" dirty="0"/>
              <a:t>Pay close attention to the Instructions when reporting a Missed Dose.</a:t>
            </a:r>
          </a:p>
          <a:p>
            <a:pPr>
              <a:spcAft>
                <a:spcPts val="1200"/>
              </a:spcAft>
            </a:pPr>
            <a:r>
              <a:rPr lang="en-US" sz="1600" dirty="0"/>
              <a:t>When reporting a Missed Dose, enter the Expected Date.</a:t>
            </a:r>
          </a:p>
          <a:p>
            <a:pPr>
              <a:spcAft>
                <a:spcPts val="1200"/>
              </a:spcAft>
            </a:pPr>
            <a:r>
              <a:rPr lang="en-US" sz="1600" dirty="0"/>
              <a:t>See Help Text for clarification on when to use Not Applicable. </a:t>
            </a:r>
          </a:p>
          <a:p>
            <a:endParaRPr lang="en-US" dirty="0"/>
          </a:p>
        </p:txBody>
      </p:sp>
      <p:pic>
        <p:nvPicPr>
          <p:cNvPr id="6" name="Picture 5">
            <a:extLst>
              <a:ext uri="{FF2B5EF4-FFF2-40B4-BE49-F238E27FC236}">
                <a16:creationId xmlns:a16="http://schemas.microsoft.com/office/drawing/2014/main" id="{87D2DE58-F7F2-75E8-D35C-8C78E821A67D}"/>
              </a:ext>
            </a:extLst>
          </p:cNvPr>
          <p:cNvPicPr>
            <a:picLocks noChangeAspect="1"/>
          </p:cNvPicPr>
          <p:nvPr/>
        </p:nvPicPr>
        <p:blipFill>
          <a:blip r:embed="rId2"/>
          <a:stretch>
            <a:fillRect/>
          </a:stretch>
        </p:blipFill>
        <p:spPr>
          <a:xfrm>
            <a:off x="5057422" y="309000"/>
            <a:ext cx="3629379" cy="928040"/>
          </a:xfrm>
          <a:prstGeom prst="rect">
            <a:avLst/>
          </a:prstGeom>
          <a:ln>
            <a:solidFill>
              <a:schemeClr val="accent1"/>
            </a:solidFill>
          </a:ln>
        </p:spPr>
      </p:pic>
      <p:pic>
        <p:nvPicPr>
          <p:cNvPr id="10" name="Picture 9">
            <a:extLst>
              <a:ext uri="{FF2B5EF4-FFF2-40B4-BE49-F238E27FC236}">
                <a16:creationId xmlns:a16="http://schemas.microsoft.com/office/drawing/2014/main" id="{4051B3F3-52A3-26A3-C6D5-DA7AFF176121}"/>
              </a:ext>
            </a:extLst>
          </p:cNvPr>
          <p:cNvPicPr>
            <a:picLocks noChangeAspect="1"/>
          </p:cNvPicPr>
          <p:nvPr/>
        </p:nvPicPr>
        <p:blipFill>
          <a:blip r:embed="rId3"/>
          <a:stretch>
            <a:fillRect/>
          </a:stretch>
        </p:blipFill>
        <p:spPr>
          <a:xfrm>
            <a:off x="5057421" y="1430200"/>
            <a:ext cx="3623162" cy="2592622"/>
          </a:xfrm>
          <a:prstGeom prst="rect">
            <a:avLst/>
          </a:prstGeom>
          <a:ln>
            <a:solidFill>
              <a:schemeClr val="accent1"/>
            </a:solidFill>
          </a:ln>
        </p:spPr>
      </p:pic>
      <p:pic>
        <p:nvPicPr>
          <p:cNvPr id="12" name="Picture 11">
            <a:extLst>
              <a:ext uri="{FF2B5EF4-FFF2-40B4-BE49-F238E27FC236}">
                <a16:creationId xmlns:a16="http://schemas.microsoft.com/office/drawing/2014/main" id="{8F0F35A4-1770-FD43-A053-A4AA63FEFDF3}"/>
              </a:ext>
            </a:extLst>
          </p:cNvPr>
          <p:cNvPicPr>
            <a:picLocks noChangeAspect="1"/>
          </p:cNvPicPr>
          <p:nvPr/>
        </p:nvPicPr>
        <p:blipFill>
          <a:blip r:embed="rId4"/>
          <a:stretch>
            <a:fillRect/>
          </a:stretch>
        </p:blipFill>
        <p:spPr>
          <a:xfrm>
            <a:off x="3892551" y="4015957"/>
            <a:ext cx="2477532" cy="497677"/>
          </a:xfrm>
          <a:prstGeom prst="rect">
            <a:avLst/>
          </a:prstGeom>
          <a:ln>
            <a:solidFill>
              <a:schemeClr val="accent1"/>
            </a:solidFill>
          </a:ln>
        </p:spPr>
      </p:pic>
      <p:sp>
        <p:nvSpPr>
          <p:cNvPr id="14" name="Oval 13">
            <a:extLst>
              <a:ext uri="{FF2B5EF4-FFF2-40B4-BE49-F238E27FC236}">
                <a16:creationId xmlns:a16="http://schemas.microsoft.com/office/drawing/2014/main" id="{91F36FAA-1DA6-C654-26DB-1B10D246B820}"/>
              </a:ext>
            </a:extLst>
          </p:cNvPr>
          <p:cNvSpPr/>
          <p:nvPr/>
        </p:nvSpPr>
        <p:spPr>
          <a:xfrm>
            <a:off x="4996929" y="2095124"/>
            <a:ext cx="3749039" cy="215524"/>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3DD99E3-551F-2525-C82A-68535B26184A}"/>
              </a:ext>
            </a:extLst>
          </p:cNvPr>
          <p:cNvSpPr/>
          <p:nvPr/>
        </p:nvSpPr>
        <p:spPr>
          <a:xfrm>
            <a:off x="8062856" y="3801204"/>
            <a:ext cx="597052" cy="215524"/>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DCF3820-ACD4-07DF-CC8C-34C5762930D8}"/>
              </a:ext>
            </a:extLst>
          </p:cNvPr>
          <p:cNvSpPr/>
          <p:nvPr/>
        </p:nvSpPr>
        <p:spPr>
          <a:xfrm>
            <a:off x="5938221" y="3840479"/>
            <a:ext cx="177501" cy="175478"/>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B8A62BC-796D-5453-F267-13544B5A1C41}"/>
              </a:ext>
            </a:extLst>
          </p:cNvPr>
          <p:cNvCxnSpPr>
            <a:cxnSpLocks/>
          </p:cNvCxnSpPr>
          <p:nvPr/>
        </p:nvCxnSpPr>
        <p:spPr>
          <a:xfrm flipH="1">
            <a:off x="5079521" y="3928218"/>
            <a:ext cx="838025" cy="146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D991CBF3-4915-BC41-6EC6-F64A30B306DE}"/>
              </a:ext>
            </a:extLst>
          </p:cNvPr>
          <p:cNvSpPr/>
          <p:nvPr/>
        </p:nvSpPr>
        <p:spPr>
          <a:xfrm>
            <a:off x="5173579" y="673769"/>
            <a:ext cx="3486329" cy="531187"/>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11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95CC4A-503C-D00F-BCC0-61DCA105C431}"/>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E7EBA61-9880-F770-8CD3-E3BA4D158FAD}"/>
              </a:ext>
            </a:extLst>
          </p:cNvPr>
          <p:cNvSpPr>
            <a:spLocks noGrp="1"/>
          </p:cNvSpPr>
          <p:nvPr>
            <p:ph type="body" sz="quarter" idx="13"/>
          </p:nvPr>
        </p:nvSpPr>
        <p:spPr/>
        <p:txBody>
          <a:bodyPr/>
          <a:lstStyle/>
          <a:p>
            <a:r>
              <a:rPr lang="en-US" dirty="0"/>
              <a:t>Baseline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E44EBB3C-FDD2-D5AF-F452-1F8154A71116}"/>
              </a:ext>
            </a:extLst>
          </p:cNvPr>
          <p:cNvSpPr>
            <a:spLocks noGrp="1"/>
          </p:cNvSpPr>
          <p:nvPr>
            <p:ph type="body" sz="quarter" idx="14"/>
          </p:nvPr>
        </p:nvSpPr>
        <p:spPr/>
        <p:txBody>
          <a:bodyPr/>
          <a:lstStyle/>
          <a:p>
            <a:pPr>
              <a:spcAft>
                <a:spcPts val="1200"/>
              </a:spcAft>
            </a:pPr>
            <a:r>
              <a:rPr lang="en-US" sz="1600" dirty="0"/>
              <a:t>This form only becomes visible and available for data entry when </a:t>
            </a:r>
            <a:r>
              <a:rPr lang="en-US" sz="1600" dirty="0" err="1"/>
              <a:t>Brexpiprazole</a:t>
            </a:r>
            <a:r>
              <a:rPr lang="en-US" sz="1600" dirty="0"/>
              <a:t> is selected on the </a:t>
            </a:r>
            <a:r>
              <a:rPr lang="en-US" sz="1600" u="sng" dirty="0"/>
              <a:t>Baseline Novel Therapy Administration YN</a:t>
            </a:r>
            <a:r>
              <a:rPr lang="en-US" sz="1600" dirty="0"/>
              <a:t> form.</a:t>
            </a:r>
          </a:p>
          <a:p>
            <a:pPr>
              <a:spcAft>
                <a:spcPts val="1200"/>
              </a:spcAft>
            </a:pPr>
            <a:r>
              <a:rPr lang="en-US" sz="1600" dirty="0"/>
              <a:t>Pay close attention to the Instructions. Report </a:t>
            </a:r>
            <a:r>
              <a:rPr lang="en-US" sz="1600" i="1" dirty="0"/>
              <a:t>new</a:t>
            </a:r>
            <a:r>
              <a:rPr lang="en-US" sz="1600" dirty="0"/>
              <a:t> Dose Levels and </a:t>
            </a:r>
            <a:r>
              <a:rPr lang="en-US" sz="1600" i="1" dirty="0"/>
              <a:t>changes</a:t>
            </a:r>
            <a:r>
              <a:rPr lang="en-US" sz="1600" dirty="0"/>
              <a:t> to Dose Levels. Do not report each </a:t>
            </a:r>
            <a:r>
              <a:rPr lang="en-US" sz="1600" i="1" dirty="0"/>
              <a:t>individual</a:t>
            </a:r>
            <a:r>
              <a:rPr lang="en-US" sz="1600" dirty="0"/>
              <a:t> dose.</a:t>
            </a:r>
          </a:p>
          <a:p>
            <a:pPr>
              <a:spcAft>
                <a:spcPts val="1200"/>
              </a:spcAft>
            </a:pPr>
            <a:r>
              <a:rPr lang="en-US" sz="1600" i="1" dirty="0"/>
              <a:t>Note: </a:t>
            </a:r>
            <a:r>
              <a:rPr lang="en-US" sz="1600" dirty="0"/>
              <a:t>this form is a “portrait log” style. It can be opened by clicking on the header in the log line and closed by clicking on “Complete View”.</a:t>
            </a:r>
          </a:p>
          <a:p>
            <a:endParaRPr lang="en-US" dirty="0"/>
          </a:p>
        </p:txBody>
      </p:sp>
      <p:pic>
        <p:nvPicPr>
          <p:cNvPr id="6" name="Picture 5">
            <a:extLst>
              <a:ext uri="{FF2B5EF4-FFF2-40B4-BE49-F238E27FC236}">
                <a16:creationId xmlns:a16="http://schemas.microsoft.com/office/drawing/2014/main" id="{0DB61002-CE0A-90BD-880B-BE9C75CC7A15}"/>
              </a:ext>
            </a:extLst>
          </p:cNvPr>
          <p:cNvPicPr>
            <a:picLocks noChangeAspect="1"/>
          </p:cNvPicPr>
          <p:nvPr/>
        </p:nvPicPr>
        <p:blipFill>
          <a:blip r:embed="rId2"/>
          <a:stretch>
            <a:fillRect/>
          </a:stretch>
        </p:blipFill>
        <p:spPr>
          <a:xfrm>
            <a:off x="5098656" y="404227"/>
            <a:ext cx="3546909" cy="3507280"/>
          </a:xfrm>
          <a:prstGeom prst="rect">
            <a:avLst/>
          </a:prstGeom>
        </p:spPr>
      </p:pic>
      <p:sp>
        <p:nvSpPr>
          <p:cNvPr id="5" name="Oval 4">
            <a:extLst>
              <a:ext uri="{FF2B5EF4-FFF2-40B4-BE49-F238E27FC236}">
                <a16:creationId xmlns:a16="http://schemas.microsoft.com/office/drawing/2014/main" id="{D07A2735-BE8C-57D1-DF21-11C986C830FE}"/>
              </a:ext>
            </a:extLst>
          </p:cNvPr>
          <p:cNvSpPr/>
          <p:nvPr/>
        </p:nvSpPr>
        <p:spPr>
          <a:xfrm>
            <a:off x="6055895" y="1482163"/>
            <a:ext cx="545431" cy="130320"/>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B40E409-5537-EB06-0D15-475EF3AF201D}"/>
              </a:ext>
            </a:extLst>
          </p:cNvPr>
          <p:cNvSpPr/>
          <p:nvPr/>
        </p:nvSpPr>
        <p:spPr>
          <a:xfrm>
            <a:off x="5188017" y="683394"/>
            <a:ext cx="3359217" cy="64627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9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a:xfrm>
            <a:off x="6912813" y="2273561"/>
            <a:ext cx="1664127" cy="298189"/>
          </a:xfrm>
        </p:spPr>
        <p:txBody>
          <a:bodyPr/>
          <a:lstStyle/>
          <a:p>
            <a:r>
              <a:rPr lang="en-US" dirty="0"/>
              <a:t>Patient Level</a:t>
            </a:r>
          </a:p>
        </p:txBody>
      </p:sp>
      <p:pic>
        <p:nvPicPr>
          <p:cNvPr id="11" name="Picture 10" descr="Graphical user interface, text, chat or text message&#10;&#10;Description automatically generated">
            <a:extLst>
              <a:ext uri="{FF2B5EF4-FFF2-40B4-BE49-F238E27FC236}">
                <a16:creationId xmlns:a16="http://schemas.microsoft.com/office/drawing/2014/main" id="{C1B795D7-E434-070D-272B-E3184DB55E1D}"/>
              </a:ext>
            </a:extLst>
          </p:cNvPr>
          <p:cNvPicPr>
            <a:picLocks noChangeAspect="1"/>
          </p:cNvPicPr>
          <p:nvPr/>
        </p:nvPicPr>
        <p:blipFill>
          <a:blip r:embed="rId2"/>
          <a:stretch>
            <a:fillRect/>
          </a:stretch>
        </p:blipFill>
        <p:spPr>
          <a:xfrm>
            <a:off x="457200" y="2515002"/>
            <a:ext cx="1194902" cy="2030049"/>
          </a:xfrm>
          <a:prstGeom prst="rect">
            <a:avLst/>
          </a:prstGeom>
          <a:ln>
            <a:solidFill>
              <a:schemeClr val="accent1"/>
            </a:solidFill>
          </a:ln>
        </p:spPr>
      </p:pic>
      <p:pic>
        <p:nvPicPr>
          <p:cNvPr id="13" name="Picture 12" descr="Graphical user interface, text, chat or text message&#10;&#10;Description automatically generated">
            <a:extLst>
              <a:ext uri="{FF2B5EF4-FFF2-40B4-BE49-F238E27FC236}">
                <a16:creationId xmlns:a16="http://schemas.microsoft.com/office/drawing/2014/main" id="{109C9633-A06C-33F6-B769-772D25CEDFB6}"/>
              </a:ext>
            </a:extLst>
          </p:cNvPr>
          <p:cNvPicPr>
            <a:picLocks noChangeAspect="1"/>
          </p:cNvPicPr>
          <p:nvPr/>
        </p:nvPicPr>
        <p:blipFill>
          <a:blip r:embed="rId2"/>
          <a:stretch>
            <a:fillRect/>
          </a:stretch>
        </p:blipFill>
        <p:spPr>
          <a:xfrm>
            <a:off x="6912813" y="2514999"/>
            <a:ext cx="1194902" cy="2030049"/>
          </a:xfrm>
          <a:prstGeom prst="rect">
            <a:avLst/>
          </a:prstGeom>
          <a:ln>
            <a:solidFill>
              <a:schemeClr val="accent1"/>
            </a:solidFill>
          </a:ln>
        </p:spPr>
      </p:pic>
      <p:pic>
        <p:nvPicPr>
          <p:cNvPr id="14" name="Picture 13" descr="Graphical user interface, text, chat or text message&#10;&#10;Description automatically generated">
            <a:extLst>
              <a:ext uri="{FF2B5EF4-FFF2-40B4-BE49-F238E27FC236}">
                <a16:creationId xmlns:a16="http://schemas.microsoft.com/office/drawing/2014/main" id="{37F04C5B-2866-A4B3-EDCB-37B2AB1C9BC2}"/>
              </a:ext>
            </a:extLst>
          </p:cNvPr>
          <p:cNvPicPr>
            <a:picLocks noChangeAspect="1"/>
          </p:cNvPicPr>
          <p:nvPr/>
        </p:nvPicPr>
        <p:blipFill>
          <a:blip r:embed="rId2"/>
          <a:stretch>
            <a:fillRect/>
          </a:stretch>
        </p:blipFill>
        <p:spPr>
          <a:xfrm>
            <a:off x="4742578" y="2515000"/>
            <a:ext cx="1194902" cy="2030049"/>
          </a:xfrm>
          <a:prstGeom prst="rect">
            <a:avLst/>
          </a:prstGeom>
          <a:ln>
            <a:solidFill>
              <a:schemeClr val="accent1"/>
            </a:solidFill>
          </a:ln>
        </p:spPr>
      </p:pic>
      <p:pic>
        <p:nvPicPr>
          <p:cNvPr id="15" name="Picture 14" descr="Graphical user interface, text, chat or text message&#10;&#10;Description automatically generated">
            <a:extLst>
              <a:ext uri="{FF2B5EF4-FFF2-40B4-BE49-F238E27FC236}">
                <a16:creationId xmlns:a16="http://schemas.microsoft.com/office/drawing/2014/main" id="{8689CADA-46E5-9C86-1970-F18DDDC5D0F5}"/>
              </a:ext>
            </a:extLst>
          </p:cNvPr>
          <p:cNvPicPr>
            <a:picLocks noChangeAspect="1"/>
          </p:cNvPicPr>
          <p:nvPr/>
        </p:nvPicPr>
        <p:blipFill>
          <a:blip r:embed="rId2"/>
          <a:stretch>
            <a:fillRect/>
          </a:stretch>
        </p:blipFill>
        <p:spPr>
          <a:xfrm>
            <a:off x="2609071" y="2515001"/>
            <a:ext cx="1194902" cy="2030049"/>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99014DCC-66E4-7CC2-9C15-C3BEB5297A9B}"/>
                  </a:ext>
                </a:extLst>
              </p14:cNvPr>
              <p14:cNvContentPartPr/>
              <p14:nvPr/>
            </p14:nvContentPartPr>
            <p14:xfrm>
              <a:off x="601984" y="2564511"/>
              <a:ext cx="847080" cy="15480"/>
            </p14:xfrm>
          </p:contentPart>
        </mc:Choice>
        <mc:Fallback xmlns="">
          <p:pic>
            <p:nvPicPr>
              <p:cNvPr id="16" name="Ink 15">
                <a:extLst>
                  <a:ext uri="{FF2B5EF4-FFF2-40B4-BE49-F238E27FC236}">
                    <a16:creationId xmlns:a16="http://schemas.microsoft.com/office/drawing/2014/main" id="{99014DCC-66E4-7CC2-9C15-C3BEB5297A9B}"/>
                  </a:ext>
                </a:extLst>
              </p:cNvPr>
              <p:cNvPicPr/>
              <p:nvPr/>
            </p:nvPicPr>
            <p:blipFill>
              <a:blip r:embed="rId4"/>
              <a:stretch>
                <a:fillRect/>
              </a:stretch>
            </p:blipFill>
            <p:spPr>
              <a:xfrm>
                <a:off x="547984" y="2456871"/>
                <a:ext cx="954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6F579982-A528-1C49-AA89-5C95602E8CBE}"/>
                  </a:ext>
                </a:extLst>
              </p14:cNvPr>
              <p14:cNvContentPartPr/>
              <p14:nvPr/>
            </p14:nvContentPartPr>
            <p14:xfrm>
              <a:off x="2802664" y="2720751"/>
              <a:ext cx="378720" cy="8640"/>
            </p14:xfrm>
          </p:contentPart>
        </mc:Choice>
        <mc:Fallback xmlns="">
          <p:pic>
            <p:nvPicPr>
              <p:cNvPr id="17" name="Ink 16">
                <a:extLst>
                  <a:ext uri="{FF2B5EF4-FFF2-40B4-BE49-F238E27FC236}">
                    <a16:creationId xmlns:a16="http://schemas.microsoft.com/office/drawing/2014/main" id="{6F579982-A528-1C49-AA89-5C95602E8CBE}"/>
                  </a:ext>
                </a:extLst>
              </p:cNvPr>
              <p:cNvPicPr/>
              <p:nvPr/>
            </p:nvPicPr>
            <p:blipFill>
              <a:blip r:embed="rId6"/>
              <a:stretch>
                <a:fillRect/>
              </a:stretch>
            </p:blipFill>
            <p:spPr>
              <a:xfrm>
                <a:off x="2748664" y="2612751"/>
                <a:ext cx="486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1BB0934A-B637-9BEB-3FB1-5DB41BD63327}"/>
                  </a:ext>
                </a:extLst>
              </p14:cNvPr>
              <p14:cNvContentPartPr/>
              <p14:nvPr/>
            </p14:nvContentPartPr>
            <p14:xfrm>
              <a:off x="4936024" y="2884191"/>
              <a:ext cx="799920" cy="37440"/>
            </p14:xfrm>
          </p:contentPart>
        </mc:Choice>
        <mc:Fallback xmlns="">
          <p:pic>
            <p:nvPicPr>
              <p:cNvPr id="18" name="Ink 17">
                <a:extLst>
                  <a:ext uri="{FF2B5EF4-FFF2-40B4-BE49-F238E27FC236}">
                    <a16:creationId xmlns:a16="http://schemas.microsoft.com/office/drawing/2014/main" id="{1BB0934A-B637-9BEB-3FB1-5DB41BD63327}"/>
                  </a:ext>
                </a:extLst>
              </p:cNvPr>
              <p:cNvPicPr/>
              <p:nvPr/>
            </p:nvPicPr>
            <p:blipFill>
              <a:blip r:embed="rId8"/>
              <a:stretch>
                <a:fillRect/>
              </a:stretch>
            </p:blipFill>
            <p:spPr>
              <a:xfrm>
                <a:off x="4882024" y="2776551"/>
                <a:ext cx="9075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9F4E5D5F-A959-D7EB-F38E-13FEF0F1196A}"/>
                  </a:ext>
                </a:extLst>
              </p14:cNvPr>
              <p14:cNvContentPartPr/>
              <p14:nvPr/>
            </p14:nvContentPartPr>
            <p14:xfrm>
              <a:off x="4936024" y="3017031"/>
              <a:ext cx="839880" cy="8640"/>
            </p14:xfrm>
          </p:contentPart>
        </mc:Choice>
        <mc:Fallback xmlns="">
          <p:pic>
            <p:nvPicPr>
              <p:cNvPr id="19" name="Ink 18">
                <a:extLst>
                  <a:ext uri="{FF2B5EF4-FFF2-40B4-BE49-F238E27FC236}">
                    <a16:creationId xmlns:a16="http://schemas.microsoft.com/office/drawing/2014/main" id="{9F4E5D5F-A959-D7EB-F38E-13FEF0F1196A}"/>
                  </a:ext>
                </a:extLst>
              </p:cNvPr>
              <p:cNvPicPr/>
              <p:nvPr/>
            </p:nvPicPr>
            <p:blipFill>
              <a:blip r:embed="rId10"/>
              <a:stretch>
                <a:fillRect/>
              </a:stretch>
            </p:blipFill>
            <p:spPr>
              <a:xfrm>
                <a:off x="4882024" y="2909391"/>
                <a:ext cx="9475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BB76FA51-C213-AB88-FFF4-85AC51376902}"/>
                  </a:ext>
                </a:extLst>
              </p14:cNvPr>
              <p14:cNvContentPartPr/>
              <p14:nvPr/>
            </p14:nvContentPartPr>
            <p14:xfrm>
              <a:off x="4921264" y="3323031"/>
              <a:ext cx="839520" cy="360"/>
            </p14:xfrm>
          </p:contentPart>
        </mc:Choice>
        <mc:Fallback xmlns="">
          <p:pic>
            <p:nvPicPr>
              <p:cNvPr id="21" name="Ink 20">
                <a:extLst>
                  <a:ext uri="{FF2B5EF4-FFF2-40B4-BE49-F238E27FC236}">
                    <a16:creationId xmlns:a16="http://schemas.microsoft.com/office/drawing/2014/main" id="{BB76FA51-C213-AB88-FFF4-85AC51376902}"/>
                  </a:ext>
                </a:extLst>
              </p:cNvPr>
              <p:cNvPicPr/>
              <p:nvPr/>
            </p:nvPicPr>
            <p:blipFill>
              <a:blip r:embed="rId12"/>
              <a:stretch>
                <a:fillRect/>
              </a:stretch>
            </p:blipFill>
            <p:spPr>
              <a:xfrm>
                <a:off x="4867624" y="3215031"/>
                <a:ext cx="947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97FD1A76-3B6A-2645-B720-86264149187E}"/>
                  </a:ext>
                </a:extLst>
              </p14:cNvPr>
              <p14:cNvContentPartPr/>
              <p14:nvPr/>
            </p14:nvContentPartPr>
            <p14:xfrm>
              <a:off x="4913704" y="3513111"/>
              <a:ext cx="787680" cy="3240"/>
            </p14:xfrm>
          </p:contentPart>
        </mc:Choice>
        <mc:Fallback xmlns="">
          <p:pic>
            <p:nvPicPr>
              <p:cNvPr id="22" name="Ink 21">
                <a:extLst>
                  <a:ext uri="{FF2B5EF4-FFF2-40B4-BE49-F238E27FC236}">
                    <a16:creationId xmlns:a16="http://schemas.microsoft.com/office/drawing/2014/main" id="{97FD1A76-3B6A-2645-B720-86264149187E}"/>
                  </a:ext>
                </a:extLst>
              </p:cNvPr>
              <p:cNvPicPr/>
              <p:nvPr/>
            </p:nvPicPr>
            <p:blipFill>
              <a:blip r:embed="rId14"/>
              <a:stretch>
                <a:fillRect/>
              </a:stretch>
            </p:blipFill>
            <p:spPr>
              <a:xfrm>
                <a:off x="4860064" y="3405471"/>
                <a:ext cx="8953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607D1C02-66CD-953F-4609-8A7156274C90}"/>
                  </a:ext>
                </a:extLst>
              </p14:cNvPr>
              <p14:cNvContentPartPr/>
              <p14:nvPr/>
            </p14:nvContentPartPr>
            <p14:xfrm>
              <a:off x="4913704" y="3649911"/>
              <a:ext cx="774000" cy="45000"/>
            </p14:xfrm>
          </p:contentPart>
        </mc:Choice>
        <mc:Fallback xmlns="">
          <p:pic>
            <p:nvPicPr>
              <p:cNvPr id="23" name="Ink 22">
                <a:extLst>
                  <a:ext uri="{FF2B5EF4-FFF2-40B4-BE49-F238E27FC236}">
                    <a16:creationId xmlns:a16="http://schemas.microsoft.com/office/drawing/2014/main" id="{607D1C02-66CD-953F-4609-8A7156274C90}"/>
                  </a:ext>
                </a:extLst>
              </p:cNvPr>
              <p:cNvPicPr/>
              <p:nvPr/>
            </p:nvPicPr>
            <p:blipFill>
              <a:blip r:embed="rId16"/>
              <a:stretch>
                <a:fillRect/>
              </a:stretch>
            </p:blipFill>
            <p:spPr>
              <a:xfrm>
                <a:off x="4860064" y="3541911"/>
                <a:ext cx="8816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ED3F50C5-53AE-135A-8653-DDF584DFFBF1}"/>
                  </a:ext>
                </a:extLst>
              </p14:cNvPr>
              <p14:cNvContentPartPr/>
              <p14:nvPr/>
            </p14:nvContentPartPr>
            <p14:xfrm>
              <a:off x="4958344" y="3820911"/>
              <a:ext cx="662040" cy="8280"/>
            </p14:xfrm>
          </p:contentPart>
        </mc:Choice>
        <mc:Fallback xmlns="">
          <p:pic>
            <p:nvPicPr>
              <p:cNvPr id="24" name="Ink 23">
                <a:extLst>
                  <a:ext uri="{FF2B5EF4-FFF2-40B4-BE49-F238E27FC236}">
                    <a16:creationId xmlns:a16="http://schemas.microsoft.com/office/drawing/2014/main" id="{ED3F50C5-53AE-135A-8653-DDF584DFFBF1}"/>
                  </a:ext>
                </a:extLst>
              </p:cNvPr>
              <p:cNvPicPr/>
              <p:nvPr/>
            </p:nvPicPr>
            <p:blipFill>
              <a:blip r:embed="rId18"/>
              <a:stretch>
                <a:fillRect/>
              </a:stretch>
            </p:blipFill>
            <p:spPr>
              <a:xfrm>
                <a:off x="4904704" y="3712911"/>
                <a:ext cx="769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321B1A8D-A6E7-0099-FE31-54EFFA8731E2}"/>
                  </a:ext>
                </a:extLst>
              </p14:cNvPr>
              <p14:cNvContentPartPr/>
              <p14:nvPr/>
            </p14:nvContentPartPr>
            <p14:xfrm>
              <a:off x="7129144" y="3954831"/>
              <a:ext cx="1017720" cy="360"/>
            </p14:xfrm>
          </p:contentPart>
        </mc:Choice>
        <mc:Fallback xmlns="">
          <p:pic>
            <p:nvPicPr>
              <p:cNvPr id="25" name="Ink 24">
                <a:extLst>
                  <a:ext uri="{FF2B5EF4-FFF2-40B4-BE49-F238E27FC236}">
                    <a16:creationId xmlns:a16="http://schemas.microsoft.com/office/drawing/2014/main" id="{321B1A8D-A6E7-0099-FE31-54EFFA8731E2}"/>
                  </a:ext>
                </a:extLst>
              </p:cNvPr>
              <p:cNvPicPr/>
              <p:nvPr/>
            </p:nvPicPr>
            <p:blipFill>
              <a:blip r:embed="rId20"/>
              <a:stretch>
                <a:fillRect/>
              </a:stretch>
            </p:blipFill>
            <p:spPr>
              <a:xfrm>
                <a:off x="7075504" y="3847191"/>
                <a:ext cx="1125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21A90FF6-D790-3B51-D176-37C79EADA56A}"/>
                  </a:ext>
                </a:extLst>
              </p14:cNvPr>
              <p14:cNvContentPartPr/>
              <p14:nvPr/>
            </p14:nvContentPartPr>
            <p14:xfrm>
              <a:off x="7121584" y="4095951"/>
              <a:ext cx="698760" cy="360"/>
            </p14:xfrm>
          </p:contentPart>
        </mc:Choice>
        <mc:Fallback xmlns="">
          <p:pic>
            <p:nvPicPr>
              <p:cNvPr id="26" name="Ink 25">
                <a:extLst>
                  <a:ext uri="{FF2B5EF4-FFF2-40B4-BE49-F238E27FC236}">
                    <a16:creationId xmlns:a16="http://schemas.microsoft.com/office/drawing/2014/main" id="{21A90FF6-D790-3B51-D176-37C79EADA56A}"/>
                  </a:ext>
                </a:extLst>
              </p:cNvPr>
              <p:cNvPicPr/>
              <p:nvPr/>
            </p:nvPicPr>
            <p:blipFill>
              <a:blip r:embed="rId22"/>
              <a:stretch>
                <a:fillRect/>
              </a:stretch>
            </p:blipFill>
            <p:spPr>
              <a:xfrm>
                <a:off x="7067944" y="3987951"/>
                <a:ext cx="806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87E64672-AAF8-E993-2DF8-6D2802867CAA}"/>
                  </a:ext>
                </a:extLst>
              </p14:cNvPr>
              <p14:cNvContentPartPr/>
              <p14:nvPr/>
            </p14:nvContentPartPr>
            <p14:xfrm>
              <a:off x="7114384" y="4244991"/>
              <a:ext cx="891720" cy="360"/>
            </p14:xfrm>
          </p:contentPart>
        </mc:Choice>
        <mc:Fallback xmlns="">
          <p:pic>
            <p:nvPicPr>
              <p:cNvPr id="27" name="Ink 26">
                <a:extLst>
                  <a:ext uri="{FF2B5EF4-FFF2-40B4-BE49-F238E27FC236}">
                    <a16:creationId xmlns:a16="http://schemas.microsoft.com/office/drawing/2014/main" id="{87E64672-AAF8-E993-2DF8-6D2802867CAA}"/>
                  </a:ext>
                </a:extLst>
              </p:cNvPr>
              <p:cNvPicPr/>
              <p:nvPr/>
            </p:nvPicPr>
            <p:blipFill>
              <a:blip r:embed="rId24"/>
              <a:stretch>
                <a:fillRect/>
              </a:stretch>
            </p:blipFill>
            <p:spPr>
              <a:xfrm>
                <a:off x="7060384" y="4136991"/>
                <a:ext cx="999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B60921D9-C318-CCF3-7E9A-F288E8EBD58D}"/>
                  </a:ext>
                </a:extLst>
              </p14:cNvPr>
              <p14:cNvContentPartPr/>
              <p14:nvPr/>
            </p14:nvContentPartPr>
            <p14:xfrm>
              <a:off x="7121584" y="4429671"/>
              <a:ext cx="1018440" cy="9000"/>
            </p14:xfrm>
          </p:contentPart>
        </mc:Choice>
        <mc:Fallback xmlns="">
          <p:pic>
            <p:nvPicPr>
              <p:cNvPr id="28" name="Ink 27">
                <a:extLst>
                  <a:ext uri="{FF2B5EF4-FFF2-40B4-BE49-F238E27FC236}">
                    <a16:creationId xmlns:a16="http://schemas.microsoft.com/office/drawing/2014/main" id="{B60921D9-C318-CCF3-7E9A-F288E8EBD58D}"/>
                  </a:ext>
                </a:extLst>
              </p:cNvPr>
              <p:cNvPicPr/>
              <p:nvPr/>
            </p:nvPicPr>
            <p:blipFill>
              <a:blip r:embed="rId26"/>
              <a:stretch>
                <a:fillRect/>
              </a:stretch>
            </p:blipFill>
            <p:spPr>
              <a:xfrm>
                <a:off x="7067944" y="4321671"/>
                <a:ext cx="1126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2AA464FC-E5DC-20FD-0057-B4A08C7AC0C6}"/>
                  </a:ext>
                </a:extLst>
              </p14:cNvPr>
              <p14:cNvContentPartPr/>
              <p14:nvPr/>
            </p14:nvContentPartPr>
            <p14:xfrm>
              <a:off x="4942725" y="3147310"/>
              <a:ext cx="860400" cy="18720"/>
            </p14:xfrm>
          </p:contentPart>
        </mc:Choice>
        <mc:Fallback xmlns="">
          <p:pic>
            <p:nvPicPr>
              <p:cNvPr id="29" name="Ink 28">
                <a:extLst>
                  <a:ext uri="{FF2B5EF4-FFF2-40B4-BE49-F238E27FC236}">
                    <a16:creationId xmlns:a16="http://schemas.microsoft.com/office/drawing/2014/main" id="{2AA464FC-E5DC-20FD-0057-B4A08C7AC0C6}"/>
                  </a:ext>
                </a:extLst>
              </p:cNvPr>
              <p:cNvPicPr/>
              <p:nvPr/>
            </p:nvPicPr>
            <p:blipFill>
              <a:blip r:embed="rId28"/>
              <a:stretch>
                <a:fillRect/>
              </a:stretch>
            </p:blipFill>
            <p:spPr>
              <a:xfrm>
                <a:off x="4889085" y="3039670"/>
                <a:ext cx="968040" cy="234360"/>
              </a:xfrm>
              <a:prstGeom prst="rect">
                <a:avLst/>
              </a:prstGeom>
            </p:spPr>
          </p:pic>
        </mc:Fallback>
      </mc:AlternateContent>
    </p:spTree>
    <p:extLst>
      <p:ext uri="{BB962C8B-B14F-4D97-AF65-F5344CB8AC3E}">
        <p14:creationId xmlns:p14="http://schemas.microsoft.com/office/powerpoint/2010/main" val="19159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802256"/>
          </a:xfrm>
        </p:spPr>
        <p:txBody>
          <a:bodyPr/>
          <a:lstStyle/>
          <a:p>
            <a:r>
              <a:rPr lang="en-US" dirty="0"/>
              <a:t>Enter a log line for </a:t>
            </a:r>
            <a:r>
              <a:rPr lang="en-US" i="1" dirty="0"/>
              <a:t>each</a:t>
            </a:r>
            <a:r>
              <a:rPr lang="en-US" dirty="0"/>
              <a:t> image submitted.</a:t>
            </a:r>
          </a:p>
          <a:p>
            <a:r>
              <a:rPr lang="en-US" dirty="0"/>
              <a:t>If the modality is MRI, select Not Applicable for Type of PET Performed.</a:t>
            </a:r>
          </a:p>
          <a:p>
            <a:r>
              <a:rPr lang="en-US" dirty="0"/>
              <a:t>Only enter details about contrast if modality is MRI.</a:t>
            </a:r>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2"/>
          <a:stretch>
            <a:fillRect/>
          </a:stretch>
        </p:blipFill>
        <p:spPr>
          <a:xfrm>
            <a:off x="470062" y="2042038"/>
            <a:ext cx="8203873" cy="1888278"/>
          </a:xfrm>
          <a:prstGeom prst="rect">
            <a:avLst/>
          </a:prstGeom>
        </p:spPr>
      </p:pic>
      <p:pic>
        <p:nvPicPr>
          <p:cNvPr id="9" name="Picture 8">
            <a:extLst>
              <a:ext uri="{FF2B5EF4-FFF2-40B4-BE49-F238E27FC236}">
                <a16:creationId xmlns:a16="http://schemas.microsoft.com/office/drawing/2014/main" id="{F0A9FE1D-F738-F16F-2D3F-B89BEBE7F71F}"/>
              </a:ext>
            </a:extLst>
          </p:cNvPr>
          <p:cNvPicPr>
            <a:picLocks noChangeAspect="1"/>
          </p:cNvPicPr>
          <p:nvPr/>
        </p:nvPicPr>
        <p:blipFill>
          <a:blip r:embed="rId3"/>
          <a:stretch>
            <a:fillRect/>
          </a:stretch>
        </p:blipFill>
        <p:spPr>
          <a:xfrm>
            <a:off x="184250" y="3472255"/>
            <a:ext cx="2342381" cy="847843"/>
          </a:xfrm>
          <a:prstGeom prst="rect">
            <a:avLst/>
          </a:prstGeom>
          <a:ln>
            <a:solidFill>
              <a:srgbClr val="FF0000"/>
            </a:solidFill>
          </a:ln>
        </p:spPr>
      </p:pic>
    </p:spTree>
    <p:extLst>
      <p:ext uri="{BB962C8B-B14F-4D97-AF65-F5344CB8AC3E}">
        <p14:creationId xmlns:p14="http://schemas.microsoft.com/office/powerpoint/2010/main" val="42458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a:xfrm>
            <a:off x="6912813" y="2273561"/>
            <a:ext cx="1664127" cy="298189"/>
          </a:xfrm>
        </p:spPr>
        <p:txBody>
          <a:bodyPr/>
          <a:lstStyle/>
          <a:p>
            <a:r>
              <a:rPr lang="en-US" dirty="0"/>
              <a:t>Patient Level</a:t>
            </a:r>
          </a:p>
        </p:txBody>
      </p:sp>
      <p:pic>
        <p:nvPicPr>
          <p:cNvPr id="14" name="Picture 13" descr="Graphical user interface, text, chat or text message&#10;&#10;Description automatically generated">
            <a:extLst>
              <a:ext uri="{FF2B5EF4-FFF2-40B4-BE49-F238E27FC236}">
                <a16:creationId xmlns:a16="http://schemas.microsoft.com/office/drawing/2014/main" id="{37F04C5B-2866-A4B3-EDCB-37B2AB1C9BC2}"/>
              </a:ext>
            </a:extLst>
          </p:cNvPr>
          <p:cNvPicPr>
            <a:picLocks noChangeAspect="1"/>
          </p:cNvPicPr>
          <p:nvPr/>
        </p:nvPicPr>
        <p:blipFill>
          <a:blip r:embed="rId2"/>
          <a:stretch>
            <a:fillRect/>
          </a:stretch>
        </p:blipFill>
        <p:spPr>
          <a:xfrm>
            <a:off x="4742578" y="2515000"/>
            <a:ext cx="1194902" cy="2030049"/>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1BB0934A-B637-9BEB-3FB1-5DB41BD63327}"/>
                  </a:ext>
                </a:extLst>
              </p14:cNvPr>
              <p14:cNvContentPartPr/>
              <p14:nvPr/>
            </p14:nvContentPartPr>
            <p14:xfrm>
              <a:off x="4936024" y="2884191"/>
              <a:ext cx="799920" cy="37440"/>
            </p14:xfrm>
          </p:contentPart>
        </mc:Choice>
        <mc:Fallback xmlns="">
          <p:pic>
            <p:nvPicPr>
              <p:cNvPr id="18" name="Ink 17">
                <a:extLst>
                  <a:ext uri="{FF2B5EF4-FFF2-40B4-BE49-F238E27FC236}">
                    <a16:creationId xmlns:a16="http://schemas.microsoft.com/office/drawing/2014/main" id="{1BB0934A-B637-9BEB-3FB1-5DB41BD63327}"/>
                  </a:ext>
                </a:extLst>
              </p:cNvPr>
              <p:cNvPicPr/>
              <p:nvPr/>
            </p:nvPicPr>
            <p:blipFill>
              <a:blip r:embed="rId6"/>
              <a:stretch>
                <a:fillRect/>
              </a:stretch>
            </p:blipFill>
            <p:spPr>
              <a:xfrm>
                <a:off x="4882024" y="2776191"/>
                <a:ext cx="9075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9F4E5D5F-A959-D7EB-F38E-13FEF0F1196A}"/>
                  </a:ext>
                </a:extLst>
              </p14:cNvPr>
              <p14:cNvContentPartPr/>
              <p14:nvPr/>
            </p14:nvContentPartPr>
            <p14:xfrm>
              <a:off x="4936024" y="3017031"/>
              <a:ext cx="839880" cy="8640"/>
            </p14:xfrm>
          </p:contentPart>
        </mc:Choice>
        <mc:Fallback xmlns="">
          <p:pic>
            <p:nvPicPr>
              <p:cNvPr id="19" name="Ink 18">
                <a:extLst>
                  <a:ext uri="{FF2B5EF4-FFF2-40B4-BE49-F238E27FC236}">
                    <a16:creationId xmlns:a16="http://schemas.microsoft.com/office/drawing/2014/main" id="{9F4E5D5F-A959-D7EB-F38E-13FEF0F1196A}"/>
                  </a:ext>
                </a:extLst>
              </p:cNvPr>
              <p:cNvPicPr/>
              <p:nvPr/>
            </p:nvPicPr>
            <p:blipFill>
              <a:blip r:embed="rId8"/>
              <a:stretch>
                <a:fillRect/>
              </a:stretch>
            </p:blipFill>
            <p:spPr>
              <a:xfrm>
                <a:off x="4882047" y="2909031"/>
                <a:ext cx="947474"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BB76FA51-C213-AB88-FFF4-85AC51376902}"/>
                  </a:ext>
                </a:extLst>
              </p14:cNvPr>
              <p14:cNvContentPartPr/>
              <p14:nvPr/>
            </p14:nvContentPartPr>
            <p14:xfrm>
              <a:off x="4921264" y="3323031"/>
              <a:ext cx="839520" cy="360"/>
            </p14:xfrm>
          </p:contentPart>
        </mc:Choice>
        <mc:Fallback xmlns="">
          <p:pic>
            <p:nvPicPr>
              <p:cNvPr id="21" name="Ink 20">
                <a:extLst>
                  <a:ext uri="{FF2B5EF4-FFF2-40B4-BE49-F238E27FC236}">
                    <a16:creationId xmlns:a16="http://schemas.microsoft.com/office/drawing/2014/main" id="{BB76FA51-C213-AB88-FFF4-85AC51376902}"/>
                  </a:ext>
                </a:extLst>
              </p:cNvPr>
              <p:cNvPicPr/>
              <p:nvPr/>
            </p:nvPicPr>
            <p:blipFill>
              <a:blip r:embed="rId10"/>
              <a:stretch>
                <a:fillRect/>
              </a:stretch>
            </p:blipFill>
            <p:spPr>
              <a:xfrm>
                <a:off x="4867241" y="3215031"/>
                <a:ext cx="947206"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97FD1A76-3B6A-2645-B720-86264149187E}"/>
                  </a:ext>
                </a:extLst>
              </p14:cNvPr>
              <p14:cNvContentPartPr/>
              <p14:nvPr/>
            </p14:nvContentPartPr>
            <p14:xfrm>
              <a:off x="4913704" y="3513111"/>
              <a:ext cx="787680" cy="3240"/>
            </p14:xfrm>
          </p:contentPart>
        </mc:Choice>
        <mc:Fallback xmlns="">
          <p:pic>
            <p:nvPicPr>
              <p:cNvPr id="22" name="Ink 21">
                <a:extLst>
                  <a:ext uri="{FF2B5EF4-FFF2-40B4-BE49-F238E27FC236}">
                    <a16:creationId xmlns:a16="http://schemas.microsoft.com/office/drawing/2014/main" id="{97FD1A76-3B6A-2645-B720-86264149187E}"/>
                  </a:ext>
                </a:extLst>
              </p:cNvPr>
              <p:cNvPicPr/>
              <p:nvPr/>
            </p:nvPicPr>
            <p:blipFill>
              <a:blip r:embed="rId12"/>
              <a:stretch>
                <a:fillRect/>
              </a:stretch>
            </p:blipFill>
            <p:spPr>
              <a:xfrm>
                <a:off x="4859704" y="3405111"/>
                <a:ext cx="8953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607D1C02-66CD-953F-4609-8A7156274C90}"/>
                  </a:ext>
                </a:extLst>
              </p14:cNvPr>
              <p14:cNvContentPartPr/>
              <p14:nvPr/>
            </p14:nvContentPartPr>
            <p14:xfrm>
              <a:off x="4913704" y="3649911"/>
              <a:ext cx="774000" cy="45000"/>
            </p14:xfrm>
          </p:contentPart>
        </mc:Choice>
        <mc:Fallback xmlns="">
          <p:pic>
            <p:nvPicPr>
              <p:cNvPr id="23" name="Ink 22">
                <a:extLst>
                  <a:ext uri="{FF2B5EF4-FFF2-40B4-BE49-F238E27FC236}">
                    <a16:creationId xmlns:a16="http://schemas.microsoft.com/office/drawing/2014/main" id="{607D1C02-66CD-953F-4609-8A7156274C90}"/>
                  </a:ext>
                </a:extLst>
              </p:cNvPr>
              <p:cNvPicPr/>
              <p:nvPr/>
            </p:nvPicPr>
            <p:blipFill>
              <a:blip r:embed="rId14"/>
              <a:stretch>
                <a:fillRect/>
              </a:stretch>
            </p:blipFill>
            <p:spPr>
              <a:xfrm>
                <a:off x="4859679" y="3542768"/>
                <a:ext cx="881690" cy="25892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ED3F50C5-53AE-135A-8653-DDF584DFFBF1}"/>
                  </a:ext>
                </a:extLst>
              </p14:cNvPr>
              <p14:cNvContentPartPr/>
              <p14:nvPr/>
            </p14:nvContentPartPr>
            <p14:xfrm>
              <a:off x="4958344" y="3820911"/>
              <a:ext cx="662040" cy="8280"/>
            </p14:xfrm>
          </p:contentPart>
        </mc:Choice>
        <mc:Fallback xmlns="">
          <p:pic>
            <p:nvPicPr>
              <p:cNvPr id="24" name="Ink 23">
                <a:extLst>
                  <a:ext uri="{FF2B5EF4-FFF2-40B4-BE49-F238E27FC236}">
                    <a16:creationId xmlns:a16="http://schemas.microsoft.com/office/drawing/2014/main" id="{ED3F50C5-53AE-135A-8653-DDF584DFFBF1}"/>
                  </a:ext>
                </a:extLst>
              </p:cNvPr>
              <p:cNvPicPr/>
              <p:nvPr/>
            </p:nvPicPr>
            <p:blipFill>
              <a:blip r:embed="rId16"/>
              <a:stretch>
                <a:fillRect/>
              </a:stretch>
            </p:blipFill>
            <p:spPr>
              <a:xfrm>
                <a:off x="4904344" y="3712911"/>
                <a:ext cx="769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2AA464FC-E5DC-20FD-0057-B4A08C7AC0C6}"/>
                  </a:ext>
                </a:extLst>
              </p14:cNvPr>
              <p14:cNvContentPartPr/>
              <p14:nvPr/>
            </p14:nvContentPartPr>
            <p14:xfrm>
              <a:off x="4942725" y="3147310"/>
              <a:ext cx="860400" cy="18720"/>
            </p14:xfrm>
          </p:contentPart>
        </mc:Choice>
        <mc:Fallback xmlns="">
          <p:pic>
            <p:nvPicPr>
              <p:cNvPr id="29" name="Ink 28">
                <a:extLst>
                  <a:ext uri="{FF2B5EF4-FFF2-40B4-BE49-F238E27FC236}">
                    <a16:creationId xmlns:a16="http://schemas.microsoft.com/office/drawing/2014/main" id="{2AA464FC-E5DC-20FD-0057-B4A08C7AC0C6}"/>
                  </a:ext>
                </a:extLst>
              </p:cNvPr>
              <p:cNvPicPr/>
              <p:nvPr/>
            </p:nvPicPr>
            <p:blipFill>
              <a:blip r:embed="rId18"/>
              <a:stretch>
                <a:fillRect/>
              </a:stretch>
            </p:blipFill>
            <p:spPr>
              <a:xfrm>
                <a:off x="4888725" y="3039310"/>
                <a:ext cx="968040" cy="234360"/>
              </a:xfrm>
              <a:prstGeom prst="rect">
                <a:avLst/>
              </a:prstGeom>
            </p:spPr>
          </p:pic>
        </mc:Fallback>
      </mc:AlternateContent>
    </p:spTree>
    <p:extLst>
      <p:ext uri="{BB962C8B-B14F-4D97-AF65-F5344CB8AC3E}">
        <p14:creationId xmlns:p14="http://schemas.microsoft.com/office/powerpoint/2010/main" val="4158653056"/>
      </p:ext>
    </p:extLst>
  </p:cSld>
  <p:clrMapOvr>
    <a:masterClrMapping/>
  </p:clrMapOvr>
  <mc:AlternateContent xmlns:mc="http://schemas.openxmlformats.org/markup-compatibility/2006" xmlns:p14="http://schemas.microsoft.com/office/powerpoint/2010/main">
    <mc:Choice Requires="p14">
      <p:transition spd="med" p14:dur="700" advTm="12933">
        <p:fade/>
      </p:transition>
    </mc:Choice>
    <mc:Fallback xmlns="">
      <p:transition spd="med" advTm="12933">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Follow-Up folders</a:t>
            </a:r>
          </a:p>
        </p:txBody>
      </p:sp>
      <p:pic>
        <p:nvPicPr>
          <p:cNvPr id="3" name="Picture 2" descr="Graphical user interface, text, chat or text message&#10;&#10;Description automatically generated">
            <a:extLst>
              <a:ext uri="{FF2B5EF4-FFF2-40B4-BE49-F238E27FC236}">
                <a16:creationId xmlns:a16="http://schemas.microsoft.com/office/drawing/2014/main" id="{A619607A-1EFD-6695-F4CD-F0E7330E4286}"/>
              </a:ext>
            </a:extLst>
          </p:cNvPr>
          <p:cNvPicPr>
            <a:picLocks noChangeAspect="1"/>
          </p:cNvPicPr>
          <p:nvPr/>
        </p:nvPicPr>
        <p:blipFill>
          <a:blip r:embed="rId2"/>
          <a:stretch>
            <a:fillRect/>
          </a:stretch>
        </p:blipFill>
        <p:spPr>
          <a:xfrm>
            <a:off x="1008239" y="1709853"/>
            <a:ext cx="1194902" cy="2030049"/>
          </a:xfrm>
          <a:prstGeom prst="rect">
            <a:avLst/>
          </a:prstGeom>
          <a:ln>
            <a:solidFill>
              <a:schemeClr val="accent1"/>
            </a:solidFill>
          </a:ln>
        </p:spPr>
      </p:pic>
      <p:cxnSp>
        <p:nvCxnSpPr>
          <p:cNvPr id="12" name="Connector: Elbow 11">
            <a:extLst>
              <a:ext uri="{FF2B5EF4-FFF2-40B4-BE49-F238E27FC236}">
                <a16:creationId xmlns:a16="http://schemas.microsoft.com/office/drawing/2014/main" id="{3AF54619-FC5C-6E69-1807-CB181EA01CB8}"/>
              </a:ext>
            </a:extLst>
          </p:cNvPr>
          <p:cNvCxnSpPr>
            <a:cxnSpLocks/>
            <a:endCxn id="7" idx="1"/>
          </p:cNvCxnSpPr>
          <p:nvPr/>
        </p:nvCxnSpPr>
        <p:spPr>
          <a:xfrm flipV="1">
            <a:off x="2024185" y="2199790"/>
            <a:ext cx="1257072" cy="73173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27144803-37D9-F3D0-F9FF-50B54F99C694}"/>
                  </a:ext>
                </a:extLst>
              </p14:cNvPr>
              <p14:cNvContentPartPr/>
              <p14:nvPr/>
            </p14:nvContentPartPr>
            <p14:xfrm>
              <a:off x="3614325" y="2199790"/>
              <a:ext cx="1762200" cy="78840"/>
            </p14:xfrm>
          </p:contentPart>
        </mc:Choice>
        <mc:Fallback xmlns="">
          <p:pic>
            <p:nvPicPr>
              <p:cNvPr id="16" name="Ink 15">
                <a:extLst>
                  <a:ext uri="{FF2B5EF4-FFF2-40B4-BE49-F238E27FC236}">
                    <a16:creationId xmlns:a16="http://schemas.microsoft.com/office/drawing/2014/main" id="{27144803-37D9-F3D0-F9FF-50B54F99C694}"/>
                  </a:ext>
                </a:extLst>
              </p:cNvPr>
              <p:cNvPicPr/>
              <p:nvPr/>
            </p:nvPicPr>
            <p:blipFill>
              <a:blip r:embed="rId4"/>
              <a:stretch>
                <a:fillRect/>
              </a:stretch>
            </p:blipFill>
            <p:spPr>
              <a:xfrm>
                <a:off x="3560336" y="2091790"/>
                <a:ext cx="1869818"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47CBFCF-D9DA-5F18-FA4E-4D7C40B0ED28}"/>
                  </a:ext>
                </a:extLst>
              </p14:cNvPr>
              <p14:cNvContentPartPr/>
              <p14:nvPr/>
            </p14:nvContentPartPr>
            <p14:xfrm>
              <a:off x="1699125" y="1733590"/>
              <a:ext cx="360" cy="360"/>
            </p14:xfrm>
          </p:contentPart>
        </mc:Choice>
        <mc:Fallback xmlns="">
          <p:pic>
            <p:nvPicPr>
              <p:cNvPr id="5" name="Ink 4">
                <a:extLst>
                  <a:ext uri="{FF2B5EF4-FFF2-40B4-BE49-F238E27FC236}">
                    <a16:creationId xmlns:a16="http://schemas.microsoft.com/office/drawing/2014/main" id="{E47CBFCF-D9DA-5F18-FA4E-4D7C40B0ED28}"/>
                  </a:ext>
                </a:extLst>
              </p:cNvPr>
              <p:cNvPicPr/>
              <p:nvPr/>
            </p:nvPicPr>
            <p:blipFill>
              <a:blip r:embed="rId6"/>
              <a:stretch>
                <a:fillRect/>
              </a:stretch>
            </p:blipFill>
            <p:spPr>
              <a:xfrm>
                <a:off x="1645125" y="16255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AC4FBEE-5EEE-CBC1-0970-FEDD4A2BE0C3}"/>
                  </a:ext>
                </a:extLst>
              </p14:cNvPr>
              <p14:cNvContentPartPr/>
              <p14:nvPr/>
            </p14:nvContentPartPr>
            <p14:xfrm>
              <a:off x="1750965" y="2259910"/>
              <a:ext cx="360" cy="360"/>
            </p14:xfrm>
          </p:contentPart>
        </mc:Choice>
        <mc:Fallback xmlns="">
          <p:pic>
            <p:nvPicPr>
              <p:cNvPr id="6" name="Ink 5">
                <a:extLst>
                  <a:ext uri="{FF2B5EF4-FFF2-40B4-BE49-F238E27FC236}">
                    <a16:creationId xmlns:a16="http://schemas.microsoft.com/office/drawing/2014/main" id="{CAC4FBEE-5EEE-CBC1-0970-FEDD4A2BE0C3}"/>
                  </a:ext>
                </a:extLst>
              </p:cNvPr>
              <p:cNvPicPr/>
              <p:nvPr/>
            </p:nvPicPr>
            <p:blipFill>
              <a:blip r:embed="rId6"/>
              <a:stretch>
                <a:fillRect/>
              </a:stretch>
            </p:blipFill>
            <p:spPr>
              <a:xfrm>
                <a:off x="1696965" y="21519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772AD8F6-34F0-4984-145C-80C1F7ECFA60}"/>
                  </a:ext>
                </a:extLst>
              </p14:cNvPr>
              <p14:cNvContentPartPr/>
              <p14:nvPr/>
            </p14:nvContentPartPr>
            <p14:xfrm>
              <a:off x="1190085" y="2070190"/>
              <a:ext cx="783360" cy="8640"/>
            </p14:xfrm>
          </p:contentPart>
        </mc:Choice>
        <mc:Fallback xmlns="">
          <p:pic>
            <p:nvPicPr>
              <p:cNvPr id="11" name="Ink 10">
                <a:extLst>
                  <a:ext uri="{FF2B5EF4-FFF2-40B4-BE49-F238E27FC236}">
                    <a16:creationId xmlns:a16="http://schemas.microsoft.com/office/drawing/2014/main" id="{772AD8F6-34F0-4984-145C-80C1F7ECFA60}"/>
                  </a:ext>
                </a:extLst>
              </p:cNvPr>
              <p:cNvPicPr/>
              <p:nvPr/>
            </p:nvPicPr>
            <p:blipFill>
              <a:blip r:embed="rId9"/>
              <a:stretch>
                <a:fillRect/>
              </a:stretch>
            </p:blipFill>
            <p:spPr>
              <a:xfrm>
                <a:off x="1136060" y="1962190"/>
                <a:ext cx="891049"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01AC0E2C-7979-6680-314C-3AEE853ACA32}"/>
                  </a:ext>
                </a:extLst>
              </p14:cNvPr>
              <p14:cNvContentPartPr/>
              <p14:nvPr/>
            </p14:nvContentPartPr>
            <p14:xfrm>
              <a:off x="1172805" y="2217070"/>
              <a:ext cx="844920" cy="16200"/>
            </p14:xfrm>
          </p:contentPart>
        </mc:Choice>
        <mc:Fallback xmlns="">
          <p:pic>
            <p:nvPicPr>
              <p:cNvPr id="13" name="Ink 12">
                <a:extLst>
                  <a:ext uri="{FF2B5EF4-FFF2-40B4-BE49-F238E27FC236}">
                    <a16:creationId xmlns:a16="http://schemas.microsoft.com/office/drawing/2014/main" id="{01AC0E2C-7979-6680-314C-3AEE853ACA32}"/>
                  </a:ext>
                </a:extLst>
              </p:cNvPr>
              <p:cNvPicPr/>
              <p:nvPr/>
            </p:nvPicPr>
            <p:blipFill>
              <a:blip r:embed="rId11"/>
              <a:stretch>
                <a:fillRect/>
              </a:stretch>
            </p:blipFill>
            <p:spPr>
              <a:xfrm>
                <a:off x="1118805" y="2109070"/>
                <a:ext cx="9525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77659586-5008-B49D-2241-149DEB241878}"/>
                  </a:ext>
                </a:extLst>
              </p14:cNvPr>
              <p14:cNvContentPartPr/>
              <p14:nvPr/>
            </p14:nvContentPartPr>
            <p14:xfrm>
              <a:off x="1172805" y="2401030"/>
              <a:ext cx="882720" cy="14760"/>
            </p14:xfrm>
          </p:contentPart>
        </mc:Choice>
        <mc:Fallback xmlns="">
          <p:pic>
            <p:nvPicPr>
              <p:cNvPr id="14" name="Ink 13">
                <a:extLst>
                  <a:ext uri="{FF2B5EF4-FFF2-40B4-BE49-F238E27FC236}">
                    <a16:creationId xmlns:a16="http://schemas.microsoft.com/office/drawing/2014/main" id="{77659586-5008-B49D-2241-149DEB241878}"/>
                  </a:ext>
                </a:extLst>
              </p:cNvPr>
              <p:cNvPicPr/>
              <p:nvPr/>
            </p:nvPicPr>
            <p:blipFill>
              <a:blip r:embed="rId13"/>
              <a:stretch>
                <a:fillRect/>
              </a:stretch>
            </p:blipFill>
            <p:spPr>
              <a:xfrm>
                <a:off x="1118805" y="2293030"/>
                <a:ext cx="990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79698F72-BBF2-D462-D685-E8CAD044310D}"/>
                  </a:ext>
                </a:extLst>
              </p14:cNvPr>
              <p14:cNvContentPartPr/>
              <p14:nvPr/>
            </p14:nvContentPartPr>
            <p14:xfrm>
              <a:off x="1155885" y="2518750"/>
              <a:ext cx="829800" cy="26280"/>
            </p14:xfrm>
          </p:contentPart>
        </mc:Choice>
        <mc:Fallback xmlns="">
          <p:pic>
            <p:nvPicPr>
              <p:cNvPr id="17" name="Ink 16">
                <a:extLst>
                  <a:ext uri="{FF2B5EF4-FFF2-40B4-BE49-F238E27FC236}">
                    <a16:creationId xmlns:a16="http://schemas.microsoft.com/office/drawing/2014/main" id="{79698F72-BBF2-D462-D685-E8CAD044310D}"/>
                  </a:ext>
                </a:extLst>
              </p:cNvPr>
              <p:cNvPicPr/>
              <p:nvPr/>
            </p:nvPicPr>
            <p:blipFill>
              <a:blip r:embed="rId15"/>
              <a:stretch>
                <a:fillRect/>
              </a:stretch>
            </p:blipFill>
            <p:spPr>
              <a:xfrm>
                <a:off x="1101862" y="2410750"/>
                <a:ext cx="937487"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5D71E423-18AF-E38F-ECC5-FED409ED95C3}"/>
                  </a:ext>
                </a:extLst>
              </p14:cNvPr>
              <p14:cNvContentPartPr/>
              <p14:nvPr/>
            </p14:nvContentPartPr>
            <p14:xfrm>
              <a:off x="1302405" y="2630350"/>
              <a:ext cx="738720" cy="52560"/>
            </p14:xfrm>
          </p:contentPart>
        </mc:Choice>
        <mc:Fallback xmlns="">
          <p:pic>
            <p:nvPicPr>
              <p:cNvPr id="18" name="Ink 17">
                <a:extLst>
                  <a:ext uri="{FF2B5EF4-FFF2-40B4-BE49-F238E27FC236}">
                    <a16:creationId xmlns:a16="http://schemas.microsoft.com/office/drawing/2014/main" id="{5D71E423-18AF-E38F-ECC5-FED409ED95C3}"/>
                  </a:ext>
                </a:extLst>
              </p:cNvPr>
              <p:cNvPicPr/>
              <p:nvPr/>
            </p:nvPicPr>
            <p:blipFill>
              <a:blip r:embed="rId17"/>
              <a:stretch>
                <a:fillRect/>
              </a:stretch>
            </p:blipFill>
            <p:spPr>
              <a:xfrm>
                <a:off x="1248405" y="2522350"/>
                <a:ext cx="8463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18930EDF-FE92-CC44-5070-AA92061368CA}"/>
                  </a:ext>
                </a:extLst>
              </p14:cNvPr>
              <p14:cNvContentPartPr/>
              <p14:nvPr/>
            </p14:nvContentPartPr>
            <p14:xfrm>
              <a:off x="1138605" y="2708470"/>
              <a:ext cx="374400" cy="360"/>
            </p14:xfrm>
          </p:contentPart>
        </mc:Choice>
        <mc:Fallback xmlns="">
          <p:pic>
            <p:nvPicPr>
              <p:cNvPr id="19" name="Ink 18">
                <a:extLst>
                  <a:ext uri="{FF2B5EF4-FFF2-40B4-BE49-F238E27FC236}">
                    <a16:creationId xmlns:a16="http://schemas.microsoft.com/office/drawing/2014/main" id="{18930EDF-FE92-CC44-5070-AA92061368CA}"/>
                  </a:ext>
                </a:extLst>
              </p:cNvPr>
              <p:cNvPicPr/>
              <p:nvPr/>
            </p:nvPicPr>
            <p:blipFill>
              <a:blip r:embed="rId19"/>
              <a:stretch>
                <a:fillRect/>
              </a:stretch>
            </p:blipFill>
            <p:spPr>
              <a:xfrm>
                <a:off x="1084605" y="2600470"/>
                <a:ext cx="482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E4ECA648-BA32-5358-E3DB-E27114927945}"/>
                  </a:ext>
                </a:extLst>
              </p14:cNvPr>
              <p14:cNvContentPartPr/>
              <p14:nvPr/>
            </p14:nvContentPartPr>
            <p14:xfrm>
              <a:off x="1181805" y="2803510"/>
              <a:ext cx="733320" cy="360"/>
            </p14:xfrm>
          </p:contentPart>
        </mc:Choice>
        <mc:Fallback xmlns="">
          <p:pic>
            <p:nvPicPr>
              <p:cNvPr id="20" name="Ink 19">
                <a:extLst>
                  <a:ext uri="{FF2B5EF4-FFF2-40B4-BE49-F238E27FC236}">
                    <a16:creationId xmlns:a16="http://schemas.microsoft.com/office/drawing/2014/main" id="{E4ECA648-BA32-5358-E3DB-E27114927945}"/>
                  </a:ext>
                </a:extLst>
              </p:cNvPr>
              <p:cNvPicPr/>
              <p:nvPr/>
            </p:nvPicPr>
            <p:blipFill>
              <a:blip r:embed="rId21"/>
              <a:stretch>
                <a:fillRect/>
              </a:stretch>
            </p:blipFill>
            <p:spPr>
              <a:xfrm>
                <a:off x="1127805" y="2695510"/>
                <a:ext cx="840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012C98F7-6F8B-C3DA-4F94-DA368BA2E2F0}"/>
                  </a:ext>
                </a:extLst>
              </p14:cNvPr>
              <p14:cNvContentPartPr/>
              <p14:nvPr/>
            </p14:nvContentPartPr>
            <p14:xfrm>
              <a:off x="1190085" y="2967310"/>
              <a:ext cx="676800" cy="360"/>
            </p14:xfrm>
          </p:contentPart>
        </mc:Choice>
        <mc:Fallback xmlns="">
          <p:pic>
            <p:nvPicPr>
              <p:cNvPr id="21" name="Ink 20">
                <a:extLst>
                  <a:ext uri="{FF2B5EF4-FFF2-40B4-BE49-F238E27FC236}">
                    <a16:creationId xmlns:a16="http://schemas.microsoft.com/office/drawing/2014/main" id="{012C98F7-6F8B-C3DA-4F94-DA368BA2E2F0}"/>
                  </a:ext>
                </a:extLst>
              </p:cNvPr>
              <p:cNvPicPr/>
              <p:nvPr/>
            </p:nvPicPr>
            <p:blipFill>
              <a:blip r:embed="rId23"/>
              <a:stretch>
                <a:fillRect/>
              </a:stretch>
            </p:blipFill>
            <p:spPr>
              <a:xfrm>
                <a:off x="1136085" y="2859310"/>
                <a:ext cx="784440" cy="216000"/>
              </a:xfrm>
              <a:prstGeom prst="rect">
                <a:avLst/>
              </a:prstGeom>
            </p:spPr>
          </p:pic>
        </mc:Fallback>
      </mc:AlternateContent>
      <p:pic>
        <p:nvPicPr>
          <p:cNvPr id="7" name="Picture 6">
            <a:extLst>
              <a:ext uri="{FF2B5EF4-FFF2-40B4-BE49-F238E27FC236}">
                <a16:creationId xmlns:a16="http://schemas.microsoft.com/office/drawing/2014/main" id="{2C8E53D8-E2BC-0BA0-4407-1B5E773860F4}"/>
              </a:ext>
            </a:extLst>
          </p:cNvPr>
          <p:cNvPicPr>
            <a:picLocks noChangeAspect="1"/>
          </p:cNvPicPr>
          <p:nvPr/>
        </p:nvPicPr>
        <p:blipFill>
          <a:blip r:embed="rId24"/>
          <a:stretch>
            <a:fillRect/>
          </a:stretch>
        </p:blipFill>
        <p:spPr>
          <a:xfrm>
            <a:off x="3281257" y="1752052"/>
            <a:ext cx="1762371" cy="895475"/>
          </a:xfrm>
          <a:prstGeom prst="rect">
            <a:avLst/>
          </a:prstGeom>
        </p:spPr>
      </p:pic>
      <p:sp>
        <p:nvSpPr>
          <p:cNvPr id="9" name="TextBox 8">
            <a:extLst>
              <a:ext uri="{FF2B5EF4-FFF2-40B4-BE49-F238E27FC236}">
                <a16:creationId xmlns:a16="http://schemas.microsoft.com/office/drawing/2014/main" id="{37368BE0-CCC4-065A-E94E-BB7D9EFCDEC3}"/>
              </a:ext>
            </a:extLst>
          </p:cNvPr>
          <p:cNvSpPr txBox="1"/>
          <p:nvPr/>
        </p:nvSpPr>
        <p:spPr>
          <a:xfrm>
            <a:off x="5515276" y="1068404"/>
            <a:ext cx="3185972" cy="3693319"/>
          </a:xfrm>
          <a:prstGeom prst="rect">
            <a:avLst/>
          </a:prstGeom>
          <a:noFill/>
        </p:spPr>
        <p:txBody>
          <a:bodyPr wrap="square" rtlCol="0">
            <a:spAutoFit/>
          </a:bodyPr>
          <a:lstStyle/>
          <a:p>
            <a:r>
              <a:rPr lang="en-US" dirty="0">
                <a:solidFill>
                  <a:schemeClr val="accent1"/>
                </a:solidFill>
              </a:rPr>
              <a:t>Complete the </a:t>
            </a:r>
            <a:r>
              <a:rPr lang="en-US" u="sng" dirty="0">
                <a:solidFill>
                  <a:schemeClr val="accent1"/>
                </a:solidFill>
              </a:rPr>
              <a:t>Follow-up Reporting Period and Patient Status</a:t>
            </a:r>
            <a:r>
              <a:rPr lang="en-US" dirty="0">
                <a:solidFill>
                  <a:schemeClr val="accent1"/>
                </a:solidFill>
              </a:rPr>
              <a:t> form to roll-out the remaining follow-up forms.</a:t>
            </a:r>
          </a:p>
          <a:p>
            <a:endParaRPr lang="en-US" b="1" dirty="0">
              <a:solidFill>
                <a:schemeClr val="accent1"/>
              </a:solidFill>
            </a:endParaRPr>
          </a:p>
          <a:p>
            <a:endParaRPr lang="en-US" b="1" dirty="0">
              <a:solidFill>
                <a:schemeClr val="accent1"/>
              </a:solidFill>
            </a:endParaRPr>
          </a:p>
          <a:p>
            <a:r>
              <a:rPr lang="en-US" b="1" i="1" dirty="0">
                <a:solidFill>
                  <a:schemeClr val="accent1"/>
                </a:solidFill>
              </a:rPr>
              <a:t>NOTE:</a:t>
            </a:r>
            <a:endParaRPr lang="en-US" i="1" dirty="0">
              <a:solidFill>
                <a:schemeClr val="accent1"/>
              </a:solidFill>
            </a:endParaRPr>
          </a:p>
          <a:p>
            <a:r>
              <a:rPr lang="en-US" i="1" dirty="0">
                <a:solidFill>
                  <a:schemeClr val="accent1"/>
                </a:solidFill>
              </a:rPr>
              <a:t>You may see an inactivated </a:t>
            </a:r>
            <a:r>
              <a:rPr lang="en-US" i="1" u="sng" dirty="0">
                <a:solidFill>
                  <a:schemeClr val="accent1"/>
                </a:solidFill>
              </a:rPr>
              <a:t>Baseline Reporting Period and Patient Status</a:t>
            </a:r>
            <a:r>
              <a:rPr lang="en-US" i="1" dirty="0">
                <a:solidFill>
                  <a:schemeClr val="accent1"/>
                </a:solidFill>
              </a:rPr>
              <a:t> form as the first form in the follow-up folders. Ignore this form!</a:t>
            </a:r>
          </a:p>
          <a:p>
            <a:endParaRPr lang="en-US" dirty="0">
              <a:solidFill>
                <a:schemeClr val="accent1"/>
              </a:solidFill>
            </a:endParaRPr>
          </a:p>
        </p:txBody>
      </p:sp>
    </p:spTree>
    <p:extLst>
      <p:ext uri="{BB962C8B-B14F-4D97-AF65-F5344CB8AC3E}">
        <p14:creationId xmlns:p14="http://schemas.microsoft.com/office/powerpoint/2010/main" val="989436528"/>
      </p:ext>
    </p:extLst>
  </p:cSld>
  <p:clrMapOvr>
    <a:masterClrMapping/>
  </p:clrMapOvr>
  <mc:AlternateContent xmlns:mc="http://schemas.openxmlformats.org/markup-compatibility/2006" xmlns:p14="http://schemas.microsoft.com/office/powerpoint/2010/main">
    <mc:Choice Requires="p14">
      <p:transition spd="med" p14:dur="700" advTm="8762">
        <p:fade/>
      </p:transition>
    </mc:Choice>
    <mc:Fallback xmlns="">
      <p:transition spd="med" advTm="8762">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All Follow-Up folders become visible as soon as the patient is enrolled to the registry.</a:t>
            </a:r>
          </a:p>
          <a:p>
            <a:pPr>
              <a:spcAft>
                <a:spcPts val="1200"/>
              </a:spcAft>
            </a:pPr>
            <a:r>
              <a:rPr lang="en-US" sz="1600" dirty="0"/>
              <a:t>However, each Follow-Up folder only becomes </a:t>
            </a:r>
            <a:r>
              <a:rPr lang="en-US" sz="1600" u="sng" dirty="0"/>
              <a:t>accessible for data entry</a:t>
            </a:r>
            <a:r>
              <a:rPr lang="en-US" sz="1600" dirty="0"/>
              <a:t> at the END of the data collection time point. Until that point, the date in the Date column is grayed out and the folder, while visible, cannot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15" name="Rectangle 14">
            <a:extLst>
              <a:ext uri="{FF2B5EF4-FFF2-40B4-BE49-F238E27FC236}">
                <a16:creationId xmlns:a16="http://schemas.microsoft.com/office/drawing/2014/main" id="{FC89AAC7-EDDE-247B-156F-F8412C01A325}"/>
              </a:ext>
            </a:extLst>
          </p:cNvPr>
          <p:cNvSpPr/>
          <p:nvPr/>
        </p:nvSpPr>
        <p:spPr>
          <a:xfrm>
            <a:off x="5207267" y="1876926"/>
            <a:ext cx="3339968" cy="1163053"/>
          </a:xfrm>
          <a:prstGeom prst="rect">
            <a:avLst/>
          </a:prstGeom>
          <a:noFill/>
          <a:ln w="2222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8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Once a folder is accessible, the END date of the data collection time point is appended to the name of the folder, the date in the Date column is no longer grayed out, and the folder can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16" name="Oval 15">
            <a:extLst>
              <a:ext uri="{FF2B5EF4-FFF2-40B4-BE49-F238E27FC236}">
                <a16:creationId xmlns:a16="http://schemas.microsoft.com/office/drawing/2014/main" id="{12DA4D8A-5BA2-7E67-91BE-70DDBE1D335F}"/>
              </a:ext>
            </a:extLst>
          </p:cNvPr>
          <p:cNvSpPr/>
          <p:nvPr/>
        </p:nvSpPr>
        <p:spPr>
          <a:xfrm>
            <a:off x="6266045" y="1711240"/>
            <a:ext cx="760397" cy="1656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7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Folder Navigation</a:t>
            </a:r>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Note, too, that the appended date will be visible for each accessible folder within the Folder Navigation panel.</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57422" y="307976"/>
            <a:ext cx="3629378" cy="4027488"/>
          </a:xfrm>
          <a:ln>
            <a:solidFill>
              <a:schemeClr val="accent1"/>
            </a:solidFill>
          </a:ln>
        </p:spPr>
        <p:txBody>
          <a:bodyPr/>
          <a:lstStyle/>
          <a:p>
            <a:endParaRPr lang="en-US" dirty="0"/>
          </a:p>
        </p:txBody>
      </p:sp>
      <p:pic>
        <p:nvPicPr>
          <p:cNvPr id="5" name="Picture 4">
            <a:extLst>
              <a:ext uri="{FF2B5EF4-FFF2-40B4-BE49-F238E27FC236}">
                <a16:creationId xmlns:a16="http://schemas.microsoft.com/office/drawing/2014/main" id="{F505C24A-E51C-DDC7-8D81-89CC9FF8FF54}"/>
              </a:ext>
            </a:extLst>
          </p:cNvPr>
          <p:cNvPicPr>
            <a:picLocks noChangeAspect="1"/>
          </p:cNvPicPr>
          <p:nvPr/>
        </p:nvPicPr>
        <p:blipFill>
          <a:blip r:embed="rId2"/>
          <a:stretch>
            <a:fillRect/>
          </a:stretch>
        </p:blipFill>
        <p:spPr>
          <a:xfrm>
            <a:off x="5912071" y="307975"/>
            <a:ext cx="1850430" cy="3954632"/>
          </a:xfrm>
          <a:prstGeom prst="rect">
            <a:avLst/>
          </a:prstGeom>
          <a:ln>
            <a:solidFill>
              <a:schemeClr val="accent1"/>
            </a:solidFill>
          </a:ln>
        </p:spPr>
      </p:pic>
      <p:sp>
        <p:nvSpPr>
          <p:cNvPr id="17" name="Rectangle 16">
            <a:extLst>
              <a:ext uri="{FF2B5EF4-FFF2-40B4-BE49-F238E27FC236}">
                <a16:creationId xmlns:a16="http://schemas.microsoft.com/office/drawing/2014/main" id="{8114CF4B-CE33-6E09-77BB-3F21272F4FBA}"/>
              </a:ext>
            </a:extLst>
          </p:cNvPr>
          <p:cNvSpPr/>
          <p:nvPr/>
        </p:nvSpPr>
        <p:spPr>
          <a:xfrm>
            <a:off x="5794408" y="1039528"/>
            <a:ext cx="2059807" cy="1126156"/>
          </a:xfrm>
          <a:prstGeom prst="rect">
            <a:avLst/>
          </a:prstGeom>
          <a:noFill/>
          <a:ln w="222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48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600" dirty="0"/>
              <a:t>During follow-up, this is the only form which appears when a folder is first opened.</a:t>
            </a:r>
          </a:p>
          <a:p>
            <a:pPr marL="285750" indent="-285750">
              <a:spcAft>
                <a:spcPts val="1200"/>
              </a:spcAft>
              <a:buFont typeface="Arial" panose="020B0604020202020204" pitchFamily="34" charset="0"/>
              <a:buChar char="•"/>
            </a:pPr>
            <a:r>
              <a:rPr lang="en-US" dirty="0"/>
              <a:t>The derived </a:t>
            </a:r>
            <a:r>
              <a:rPr lang="en-US" b="1" dirty="0"/>
              <a:t>start</a:t>
            </a:r>
            <a:r>
              <a:rPr lang="en-US" dirty="0"/>
              <a:t> date is one day </a:t>
            </a:r>
            <a:r>
              <a:rPr lang="en-US" i="1" dirty="0"/>
              <a:t>after</a:t>
            </a:r>
            <a:r>
              <a:rPr lang="en-US" dirty="0"/>
              <a:t> the end date of the previous data collection time point.</a:t>
            </a:r>
          </a:p>
          <a:p>
            <a:pPr marL="285750" indent="-285750">
              <a:spcAft>
                <a:spcPts val="1200"/>
              </a:spcAft>
              <a:buFont typeface="Arial" panose="020B0604020202020204" pitchFamily="34" charset="0"/>
              <a:buChar char="•"/>
            </a:pPr>
            <a:r>
              <a:rPr lang="en-US" dirty="0"/>
              <a:t>The derived </a:t>
            </a:r>
            <a:r>
              <a:rPr lang="en-US" b="1" dirty="0"/>
              <a:t>end</a:t>
            </a:r>
            <a:r>
              <a:rPr lang="en-US" dirty="0"/>
              <a:t> date is derived from the registration date plus the corresponding data collection time point (6 month, 12 month, 24 month etc.)</a:t>
            </a:r>
          </a:p>
          <a:p>
            <a:pPr marL="742950" lvl="1" indent="-285750">
              <a:spcAft>
                <a:spcPts val="1200"/>
              </a:spcAft>
              <a:buFont typeface="Arial" panose="020B0604020202020204" pitchFamily="34" charset="0"/>
              <a:buChar char="•"/>
            </a:pPr>
            <a:r>
              <a:rPr lang="en-US" sz="1400" dirty="0">
                <a:solidFill>
                  <a:schemeClr val="accent1"/>
                </a:solidFill>
              </a:rPr>
              <a:t>These derived dates cannot be changed.</a:t>
            </a:r>
          </a:p>
          <a:p>
            <a:pPr marL="285750" indent="-285750">
              <a:spcAft>
                <a:spcPts val="1200"/>
              </a:spcAft>
              <a:buFont typeface="Arial" panose="020B0604020202020204" pitchFamily="34" charset="0"/>
              <a:buChar char="•"/>
            </a:pPr>
            <a:endParaRPr lang="en-US"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2" name="Picture 1">
            <a:extLst>
              <a:ext uri="{FF2B5EF4-FFF2-40B4-BE49-F238E27FC236}">
                <a16:creationId xmlns:a16="http://schemas.microsoft.com/office/drawing/2014/main" id="{C68F03D4-A818-9794-1C7C-2D2FD37B512B}"/>
              </a:ext>
            </a:extLst>
          </p:cNvPr>
          <p:cNvPicPr>
            <a:picLocks noChangeAspect="1"/>
          </p:cNvPicPr>
          <p:nvPr/>
        </p:nvPicPr>
        <p:blipFill>
          <a:blip r:embed="rId2"/>
          <a:stretch>
            <a:fillRect/>
          </a:stretch>
        </p:blipFill>
        <p:spPr>
          <a:xfrm>
            <a:off x="5130265" y="401480"/>
            <a:ext cx="3444918" cy="3840480"/>
          </a:xfrm>
          <a:prstGeom prst="rect">
            <a:avLst/>
          </a:prstGeom>
          <a:ln>
            <a:noFill/>
          </a:ln>
        </p:spPr>
      </p:pic>
      <p:sp>
        <p:nvSpPr>
          <p:cNvPr id="7" name="Rectangle: Rounded Corners 6">
            <a:extLst>
              <a:ext uri="{FF2B5EF4-FFF2-40B4-BE49-F238E27FC236}">
                <a16:creationId xmlns:a16="http://schemas.microsoft.com/office/drawing/2014/main" id="{886BD965-C208-80D5-463A-A5E8B1244D20}"/>
              </a:ext>
            </a:extLst>
          </p:cNvPr>
          <p:cNvSpPr/>
          <p:nvPr/>
        </p:nvSpPr>
        <p:spPr>
          <a:xfrm>
            <a:off x="5130265" y="649705"/>
            <a:ext cx="2954956" cy="417095"/>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7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dirty="0"/>
              <a:t>Beginning at the 6-month data collection time point, the Treating Investigator reported at the time of registration will be derived to the Previous Treating Investigator (</a:t>
            </a:r>
            <a:r>
              <a:rPr lang="en-US" i="1" dirty="0"/>
              <a:t>derived)</a:t>
            </a:r>
            <a:r>
              <a:rPr lang="en-US" dirty="0"/>
              <a:t> field.</a:t>
            </a:r>
          </a:p>
          <a:p>
            <a:pPr>
              <a:spcAft>
                <a:spcPts val="1200"/>
              </a:spcAft>
            </a:pPr>
            <a:r>
              <a:rPr lang="en-US" dirty="0"/>
              <a:t>Answer “Is the person above still the Treating Investigator?”</a:t>
            </a:r>
          </a:p>
          <a:p>
            <a:pPr marL="285750" indent="-285750">
              <a:spcAft>
                <a:spcPts val="1200"/>
              </a:spcAft>
              <a:buFont typeface="Arial" panose="020B0604020202020204" pitchFamily="34" charset="0"/>
              <a:buChar char="•"/>
            </a:pPr>
            <a:r>
              <a:rPr lang="en-US" sz="1200" dirty="0"/>
              <a:t>If Yes, the previous Treating Investigator will be derived forward to the next data collection time point.</a:t>
            </a:r>
          </a:p>
          <a:p>
            <a:pPr marL="285750" indent="-285750">
              <a:spcAft>
                <a:spcPts val="1200"/>
              </a:spcAft>
              <a:buFont typeface="Arial" panose="020B0604020202020204" pitchFamily="34" charset="0"/>
              <a:buChar char="•"/>
            </a:pPr>
            <a:r>
              <a:rPr lang="en-US" sz="1200" dirty="0"/>
              <a:t>If No, enter the name of the new Treating Investigator into the open text box. This new Treating Investigator will be derived forward to the next data collection time point.</a:t>
            </a:r>
          </a:p>
          <a:p>
            <a:pPr>
              <a:spcAft>
                <a:spcPts val="1200"/>
              </a:spcAft>
            </a:pPr>
            <a:endParaRPr lang="en-US"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D424D2C9-E637-9B9A-709E-0BF664DEDE61}"/>
              </a:ext>
            </a:extLst>
          </p:cNvPr>
          <p:cNvPicPr>
            <a:picLocks noChangeAspect="1"/>
          </p:cNvPicPr>
          <p:nvPr/>
        </p:nvPicPr>
        <p:blipFill>
          <a:blip r:embed="rId2"/>
          <a:stretch>
            <a:fillRect/>
          </a:stretch>
        </p:blipFill>
        <p:spPr>
          <a:xfrm>
            <a:off x="5117882" y="385748"/>
            <a:ext cx="3568917" cy="3865410"/>
          </a:xfrm>
          <a:prstGeom prst="rect">
            <a:avLst/>
          </a:prstGeom>
        </p:spPr>
      </p:pic>
      <p:sp>
        <p:nvSpPr>
          <p:cNvPr id="8" name="Rectangle: Rounded Corners 7">
            <a:extLst>
              <a:ext uri="{FF2B5EF4-FFF2-40B4-BE49-F238E27FC236}">
                <a16:creationId xmlns:a16="http://schemas.microsoft.com/office/drawing/2014/main" id="{9C584E75-A080-70DA-A2B1-59A631ED1480}"/>
              </a:ext>
            </a:extLst>
          </p:cNvPr>
          <p:cNvSpPr/>
          <p:nvPr/>
        </p:nvSpPr>
        <p:spPr>
          <a:xfrm>
            <a:off x="8269783" y="1355559"/>
            <a:ext cx="240554" cy="16671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04A9A57-0E70-97B2-1C16-5A6CDB9C2880}"/>
              </a:ext>
            </a:extLst>
          </p:cNvPr>
          <p:cNvCxnSpPr>
            <a:cxnSpLocks/>
            <a:stCxn id="9" idx="2"/>
          </p:cNvCxnSpPr>
          <p:nvPr/>
        </p:nvCxnSpPr>
        <p:spPr>
          <a:xfrm flipH="1">
            <a:off x="8053762" y="1677597"/>
            <a:ext cx="336298" cy="13488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5C84959-A686-E34A-BBB6-79AB7832979D}"/>
              </a:ext>
            </a:extLst>
          </p:cNvPr>
          <p:cNvSpPr/>
          <p:nvPr/>
        </p:nvSpPr>
        <p:spPr>
          <a:xfrm>
            <a:off x="8269783" y="1522268"/>
            <a:ext cx="240554" cy="155329"/>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1A3B3D6E-FDB4-B670-FD40-51F1D38FD320}"/>
              </a:ext>
            </a:extLst>
          </p:cNvPr>
          <p:cNvCxnSpPr>
            <a:cxnSpLocks/>
          </p:cNvCxnSpPr>
          <p:nvPr/>
        </p:nvCxnSpPr>
        <p:spPr>
          <a:xfrm rot="10800000" flipV="1">
            <a:off x="7074117" y="1441840"/>
            <a:ext cx="1087655" cy="606393"/>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dirty="0"/>
              <a:t>Answer “Has the site had any contact (excluding infusion-only visits) with the patient </a:t>
            </a:r>
            <a:r>
              <a:rPr lang="en-US" u="sng" dirty="0"/>
              <a:t>since the last </a:t>
            </a:r>
            <a:r>
              <a:rPr lang="en-US" dirty="0"/>
              <a:t>reporting period?</a:t>
            </a:r>
          </a:p>
          <a:p>
            <a:pPr marL="285750" indent="-285750">
              <a:spcAft>
                <a:spcPts val="1200"/>
              </a:spcAft>
              <a:buFont typeface="Arial" panose="020B0604020202020204" pitchFamily="34" charset="0"/>
              <a:buChar char="•"/>
            </a:pPr>
            <a:r>
              <a:rPr lang="en-US" dirty="0"/>
              <a:t>If Yes, complete a log line for </a:t>
            </a:r>
            <a:r>
              <a:rPr lang="en-US" i="1" dirty="0"/>
              <a:t>each</a:t>
            </a:r>
            <a:r>
              <a:rPr lang="en-US" dirty="0"/>
              <a:t> in-person clinic or telemedicine visit.</a:t>
            </a:r>
          </a:p>
          <a:p>
            <a:pPr marL="742950" lvl="1" indent="-285750">
              <a:spcAft>
                <a:spcPts val="1200"/>
              </a:spcAft>
              <a:buFont typeface="Arial" panose="020B0604020202020204" pitchFamily="34" charset="0"/>
              <a:buChar char="•"/>
            </a:pPr>
            <a:r>
              <a:rPr lang="en-US" sz="1400" dirty="0">
                <a:solidFill>
                  <a:schemeClr val="accent1"/>
                </a:solidFill>
              </a:rPr>
              <a:t>NOTE: Infusion-only visits do not need to be reported as a log line. Infusion visits are captured on the </a:t>
            </a:r>
            <a:r>
              <a:rPr lang="en-US" sz="1400" u="sng" dirty="0">
                <a:solidFill>
                  <a:schemeClr val="accent1"/>
                </a:solidFill>
              </a:rPr>
              <a:t>Novel Therapy</a:t>
            </a:r>
            <a:r>
              <a:rPr lang="en-US" sz="1400" dirty="0">
                <a:solidFill>
                  <a:schemeClr val="accent1"/>
                </a:solidFill>
              </a:rPr>
              <a:t> forms.</a:t>
            </a:r>
            <a:endParaRPr lang="en-US" dirty="0"/>
          </a:p>
          <a:p>
            <a:pPr marL="285750" indent="-285750">
              <a:spcAft>
                <a:spcPts val="1200"/>
              </a:spcAft>
              <a:buFont typeface="Arial" panose="020B0604020202020204" pitchFamily="34" charset="0"/>
              <a:buChar char="•"/>
            </a:pPr>
            <a:r>
              <a:rPr lang="en-US" dirty="0"/>
              <a:t>If No, indicate the reason.</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7" name="Picture 6">
            <a:extLst>
              <a:ext uri="{FF2B5EF4-FFF2-40B4-BE49-F238E27FC236}">
                <a16:creationId xmlns:a16="http://schemas.microsoft.com/office/drawing/2014/main" id="{EDA417A6-D2FD-7F2F-8486-5DF41BD4AF46}"/>
              </a:ext>
            </a:extLst>
          </p:cNvPr>
          <p:cNvPicPr>
            <a:picLocks noChangeAspect="1"/>
          </p:cNvPicPr>
          <p:nvPr/>
        </p:nvPicPr>
        <p:blipFill>
          <a:blip r:embed="rId2"/>
          <a:stretch>
            <a:fillRect/>
          </a:stretch>
        </p:blipFill>
        <p:spPr>
          <a:xfrm>
            <a:off x="5140511" y="400911"/>
            <a:ext cx="3463199" cy="3208564"/>
          </a:xfrm>
          <a:prstGeom prst="rect">
            <a:avLst/>
          </a:prstGeom>
        </p:spPr>
      </p:pic>
      <p:sp>
        <p:nvSpPr>
          <p:cNvPr id="18" name="Oval 17">
            <a:extLst>
              <a:ext uri="{FF2B5EF4-FFF2-40B4-BE49-F238E27FC236}">
                <a16:creationId xmlns:a16="http://schemas.microsoft.com/office/drawing/2014/main" id="{ABCB62B1-00C6-9BAB-CB58-92FC334BA910}"/>
              </a:ext>
            </a:extLst>
          </p:cNvPr>
          <p:cNvSpPr/>
          <p:nvPr/>
        </p:nvSpPr>
        <p:spPr>
          <a:xfrm>
            <a:off x="8051659" y="543546"/>
            <a:ext cx="413886" cy="125128"/>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ctor: Elbow 22">
            <a:extLst>
              <a:ext uri="{FF2B5EF4-FFF2-40B4-BE49-F238E27FC236}">
                <a16:creationId xmlns:a16="http://schemas.microsoft.com/office/drawing/2014/main" id="{AE7B3240-F22D-9CED-FD28-2335C074B5D5}"/>
              </a:ext>
            </a:extLst>
          </p:cNvPr>
          <p:cNvCxnSpPr>
            <a:cxnSpLocks/>
            <a:stCxn id="18" idx="6"/>
          </p:cNvCxnSpPr>
          <p:nvPr/>
        </p:nvCxnSpPr>
        <p:spPr>
          <a:xfrm>
            <a:off x="8465545" y="606110"/>
            <a:ext cx="151390" cy="2417827"/>
          </a:xfrm>
          <a:prstGeom prst="bentConnector2">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98959AA-544D-9265-E75D-D97A241FA731}"/>
              </a:ext>
            </a:extLst>
          </p:cNvPr>
          <p:cNvSpPr/>
          <p:nvPr/>
        </p:nvSpPr>
        <p:spPr>
          <a:xfrm>
            <a:off x="8051659" y="699045"/>
            <a:ext cx="413886" cy="1251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0D4E385-833F-8C20-5E13-E8C51291D385}"/>
              </a:ext>
            </a:extLst>
          </p:cNvPr>
          <p:cNvCxnSpPr>
            <a:cxnSpLocks/>
          </p:cNvCxnSpPr>
          <p:nvPr/>
        </p:nvCxnSpPr>
        <p:spPr>
          <a:xfrm flipH="1">
            <a:off x="5646821" y="739510"/>
            <a:ext cx="2404838" cy="2711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13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dirty="0">
                <a:solidFill>
                  <a:schemeClr val="accent1"/>
                </a:solidFill>
              </a:rPr>
              <a:t>If the site has </a:t>
            </a:r>
            <a:r>
              <a:rPr lang="en-US" dirty="0"/>
              <a:t>been unable to contact the patient and the patient is considered lost to follow-up (refer to the protocol for the definition), p</a:t>
            </a:r>
            <a:r>
              <a:rPr lang="en-US" dirty="0">
                <a:solidFill>
                  <a:schemeClr val="accent1"/>
                </a:solidFill>
              </a:rPr>
              <a:t>lease use the Add Event feature to select and complete the </a:t>
            </a:r>
            <a:r>
              <a:rPr lang="en-US" u="sng" dirty="0">
                <a:solidFill>
                  <a:schemeClr val="accent1"/>
                </a:solidFill>
              </a:rPr>
              <a:t>Lost to Follow-up</a:t>
            </a:r>
            <a:r>
              <a:rPr lang="en-US" dirty="0">
                <a:solidFill>
                  <a:schemeClr val="accent1"/>
                </a:solidFill>
              </a:rPr>
              <a:t> form. </a:t>
            </a:r>
          </a:p>
          <a:p>
            <a:r>
              <a:rPr lang="en-US" dirty="0">
                <a:solidFill>
                  <a:schemeClr val="accent1"/>
                </a:solidFill>
              </a:rPr>
              <a:t>If it’s reported that there has been no contact and the Reason is “death/obituary notice”, the Death Detail form will become visible and available for data entry at the Patient Level.</a:t>
            </a:r>
          </a:p>
          <a:p>
            <a:endParaRPr lang="en-US" dirty="0">
              <a:solidFill>
                <a:schemeClr val="accent1"/>
              </a:solidFill>
            </a:endParaRP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7" name="Picture 6">
            <a:extLst>
              <a:ext uri="{FF2B5EF4-FFF2-40B4-BE49-F238E27FC236}">
                <a16:creationId xmlns:a16="http://schemas.microsoft.com/office/drawing/2014/main" id="{1F3FA9C1-0C89-F5BA-01E6-D8CFB262ACBD}"/>
              </a:ext>
            </a:extLst>
          </p:cNvPr>
          <p:cNvPicPr>
            <a:picLocks noChangeAspect="1"/>
          </p:cNvPicPr>
          <p:nvPr/>
        </p:nvPicPr>
        <p:blipFill>
          <a:blip r:embed="rId2"/>
          <a:stretch>
            <a:fillRect/>
          </a:stretch>
        </p:blipFill>
        <p:spPr>
          <a:xfrm>
            <a:off x="5097770" y="431632"/>
            <a:ext cx="3548681" cy="3505201"/>
          </a:xfrm>
          <a:prstGeom prst="rect">
            <a:avLst/>
          </a:prstGeom>
        </p:spPr>
      </p:pic>
      <p:sp>
        <p:nvSpPr>
          <p:cNvPr id="2" name="Rectangle 1">
            <a:extLst>
              <a:ext uri="{FF2B5EF4-FFF2-40B4-BE49-F238E27FC236}">
                <a16:creationId xmlns:a16="http://schemas.microsoft.com/office/drawing/2014/main" id="{929890B6-9F9A-1C29-1909-36B240E0F539}"/>
              </a:ext>
            </a:extLst>
          </p:cNvPr>
          <p:cNvSpPr/>
          <p:nvPr/>
        </p:nvSpPr>
        <p:spPr>
          <a:xfrm>
            <a:off x="5097770" y="1844842"/>
            <a:ext cx="3548681" cy="1031708"/>
          </a:xfrm>
          <a:prstGeom prst="rect">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6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Enrollment Forms folder</a:t>
            </a:r>
          </a:p>
        </p:txBody>
      </p:sp>
      <p:pic>
        <p:nvPicPr>
          <p:cNvPr id="4" name="Picture 3">
            <a:extLst>
              <a:ext uri="{FF2B5EF4-FFF2-40B4-BE49-F238E27FC236}">
                <a16:creationId xmlns:a16="http://schemas.microsoft.com/office/drawing/2014/main" id="{0B34C602-238D-9BB0-1A8E-D88B79161A00}"/>
              </a:ext>
            </a:extLst>
          </p:cNvPr>
          <p:cNvPicPr>
            <a:picLocks noChangeAspect="1"/>
          </p:cNvPicPr>
          <p:nvPr/>
        </p:nvPicPr>
        <p:blipFill>
          <a:blip r:embed="rId2"/>
          <a:stretch>
            <a:fillRect/>
          </a:stretch>
        </p:blipFill>
        <p:spPr>
          <a:xfrm>
            <a:off x="3033157" y="1964102"/>
            <a:ext cx="2410111" cy="1352162"/>
          </a:xfrm>
          <a:prstGeom prst="rect">
            <a:avLst/>
          </a:prstGeom>
          <a:ln>
            <a:solidFill>
              <a:schemeClr val="accent1"/>
            </a:solidFill>
          </a:ln>
        </p:spPr>
      </p:pic>
      <p:pic>
        <p:nvPicPr>
          <p:cNvPr id="3" name="Picture 2" descr="Graphical user interface, text, chat or text message&#10;&#10;Description automatically generated">
            <a:extLst>
              <a:ext uri="{FF2B5EF4-FFF2-40B4-BE49-F238E27FC236}">
                <a16:creationId xmlns:a16="http://schemas.microsoft.com/office/drawing/2014/main" id="{A619607A-1EFD-6695-F4CD-F0E7330E4286}"/>
              </a:ext>
            </a:extLst>
          </p:cNvPr>
          <p:cNvPicPr>
            <a:picLocks noChangeAspect="1"/>
          </p:cNvPicPr>
          <p:nvPr/>
        </p:nvPicPr>
        <p:blipFill>
          <a:blip r:embed="rId3"/>
          <a:stretch>
            <a:fillRect/>
          </a:stretch>
        </p:blipFill>
        <p:spPr>
          <a:xfrm>
            <a:off x="999612" y="1709854"/>
            <a:ext cx="1194902" cy="2030049"/>
          </a:xfrm>
          <a:prstGeom prst="rect">
            <a:avLst/>
          </a:prstGeom>
          <a:ln>
            <a:solidFill>
              <a:schemeClr val="accent1"/>
            </a:solidFill>
          </a:ln>
        </p:spPr>
      </p:pic>
      <p:cxnSp>
        <p:nvCxnSpPr>
          <p:cNvPr id="12" name="Connector: Elbow 11">
            <a:extLst>
              <a:ext uri="{FF2B5EF4-FFF2-40B4-BE49-F238E27FC236}">
                <a16:creationId xmlns:a16="http://schemas.microsoft.com/office/drawing/2014/main" id="{3AF54619-FC5C-6E69-1807-CB181EA01CB8}"/>
              </a:ext>
            </a:extLst>
          </p:cNvPr>
          <p:cNvCxnSpPr>
            <a:cxnSpLocks/>
            <a:endCxn id="4" idx="1"/>
          </p:cNvCxnSpPr>
          <p:nvPr/>
        </p:nvCxnSpPr>
        <p:spPr>
          <a:xfrm>
            <a:off x="1984075" y="1791573"/>
            <a:ext cx="1049082" cy="84861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A536CFA5-328D-6582-95DE-EC96736B1F06}"/>
                  </a:ext>
                </a:extLst>
              </p14:cNvPr>
              <p14:cNvContentPartPr/>
              <p14:nvPr/>
            </p14:nvContentPartPr>
            <p14:xfrm>
              <a:off x="1199085" y="1749790"/>
              <a:ext cx="732600" cy="44640"/>
            </p14:xfrm>
          </p:contentPart>
        </mc:Choice>
        <mc:Fallback xmlns="">
          <p:pic>
            <p:nvPicPr>
              <p:cNvPr id="15" name="Ink 14">
                <a:extLst>
                  <a:ext uri="{FF2B5EF4-FFF2-40B4-BE49-F238E27FC236}">
                    <a16:creationId xmlns:a16="http://schemas.microsoft.com/office/drawing/2014/main" id="{A536CFA5-328D-6582-95DE-EC96736B1F06}"/>
                  </a:ext>
                </a:extLst>
              </p:cNvPr>
              <p:cNvPicPr/>
              <p:nvPr/>
            </p:nvPicPr>
            <p:blipFill>
              <a:blip r:embed="rId5"/>
              <a:stretch>
                <a:fillRect/>
              </a:stretch>
            </p:blipFill>
            <p:spPr>
              <a:xfrm>
                <a:off x="1145085" y="1641790"/>
                <a:ext cx="8402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27144803-37D9-F3D0-F9FF-50B54F99C694}"/>
                  </a:ext>
                </a:extLst>
              </p14:cNvPr>
              <p14:cNvContentPartPr/>
              <p14:nvPr/>
            </p14:nvContentPartPr>
            <p14:xfrm>
              <a:off x="3614325" y="2199790"/>
              <a:ext cx="1762200" cy="78840"/>
            </p14:xfrm>
          </p:contentPart>
        </mc:Choice>
        <mc:Fallback xmlns="">
          <p:pic>
            <p:nvPicPr>
              <p:cNvPr id="16" name="Ink 15">
                <a:extLst>
                  <a:ext uri="{FF2B5EF4-FFF2-40B4-BE49-F238E27FC236}">
                    <a16:creationId xmlns:a16="http://schemas.microsoft.com/office/drawing/2014/main" id="{27144803-37D9-F3D0-F9FF-50B54F99C694}"/>
                  </a:ext>
                </a:extLst>
              </p:cNvPr>
              <p:cNvPicPr/>
              <p:nvPr/>
            </p:nvPicPr>
            <p:blipFill>
              <a:blip r:embed="rId7"/>
              <a:stretch>
                <a:fillRect/>
              </a:stretch>
            </p:blipFill>
            <p:spPr>
              <a:xfrm>
                <a:off x="3560325" y="2091790"/>
                <a:ext cx="1869840" cy="294480"/>
              </a:xfrm>
              <a:prstGeom prst="rect">
                <a:avLst/>
              </a:prstGeom>
            </p:spPr>
          </p:pic>
        </mc:Fallback>
      </mc:AlternateContent>
    </p:spTree>
    <p:extLst>
      <p:ext uri="{BB962C8B-B14F-4D97-AF65-F5344CB8AC3E}">
        <p14:creationId xmlns:p14="http://schemas.microsoft.com/office/powerpoint/2010/main" val="160534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F31A1CB-9459-868D-7A3D-1CEE8718423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924C69C-F40C-5F35-E3FB-60FE3A6E3581}"/>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7208382D-C5F3-3778-461B-90F655D31CB2}"/>
              </a:ext>
            </a:extLst>
          </p:cNvPr>
          <p:cNvSpPr>
            <a:spLocks noGrp="1"/>
          </p:cNvSpPr>
          <p:nvPr>
            <p:ph type="body" sz="quarter" idx="14"/>
          </p:nvPr>
        </p:nvSpPr>
        <p:spPr>
          <a:xfrm>
            <a:off x="457199" y="1652588"/>
            <a:ext cx="4251159" cy="2682876"/>
          </a:xfrm>
        </p:spPr>
        <p:txBody>
          <a:bodyPr/>
          <a:lstStyle/>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pPr>
              <a:spcAft>
                <a:spcPts val="1200"/>
              </a:spcAft>
            </a:pPr>
            <a:r>
              <a:rPr lang="en-US" sz="1600" dirty="0"/>
              <a:t>Enter the Assessment Date and hit Save. The rest of the form will open to allow for data entry.</a:t>
            </a:r>
          </a:p>
          <a:p>
            <a:pPr>
              <a:spcAft>
                <a:spcPts val="1200"/>
              </a:spcAft>
            </a:pPr>
            <a:r>
              <a:rPr lang="en-US" sz="1600" dirty="0"/>
              <a:t>Pay close attention to the Instructions in the header in Rave.</a:t>
            </a:r>
          </a:p>
          <a:p>
            <a:endParaRPr lang="en-US" dirty="0"/>
          </a:p>
        </p:txBody>
      </p:sp>
      <p:pic>
        <p:nvPicPr>
          <p:cNvPr id="6" name="Picture 5">
            <a:extLst>
              <a:ext uri="{FF2B5EF4-FFF2-40B4-BE49-F238E27FC236}">
                <a16:creationId xmlns:a16="http://schemas.microsoft.com/office/drawing/2014/main" id="{49414E06-ED0C-FA5A-4FEB-7F399C13544D}"/>
              </a:ext>
            </a:extLst>
          </p:cNvPr>
          <p:cNvPicPr>
            <a:picLocks noChangeAspect="1"/>
          </p:cNvPicPr>
          <p:nvPr/>
        </p:nvPicPr>
        <p:blipFill>
          <a:blip r:embed="rId2"/>
          <a:stretch>
            <a:fillRect/>
          </a:stretch>
        </p:blipFill>
        <p:spPr>
          <a:xfrm>
            <a:off x="5101389" y="393401"/>
            <a:ext cx="3556535" cy="383209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2F2EFB3-2893-94C9-C85D-3A8BF3E3E0B9}"/>
                  </a:ext>
                </a:extLst>
              </p14:cNvPr>
              <p14:cNvContentPartPr/>
              <p14:nvPr/>
            </p14:nvContentPartPr>
            <p14:xfrm>
              <a:off x="5322581" y="423284"/>
              <a:ext cx="384120" cy="21600"/>
            </p14:xfrm>
          </p:contentPart>
        </mc:Choice>
        <mc:Fallback xmlns="">
          <p:pic>
            <p:nvPicPr>
              <p:cNvPr id="5" name="Ink 4">
                <a:extLst>
                  <a:ext uri="{FF2B5EF4-FFF2-40B4-BE49-F238E27FC236}">
                    <a16:creationId xmlns:a16="http://schemas.microsoft.com/office/drawing/2014/main" id="{F2F2EFB3-2893-94C9-C85D-3A8BF3E3E0B9}"/>
                  </a:ext>
                </a:extLst>
              </p:cNvPr>
              <p:cNvPicPr/>
              <p:nvPr/>
            </p:nvPicPr>
            <p:blipFill>
              <a:blip r:embed="rId5"/>
              <a:stretch>
                <a:fillRect/>
              </a:stretch>
            </p:blipFill>
            <p:spPr>
              <a:xfrm>
                <a:off x="5304581" y="387284"/>
                <a:ext cx="419760" cy="93240"/>
              </a:xfrm>
              <a:prstGeom prst="rect">
                <a:avLst/>
              </a:prstGeom>
            </p:spPr>
          </p:pic>
        </mc:Fallback>
      </mc:AlternateContent>
      <p:sp>
        <p:nvSpPr>
          <p:cNvPr id="10" name="Oval 9">
            <a:extLst>
              <a:ext uri="{FF2B5EF4-FFF2-40B4-BE49-F238E27FC236}">
                <a16:creationId xmlns:a16="http://schemas.microsoft.com/office/drawing/2014/main" id="{1C8D3579-75E8-21A3-08C5-61903AB2FC78}"/>
              </a:ext>
            </a:extLst>
          </p:cNvPr>
          <p:cNvSpPr/>
          <p:nvPr/>
        </p:nvSpPr>
        <p:spPr>
          <a:xfrm>
            <a:off x="7291137" y="657726"/>
            <a:ext cx="569495" cy="150310"/>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24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F31A1CB-9459-868D-7A3D-1CEE8718423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924C69C-F40C-5F35-E3FB-60FE3A6E3581}"/>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7208382D-C5F3-3778-461B-90F655D31CB2}"/>
              </a:ext>
            </a:extLst>
          </p:cNvPr>
          <p:cNvSpPr>
            <a:spLocks noGrp="1"/>
          </p:cNvSpPr>
          <p:nvPr>
            <p:ph type="body" sz="quarter" idx="14"/>
          </p:nvPr>
        </p:nvSpPr>
        <p:spPr>
          <a:xfrm>
            <a:off x="457199" y="1652588"/>
            <a:ext cx="4251159" cy="2682876"/>
          </a:xfrm>
        </p:spPr>
        <p:txBody>
          <a:bodyPr/>
          <a:lstStyle/>
          <a:p>
            <a:pPr>
              <a:spcAft>
                <a:spcPts val="1200"/>
              </a:spcAft>
            </a:pPr>
            <a:r>
              <a:rPr lang="en-US" sz="1600" i="1" dirty="0"/>
              <a:t>Only </a:t>
            </a:r>
            <a:r>
              <a:rPr lang="en-US" sz="1600" dirty="0"/>
              <a:t>report on those targeted conditions listed. Refer to the NOTE: and Help Text for clarification.</a:t>
            </a:r>
          </a:p>
          <a:p>
            <a:pPr>
              <a:spcAft>
                <a:spcPts val="1200"/>
              </a:spcAft>
            </a:pPr>
            <a:r>
              <a:rPr lang="en-US" sz="1600" dirty="0"/>
              <a:t>The diagnosis of MCI/AD is not reported on this form; it is reported on the </a:t>
            </a:r>
            <a:r>
              <a:rPr lang="en-US" sz="1600" u="sng" dirty="0"/>
              <a:t>Alzheimer's Disease Diagnosis</a:t>
            </a:r>
            <a:r>
              <a:rPr lang="en-US" sz="1600" dirty="0"/>
              <a:t> form.</a:t>
            </a:r>
          </a:p>
          <a:p>
            <a:endParaRPr lang="en-US" dirty="0"/>
          </a:p>
        </p:txBody>
      </p:sp>
      <p:pic>
        <p:nvPicPr>
          <p:cNvPr id="6" name="Picture 5">
            <a:extLst>
              <a:ext uri="{FF2B5EF4-FFF2-40B4-BE49-F238E27FC236}">
                <a16:creationId xmlns:a16="http://schemas.microsoft.com/office/drawing/2014/main" id="{49414E06-ED0C-FA5A-4FEB-7F399C13544D}"/>
              </a:ext>
            </a:extLst>
          </p:cNvPr>
          <p:cNvPicPr>
            <a:picLocks noChangeAspect="1"/>
          </p:cNvPicPr>
          <p:nvPr/>
        </p:nvPicPr>
        <p:blipFill>
          <a:blip r:embed="rId2"/>
          <a:stretch>
            <a:fillRect/>
          </a:stretch>
        </p:blipFill>
        <p:spPr>
          <a:xfrm>
            <a:off x="5101389" y="393401"/>
            <a:ext cx="3556535" cy="3832090"/>
          </a:xfrm>
          <a:prstGeom prst="rect">
            <a:avLst/>
          </a:prstGeom>
        </p:spPr>
      </p:pic>
      <p:pic>
        <p:nvPicPr>
          <p:cNvPr id="7" name="Picture 6">
            <a:extLst>
              <a:ext uri="{FF2B5EF4-FFF2-40B4-BE49-F238E27FC236}">
                <a16:creationId xmlns:a16="http://schemas.microsoft.com/office/drawing/2014/main" id="{56564CBA-7E67-D718-F1FD-2390E8A7ECB2}"/>
              </a:ext>
            </a:extLst>
          </p:cNvPr>
          <p:cNvPicPr>
            <a:picLocks noChangeAspect="1"/>
          </p:cNvPicPr>
          <p:nvPr/>
        </p:nvPicPr>
        <p:blipFill>
          <a:blip r:embed="rId3"/>
          <a:stretch>
            <a:fillRect/>
          </a:stretch>
        </p:blipFill>
        <p:spPr>
          <a:xfrm>
            <a:off x="4708358" y="2708904"/>
            <a:ext cx="2444435" cy="758364"/>
          </a:xfrm>
          <a:prstGeom prst="rect">
            <a:avLst/>
          </a:prstGeom>
          <a:ln>
            <a:solidFill>
              <a:schemeClr val="accent1"/>
            </a:solidFill>
          </a:ln>
        </p:spPr>
      </p:pic>
      <p:sp>
        <p:nvSpPr>
          <p:cNvPr id="8" name="Oval 7">
            <a:extLst>
              <a:ext uri="{FF2B5EF4-FFF2-40B4-BE49-F238E27FC236}">
                <a16:creationId xmlns:a16="http://schemas.microsoft.com/office/drawing/2014/main" id="{1AC27C6A-F9DB-A6CA-3D93-AC1E41475AC1}"/>
              </a:ext>
            </a:extLst>
          </p:cNvPr>
          <p:cNvSpPr/>
          <p:nvPr/>
        </p:nvSpPr>
        <p:spPr>
          <a:xfrm>
            <a:off x="4924925" y="1840707"/>
            <a:ext cx="3853967" cy="498231"/>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5F30CB8-4459-4D51-8FCC-E2B48800713F}"/>
              </a:ext>
            </a:extLst>
          </p:cNvPr>
          <p:cNvSpPr/>
          <p:nvPr/>
        </p:nvSpPr>
        <p:spPr>
          <a:xfrm>
            <a:off x="5197642" y="2499486"/>
            <a:ext cx="250257" cy="180543"/>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4A28939-3405-9BD1-3A80-621120ECCCF2}"/>
              </a:ext>
            </a:extLst>
          </p:cNvPr>
          <p:cNvCxnSpPr>
            <a:cxnSpLocks/>
          </p:cNvCxnSpPr>
          <p:nvPr/>
        </p:nvCxnSpPr>
        <p:spPr>
          <a:xfrm flipH="1">
            <a:off x="4876800" y="2630034"/>
            <a:ext cx="250257" cy="1805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2F2EFB3-2893-94C9-C85D-3A8BF3E3E0B9}"/>
                  </a:ext>
                </a:extLst>
              </p14:cNvPr>
              <p14:cNvContentPartPr/>
              <p14:nvPr/>
            </p14:nvContentPartPr>
            <p14:xfrm>
              <a:off x="5322581" y="423284"/>
              <a:ext cx="384120" cy="21600"/>
            </p14:xfrm>
          </p:contentPart>
        </mc:Choice>
        <mc:Fallback xmlns="">
          <p:pic>
            <p:nvPicPr>
              <p:cNvPr id="5" name="Ink 4">
                <a:extLst>
                  <a:ext uri="{FF2B5EF4-FFF2-40B4-BE49-F238E27FC236}">
                    <a16:creationId xmlns:a16="http://schemas.microsoft.com/office/drawing/2014/main" id="{F2F2EFB3-2893-94C9-C85D-3A8BF3E3E0B9}"/>
                  </a:ext>
                </a:extLst>
              </p:cNvPr>
              <p:cNvPicPr/>
              <p:nvPr/>
            </p:nvPicPr>
            <p:blipFill>
              <a:blip r:embed="rId5"/>
              <a:stretch>
                <a:fillRect/>
              </a:stretch>
            </p:blipFill>
            <p:spPr>
              <a:xfrm>
                <a:off x="5304581" y="387284"/>
                <a:ext cx="419760" cy="93240"/>
              </a:xfrm>
              <a:prstGeom prst="rect">
                <a:avLst/>
              </a:prstGeom>
            </p:spPr>
          </p:pic>
        </mc:Fallback>
      </mc:AlternateContent>
    </p:spTree>
    <p:extLst>
      <p:ext uri="{BB962C8B-B14F-4D97-AF65-F5344CB8AC3E}">
        <p14:creationId xmlns:p14="http://schemas.microsoft.com/office/powerpoint/2010/main" val="360835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AC8D29-17DE-EA85-656F-D16C5F31CAE8}"/>
              </a:ext>
            </a:extLst>
          </p:cNvPr>
          <p:cNvSpPr>
            <a:spLocks noGrp="1"/>
          </p:cNvSpPr>
          <p:nvPr>
            <p:ph type="body" sz="quarter" idx="13"/>
          </p:nvPr>
        </p:nvSpPr>
        <p:spPr>
          <a:xfrm>
            <a:off x="457200" y="307975"/>
            <a:ext cx="4419600" cy="654551"/>
          </a:xfrm>
        </p:spPr>
        <p:txBody>
          <a:bodyPr/>
          <a:lstStyle/>
          <a:p>
            <a:r>
              <a:rPr lang="en-US" dirty="0"/>
              <a:t>Clinical Events</a:t>
            </a:r>
          </a:p>
        </p:txBody>
      </p:sp>
      <p:sp>
        <p:nvSpPr>
          <p:cNvPr id="4" name="Text Placeholder 3">
            <a:extLst>
              <a:ext uri="{FF2B5EF4-FFF2-40B4-BE49-F238E27FC236}">
                <a16:creationId xmlns:a16="http://schemas.microsoft.com/office/drawing/2014/main" id="{9D9038D2-D2F4-AE83-8E59-EF56E4E42702}"/>
              </a:ext>
            </a:extLst>
          </p:cNvPr>
          <p:cNvSpPr>
            <a:spLocks noGrp="1"/>
          </p:cNvSpPr>
          <p:nvPr>
            <p:ph type="body" sz="quarter" idx="14"/>
          </p:nvPr>
        </p:nvSpPr>
        <p:spPr>
          <a:xfrm>
            <a:off x="477300" y="1116590"/>
            <a:ext cx="2861124" cy="3368696"/>
          </a:xfrm>
        </p:spPr>
        <p:txBody>
          <a:bodyPr/>
          <a:lstStyle/>
          <a:p>
            <a:pPr>
              <a:spcAft>
                <a:spcPts val="1200"/>
              </a:spcAft>
            </a:pPr>
            <a:r>
              <a:rPr lang="en-US" dirty="0"/>
              <a:t>To report on additional types of autoimmune disorders, chronic infections, cancer, or other CNS disease, use the Add log line feature and select from the drop down.</a:t>
            </a:r>
          </a:p>
          <a:p>
            <a:pPr>
              <a:spcAft>
                <a:spcPts val="1200"/>
              </a:spcAft>
            </a:pPr>
            <a:r>
              <a:rPr lang="en-US" dirty="0"/>
              <a:t>Do not enter any other conditions into the additional log lines.</a:t>
            </a:r>
          </a:p>
          <a:p>
            <a:pPr>
              <a:spcAft>
                <a:spcPts val="1200"/>
              </a:spcAft>
            </a:pPr>
            <a:r>
              <a:rPr lang="en-US" dirty="0"/>
              <a:t>Note – complete the ‘specify’ for each additional condition added.</a:t>
            </a:r>
          </a:p>
          <a:p>
            <a:pPr>
              <a:spcAft>
                <a:spcPts val="1200"/>
              </a:spcAft>
            </a:pPr>
            <a:endParaRPr lang="en-US" dirty="0"/>
          </a:p>
          <a:p>
            <a:pPr>
              <a:spcAft>
                <a:spcPts val="1200"/>
              </a:spcAft>
            </a:pPr>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8D472020-FDE1-24AD-A77D-9381E465EE4B}"/>
              </a:ext>
            </a:extLst>
          </p:cNvPr>
          <p:cNvPicPr>
            <a:picLocks noChangeAspect="1"/>
          </p:cNvPicPr>
          <p:nvPr/>
        </p:nvPicPr>
        <p:blipFill>
          <a:blip r:embed="rId2"/>
          <a:stretch>
            <a:fillRect/>
          </a:stretch>
        </p:blipFill>
        <p:spPr>
          <a:xfrm>
            <a:off x="3616532" y="468834"/>
            <a:ext cx="5070268" cy="2197364"/>
          </a:xfrm>
          <a:prstGeom prst="rect">
            <a:avLst/>
          </a:prstGeom>
          <a:ln>
            <a:solidFill>
              <a:schemeClr val="accent1"/>
            </a:solidFill>
          </a:ln>
        </p:spPr>
      </p:pic>
      <p:sp>
        <p:nvSpPr>
          <p:cNvPr id="16" name="Oval 15">
            <a:extLst>
              <a:ext uri="{FF2B5EF4-FFF2-40B4-BE49-F238E27FC236}">
                <a16:creationId xmlns:a16="http://schemas.microsoft.com/office/drawing/2014/main" id="{3B0081C3-4A40-CD84-AF72-FD868DA15E00}"/>
              </a:ext>
            </a:extLst>
          </p:cNvPr>
          <p:cNvSpPr/>
          <p:nvPr/>
        </p:nvSpPr>
        <p:spPr>
          <a:xfrm>
            <a:off x="3616532" y="2377441"/>
            <a:ext cx="1109472" cy="36576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2D504D9-7E49-71C9-889B-0634C2E684F1}"/>
              </a:ext>
            </a:extLst>
          </p:cNvPr>
          <p:cNvPicPr>
            <a:picLocks noChangeAspect="1"/>
          </p:cNvPicPr>
          <p:nvPr/>
        </p:nvPicPr>
        <p:blipFill>
          <a:blip r:embed="rId3"/>
          <a:stretch>
            <a:fillRect/>
          </a:stretch>
        </p:blipFill>
        <p:spPr>
          <a:xfrm>
            <a:off x="4045260" y="2977677"/>
            <a:ext cx="4641540" cy="1036058"/>
          </a:xfrm>
          <a:prstGeom prst="rect">
            <a:avLst/>
          </a:prstGeom>
          <a:ln>
            <a:solidFill>
              <a:schemeClr val="accent1"/>
            </a:solidFill>
          </a:ln>
        </p:spPr>
      </p:pic>
      <p:cxnSp>
        <p:nvCxnSpPr>
          <p:cNvPr id="19" name="Straight Arrow Connector 18">
            <a:extLst>
              <a:ext uri="{FF2B5EF4-FFF2-40B4-BE49-F238E27FC236}">
                <a16:creationId xmlns:a16="http://schemas.microsoft.com/office/drawing/2014/main" id="{2281D09A-3EBB-D676-5C72-1E752208FB0D}"/>
              </a:ext>
            </a:extLst>
          </p:cNvPr>
          <p:cNvCxnSpPr>
            <a:cxnSpLocks/>
          </p:cNvCxnSpPr>
          <p:nvPr/>
        </p:nvCxnSpPr>
        <p:spPr>
          <a:xfrm>
            <a:off x="3919666" y="2743201"/>
            <a:ext cx="507955" cy="7525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371179"/>
      </p:ext>
    </p:extLst>
  </p:cSld>
  <p:clrMapOvr>
    <a:masterClrMapping/>
  </p:clrMapOvr>
  <mc:AlternateContent xmlns:mc="http://schemas.openxmlformats.org/markup-compatibility/2006" xmlns:p14="http://schemas.microsoft.com/office/powerpoint/2010/main">
    <mc:Choice Requires="p14">
      <p:transition spd="med" p14:dur="700" advTm="35364">
        <p:fade/>
      </p:transition>
    </mc:Choice>
    <mc:Fallback xmlns="">
      <p:transition spd="med" advTm="35364">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44915E2-94A7-6219-C5B6-E34F8445BA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DC529E2D-281F-E672-254B-0134095919A1}"/>
              </a:ext>
            </a:extLst>
          </p:cNvPr>
          <p:cNvSpPr>
            <a:spLocks noGrp="1"/>
          </p:cNvSpPr>
          <p:nvPr>
            <p:ph type="body" sz="quarter" idx="13"/>
          </p:nvPr>
        </p:nvSpPr>
        <p:spPr/>
        <p:txBody>
          <a:bodyPr/>
          <a:lstStyle/>
          <a:p>
            <a:r>
              <a:rPr lang="en-US" dirty="0"/>
              <a:t>Follow-up Adverse Event Assessment</a:t>
            </a:r>
          </a:p>
        </p:txBody>
      </p:sp>
      <p:sp>
        <p:nvSpPr>
          <p:cNvPr id="4" name="Text Placeholder 3">
            <a:extLst>
              <a:ext uri="{FF2B5EF4-FFF2-40B4-BE49-F238E27FC236}">
                <a16:creationId xmlns:a16="http://schemas.microsoft.com/office/drawing/2014/main" id="{BBADF8EC-35D1-BF48-8B6E-6AC355476F10}"/>
              </a:ext>
            </a:extLst>
          </p:cNvPr>
          <p:cNvSpPr>
            <a:spLocks noGrp="1"/>
          </p:cNvSpPr>
          <p:nvPr>
            <p:ph type="body" sz="quarter" idx="14"/>
          </p:nvPr>
        </p:nvSpPr>
        <p:spPr/>
        <p:txBody>
          <a:bodyPr/>
          <a:lstStyle/>
          <a:p>
            <a:pPr>
              <a:spcAft>
                <a:spcPts val="1200"/>
              </a:spcAft>
            </a:pPr>
            <a:r>
              <a:rPr lang="en-US" sz="1600" dirty="0"/>
              <a:t>Complete this form in its entirety at each time point. </a:t>
            </a:r>
          </a:p>
          <a:p>
            <a:pPr>
              <a:spcAft>
                <a:spcPts val="1200"/>
              </a:spcAft>
            </a:pPr>
            <a:r>
              <a:rPr lang="en-US" sz="1600" dirty="0"/>
              <a:t>Note the timeline.</a:t>
            </a:r>
          </a:p>
          <a:p>
            <a:r>
              <a:rPr lang="en-US" sz="1600" dirty="0"/>
              <a:t>If Yes is reported to either question, complete a log line on the </a:t>
            </a:r>
            <a:r>
              <a:rPr lang="en-US" sz="1600" u="sng" dirty="0"/>
              <a:t>Adverse Events</a:t>
            </a:r>
            <a:r>
              <a:rPr lang="en-US" sz="1600" dirty="0"/>
              <a:t> or </a:t>
            </a:r>
            <a:r>
              <a:rPr lang="en-US" sz="1600" u="sng" dirty="0"/>
              <a:t>ARIA Adverse Events</a:t>
            </a:r>
            <a:r>
              <a:rPr lang="en-US" sz="1600" dirty="0"/>
              <a:t> form located at the Subject Level.</a:t>
            </a:r>
          </a:p>
          <a:p>
            <a:endParaRPr lang="en-US" dirty="0"/>
          </a:p>
        </p:txBody>
      </p:sp>
      <p:pic>
        <p:nvPicPr>
          <p:cNvPr id="8" name="Picture 7">
            <a:extLst>
              <a:ext uri="{FF2B5EF4-FFF2-40B4-BE49-F238E27FC236}">
                <a16:creationId xmlns:a16="http://schemas.microsoft.com/office/drawing/2014/main" id="{55A874AC-0225-EA69-4E52-84385A4995B0}"/>
              </a:ext>
            </a:extLst>
          </p:cNvPr>
          <p:cNvPicPr>
            <a:picLocks noChangeAspect="1"/>
          </p:cNvPicPr>
          <p:nvPr/>
        </p:nvPicPr>
        <p:blipFill>
          <a:blip r:embed="rId2"/>
          <a:stretch>
            <a:fillRect/>
          </a:stretch>
        </p:blipFill>
        <p:spPr>
          <a:xfrm>
            <a:off x="5130266" y="730014"/>
            <a:ext cx="3493317" cy="1878428"/>
          </a:xfrm>
          <a:prstGeom prst="rect">
            <a:avLst/>
          </a:prstGeom>
        </p:spPr>
      </p:pic>
      <p:cxnSp>
        <p:nvCxnSpPr>
          <p:cNvPr id="6" name="Straight Connector 5">
            <a:extLst>
              <a:ext uri="{FF2B5EF4-FFF2-40B4-BE49-F238E27FC236}">
                <a16:creationId xmlns:a16="http://schemas.microsoft.com/office/drawing/2014/main" id="{9DDB3975-23A4-18A8-588E-ECED2E179BBC}"/>
              </a:ext>
            </a:extLst>
          </p:cNvPr>
          <p:cNvCxnSpPr>
            <a:cxnSpLocks/>
          </p:cNvCxnSpPr>
          <p:nvPr/>
        </p:nvCxnSpPr>
        <p:spPr>
          <a:xfrm>
            <a:off x="6872438" y="1337912"/>
            <a:ext cx="14437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BBB397-1E8F-4E24-6794-0226D90546CB}"/>
              </a:ext>
            </a:extLst>
          </p:cNvPr>
          <p:cNvCxnSpPr>
            <a:cxnSpLocks/>
          </p:cNvCxnSpPr>
          <p:nvPr/>
        </p:nvCxnSpPr>
        <p:spPr>
          <a:xfrm>
            <a:off x="5273040" y="1461435"/>
            <a:ext cx="65612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CC959CD-DC37-E710-A046-9511A683568E}"/>
              </a:ext>
            </a:extLst>
          </p:cNvPr>
          <p:cNvSpPr/>
          <p:nvPr/>
        </p:nvSpPr>
        <p:spPr>
          <a:xfrm>
            <a:off x="5273040" y="1665171"/>
            <a:ext cx="3043187" cy="189427"/>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92A47F9-6A2C-2BD1-1506-370650276CE2}"/>
              </a:ext>
            </a:extLst>
          </p:cNvPr>
          <p:cNvSpPr/>
          <p:nvPr/>
        </p:nvSpPr>
        <p:spPr>
          <a:xfrm>
            <a:off x="5273040" y="2372397"/>
            <a:ext cx="3187566" cy="199353"/>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930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7E309C-FC7E-28BD-91BB-378C77A7C408}"/>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43FC44CB-09AC-D1DA-97CE-0B08A5389B28}"/>
              </a:ext>
            </a:extLst>
          </p:cNvPr>
          <p:cNvSpPr>
            <a:spLocks noGrp="1"/>
          </p:cNvSpPr>
          <p:nvPr>
            <p:ph type="body" sz="quarter" idx="13"/>
          </p:nvPr>
        </p:nvSpPr>
        <p:spPr/>
        <p:txBody>
          <a:bodyPr/>
          <a:lstStyle/>
          <a:p>
            <a:r>
              <a:rPr lang="en-US" dirty="0"/>
              <a:t>Vital Signs</a:t>
            </a:r>
          </a:p>
        </p:txBody>
      </p:sp>
      <p:sp>
        <p:nvSpPr>
          <p:cNvPr id="4" name="Text Placeholder 3">
            <a:extLst>
              <a:ext uri="{FF2B5EF4-FFF2-40B4-BE49-F238E27FC236}">
                <a16:creationId xmlns:a16="http://schemas.microsoft.com/office/drawing/2014/main" id="{F2923B9E-218D-1F14-1888-5CCC49DF20E7}"/>
              </a:ext>
            </a:extLst>
          </p:cNvPr>
          <p:cNvSpPr>
            <a:spLocks noGrp="1"/>
          </p:cNvSpPr>
          <p:nvPr>
            <p:ph type="body" sz="quarter" idx="14"/>
          </p:nvPr>
        </p:nvSpPr>
        <p:spPr>
          <a:xfrm>
            <a:off x="457200" y="1230312"/>
            <a:ext cx="4419601" cy="3119718"/>
          </a:xfrm>
        </p:spPr>
        <p:txBody>
          <a:bodyPr/>
          <a:lstStyle/>
          <a:p>
            <a:pPr>
              <a:spcAft>
                <a:spcPts val="1200"/>
              </a:spcAft>
            </a:pPr>
            <a:r>
              <a:rPr lang="en-US" sz="1600" dirty="0">
                <a:effectLst/>
                <a:ea typeface="Times New Roman" panose="02020603050405020304" pitchFamily="18" charset="0"/>
              </a:rPr>
              <a:t>During Follow-up –</a:t>
            </a:r>
            <a:endParaRPr lang="en-US" sz="1600" dirty="0">
              <a:ea typeface="Times New Roman" panose="02020603050405020304" pitchFamily="18" charset="0"/>
            </a:endParaRPr>
          </a:p>
          <a:p>
            <a:pPr marL="285750" indent="-285750">
              <a:spcAft>
                <a:spcPts val="1200"/>
              </a:spcAft>
              <a:buFont typeface="Arial" panose="020B0604020202020204" pitchFamily="34" charset="0"/>
              <a:buChar char="•"/>
            </a:pPr>
            <a:r>
              <a:rPr lang="en-US" sz="1600" dirty="0">
                <a:effectLst/>
                <a:ea typeface="Times New Roman" panose="02020603050405020304" pitchFamily="18" charset="0"/>
              </a:rPr>
              <a:t>If vital signs were obtained, answer Yes to the first question and complete the rest of the form.</a:t>
            </a:r>
          </a:p>
          <a:p>
            <a:pPr marL="285750" indent="-285750">
              <a:spcAft>
                <a:spcPts val="1200"/>
              </a:spcAft>
              <a:buFont typeface="Arial" panose="020B0604020202020204" pitchFamily="34" charset="0"/>
              <a:buChar char="•"/>
            </a:pPr>
            <a:r>
              <a:rPr lang="en-US" sz="1600" dirty="0">
                <a:effectLst/>
                <a:ea typeface="Times New Roman" panose="02020603050405020304" pitchFamily="18" charset="0"/>
              </a:rPr>
              <a:t>If vital signs were not obtained, answer No to the first question and do not complete the rest of the form.</a:t>
            </a:r>
          </a:p>
          <a:p>
            <a:pPr marL="285750" indent="-285750">
              <a:spcAft>
                <a:spcPts val="1200"/>
              </a:spcAft>
              <a:buFont typeface="Arial" panose="020B0604020202020204" pitchFamily="34" charset="0"/>
              <a:buChar char="•"/>
            </a:pPr>
            <a:r>
              <a:rPr lang="en-US" sz="1600" dirty="0">
                <a:effectLst/>
                <a:ea typeface="Times New Roman" panose="02020603050405020304" pitchFamily="18" charset="0"/>
              </a:rPr>
              <a:t>If vital were obtained multiple times during an applicable data collection time period, enter the data from the most recent vital sign assessment. </a:t>
            </a:r>
            <a:endParaRPr lang="en-US" sz="1600" dirty="0">
              <a:effectLst/>
              <a:ea typeface="Arial" panose="020B0604020202020204" pitchFamily="34" charset="0"/>
            </a:endParaRPr>
          </a:p>
          <a:p>
            <a:endParaRPr lang="en-US" sz="1600"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16DE31D7-242A-DC26-C80E-EB448DF17AA1}"/>
              </a:ext>
            </a:extLst>
          </p:cNvPr>
          <p:cNvPicPr>
            <a:picLocks noChangeAspect="1"/>
          </p:cNvPicPr>
          <p:nvPr/>
        </p:nvPicPr>
        <p:blipFill>
          <a:blip r:embed="rId2"/>
          <a:stretch>
            <a:fillRect/>
          </a:stretch>
        </p:blipFill>
        <p:spPr>
          <a:xfrm>
            <a:off x="5057421" y="306650"/>
            <a:ext cx="3629379" cy="4043380"/>
          </a:xfrm>
          <a:prstGeom prst="rect">
            <a:avLst/>
          </a:prstGeom>
          <a:ln>
            <a:solidFill>
              <a:schemeClr val="accent1"/>
            </a:solidFill>
          </a:ln>
        </p:spPr>
      </p:pic>
      <p:sp>
        <p:nvSpPr>
          <p:cNvPr id="7" name="Rectangle: Rounded Corners 6">
            <a:extLst>
              <a:ext uri="{FF2B5EF4-FFF2-40B4-BE49-F238E27FC236}">
                <a16:creationId xmlns:a16="http://schemas.microsoft.com/office/drawing/2014/main" id="{C1885594-A44B-36CB-6DDE-81DBC19D3789}"/>
              </a:ext>
            </a:extLst>
          </p:cNvPr>
          <p:cNvSpPr/>
          <p:nvPr/>
        </p:nvSpPr>
        <p:spPr>
          <a:xfrm>
            <a:off x="5189621" y="697832"/>
            <a:ext cx="3152274" cy="296779"/>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257374"/>
      </p:ext>
    </p:extLst>
  </p:cSld>
  <p:clrMapOvr>
    <a:masterClrMapping/>
  </p:clrMapOvr>
  <mc:AlternateContent xmlns:mc="http://schemas.openxmlformats.org/markup-compatibility/2006" xmlns:p14="http://schemas.microsoft.com/office/powerpoint/2010/main">
    <mc:Choice Requires="p14">
      <p:transition spd="med" p14:dur="700" advTm="16258">
        <p:fade/>
      </p:transition>
    </mc:Choice>
    <mc:Fallback xmlns="">
      <p:transition spd="med" advTm="16258">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8158976" cy="502347"/>
          </a:xfrm>
        </p:spPr>
        <p:txBody>
          <a:bodyPr/>
          <a:lstStyle/>
          <a:p>
            <a:r>
              <a:rPr lang="en-US" dirty="0"/>
              <a:t>Follow-up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200" y="926535"/>
            <a:ext cx="8229600" cy="1035489"/>
          </a:xfrm>
        </p:spPr>
        <p:txBody>
          <a:bodyPr/>
          <a:lstStyle/>
          <a:p>
            <a:pPr>
              <a:spcAft>
                <a:spcPts val="1200"/>
              </a:spcAft>
            </a:pPr>
            <a:r>
              <a:rPr lang="en-US" dirty="0"/>
              <a:t>Any concurrent studies to which the patient enrolled to previously and were indicated as ongoing, will automatically be pulled forward into this form. Update the log line for </a:t>
            </a:r>
            <a:r>
              <a:rPr lang="en-US" i="1" dirty="0"/>
              <a:t>each</a:t>
            </a:r>
            <a:r>
              <a:rPr lang="en-US" dirty="0"/>
              <a:t> study pulled in.</a:t>
            </a:r>
          </a:p>
          <a:p>
            <a:pPr>
              <a:spcAft>
                <a:spcPts val="1200"/>
              </a:spcAft>
            </a:pPr>
            <a:r>
              <a:rPr lang="en-US" dirty="0"/>
              <a:t>If the patient </a:t>
            </a:r>
            <a:r>
              <a:rPr lang="en-US" i="1" dirty="0"/>
              <a:t>newly</a:t>
            </a:r>
            <a:r>
              <a:rPr lang="en-US" dirty="0"/>
              <a:t> enrolled to a study, </a:t>
            </a:r>
            <a:r>
              <a:rPr lang="en-US" sz="1400" dirty="0"/>
              <a:t>use the “Add a new Log Line” feature and complete a log line for each new study.</a:t>
            </a:r>
          </a:p>
          <a:p>
            <a:endParaRPr lang="en-US" dirty="0"/>
          </a:p>
        </p:txBody>
      </p:sp>
      <p:pic>
        <p:nvPicPr>
          <p:cNvPr id="6" name="Picture 5">
            <a:extLst>
              <a:ext uri="{FF2B5EF4-FFF2-40B4-BE49-F238E27FC236}">
                <a16:creationId xmlns:a16="http://schemas.microsoft.com/office/drawing/2014/main" id="{90522FCF-A486-447E-476D-88223844652B}"/>
              </a:ext>
            </a:extLst>
          </p:cNvPr>
          <p:cNvPicPr>
            <a:picLocks noChangeAspect="1"/>
          </p:cNvPicPr>
          <p:nvPr/>
        </p:nvPicPr>
        <p:blipFill>
          <a:blip r:embed="rId2"/>
          <a:stretch>
            <a:fillRect/>
          </a:stretch>
        </p:blipFill>
        <p:spPr>
          <a:xfrm>
            <a:off x="457197" y="2181323"/>
            <a:ext cx="8229601" cy="2413983"/>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D46BCAB-5D63-681C-3638-8FB3C1FEE9BA}"/>
                  </a:ext>
                </a:extLst>
              </p14:cNvPr>
              <p14:cNvContentPartPr/>
              <p14:nvPr/>
            </p14:nvContentPartPr>
            <p14:xfrm>
              <a:off x="799731" y="2297536"/>
              <a:ext cx="490320" cy="15480"/>
            </p14:xfrm>
          </p:contentPart>
        </mc:Choice>
        <mc:Fallback xmlns="">
          <p:pic>
            <p:nvPicPr>
              <p:cNvPr id="7" name="Ink 6">
                <a:extLst>
                  <a:ext uri="{FF2B5EF4-FFF2-40B4-BE49-F238E27FC236}">
                    <a16:creationId xmlns:a16="http://schemas.microsoft.com/office/drawing/2014/main" id="{FD46BCAB-5D63-681C-3638-8FB3C1FEE9BA}"/>
                  </a:ext>
                </a:extLst>
              </p:cNvPr>
              <p:cNvPicPr/>
              <p:nvPr/>
            </p:nvPicPr>
            <p:blipFill>
              <a:blip r:embed="rId6"/>
              <a:stretch>
                <a:fillRect/>
              </a:stretch>
            </p:blipFill>
            <p:spPr>
              <a:xfrm>
                <a:off x="763731" y="2225536"/>
                <a:ext cx="561960" cy="159120"/>
              </a:xfrm>
              <a:prstGeom prst="rect">
                <a:avLst/>
              </a:prstGeom>
            </p:spPr>
          </p:pic>
        </mc:Fallback>
      </mc:AlternateContent>
    </p:spTree>
    <p:extLst>
      <p:ext uri="{BB962C8B-B14F-4D97-AF65-F5344CB8AC3E}">
        <p14:creationId xmlns:p14="http://schemas.microsoft.com/office/powerpoint/2010/main" val="1320280907"/>
      </p:ext>
    </p:extLst>
  </p:cSld>
  <p:clrMapOvr>
    <a:masterClrMapping/>
  </p:clrMapOvr>
  <mc:AlternateContent xmlns:mc="http://schemas.openxmlformats.org/markup-compatibility/2006" xmlns:p14="http://schemas.microsoft.com/office/powerpoint/2010/main">
    <mc:Choice Requires="p14">
      <p:transition spd="med" p14:dur="700" advTm="34117">
        <p:fade/>
      </p:transition>
    </mc:Choice>
    <mc:Fallback xmlns="">
      <p:transition spd="med" advTm="34117">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29FD9-F960-6037-93FE-8FC3AE2C38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889B38-56BA-535E-D701-3D14274B4E8A}"/>
              </a:ext>
            </a:extLst>
          </p:cNvPr>
          <p:cNvSpPr>
            <a:spLocks noGrp="1"/>
          </p:cNvSpPr>
          <p:nvPr>
            <p:ph type="body" sz="quarter" idx="13"/>
          </p:nvPr>
        </p:nvSpPr>
        <p:spPr/>
        <p:txBody>
          <a:bodyPr/>
          <a:lstStyle/>
          <a:p>
            <a:r>
              <a:rPr lang="en-US" dirty="0"/>
              <a:t>Follow-up Concurrent Study Enrollment</a:t>
            </a:r>
          </a:p>
          <a:p>
            <a:endParaRPr lang="en-US" dirty="0"/>
          </a:p>
        </p:txBody>
      </p:sp>
      <p:sp>
        <p:nvSpPr>
          <p:cNvPr id="4" name="Text Placeholder 3">
            <a:extLst>
              <a:ext uri="{FF2B5EF4-FFF2-40B4-BE49-F238E27FC236}">
                <a16:creationId xmlns:a16="http://schemas.microsoft.com/office/drawing/2014/main" id="{C9CFFD9C-E5E3-8C8D-D62B-BD663B8A73A3}"/>
              </a:ext>
            </a:extLst>
          </p:cNvPr>
          <p:cNvSpPr>
            <a:spLocks noGrp="1"/>
          </p:cNvSpPr>
          <p:nvPr>
            <p:ph type="body" sz="quarter" idx="14"/>
          </p:nvPr>
        </p:nvSpPr>
        <p:spPr>
          <a:xfrm>
            <a:off x="468086" y="1236529"/>
            <a:ext cx="4419601" cy="2934228"/>
          </a:xfrm>
        </p:spPr>
        <p:txBody>
          <a:bodyPr/>
          <a:lstStyle/>
          <a:p>
            <a:pPr>
              <a:spcAft>
                <a:spcPts val="300"/>
              </a:spcAft>
            </a:pPr>
            <a:r>
              <a:rPr lang="en-US" dirty="0"/>
              <a:t>If previously reported “Ongoing” studies are not being ‘pulled forward’, please do the following:</a:t>
            </a:r>
          </a:p>
          <a:p>
            <a:pPr>
              <a:spcAft>
                <a:spcPts val="300"/>
              </a:spcAft>
            </a:pPr>
            <a:endParaRPr lang="en-US" dirty="0"/>
          </a:p>
          <a:p>
            <a:pPr>
              <a:spcAft>
                <a:spcPts val="300"/>
              </a:spcAft>
            </a:pPr>
            <a:r>
              <a:rPr lang="en-US" dirty="0"/>
              <a:t>On the </a:t>
            </a:r>
            <a:r>
              <a:rPr lang="en-US" u="sng" dirty="0"/>
              <a:t>Follow-up Reporting Period and Patient</a:t>
            </a:r>
          </a:p>
          <a:p>
            <a:pPr>
              <a:spcAft>
                <a:spcPts val="300"/>
              </a:spcAft>
            </a:pPr>
            <a:r>
              <a:rPr lang="en-US" u="sng" dirty="0"/>
              <a:t>Status</a:t>
            </a:r>
            <a:r>
              <a:rPr lang="en-US" dirty="0"/>
              <a:t> form, ‘toggle’ the answer to this question.</a:t>
            </a:r>
          </a:p>
          <a:p>
            <a:pPr>
              <a:spcAft>
                <a:spcPts val="300"/>
              </a:spcAft>
            </a:pPr>
            <a:endParaRPr lang="en-US" dirty="0"/>
          </a:p>
          <a:p>
            <a:pPr>
              <a:spcAft>
                <a:spcPts val="300"/>
              </a:spcAft>
            </a:pPr>
            <a:r>
              <a:rPr lang="en-US" dirty="0"/>
              <a:t>That is, if you originally entered No, change the answer to Yes and hit Save. Then, change the answer back to No and hit Save.</a:t>
            </a:r>
          </a:p>
          <a:p>
            <a:pPr>
              <a:spcAft>
                <a:spcPts val="300"/>
              </a:spcAft>
            </a:pPr>
            <a:endParaRPr lang="en-US" dirty="0"/>
          </a:p>
          <a:p>
            <a:pPr>
              <a:spcAft>
                <a:spcPts val="300"/>
              </a:spcAft>
            </a:pPr>
            <a:r>
              <a:rPr lang="en-US" dirty="0"/>
              <a:t>This should ‘trigger’ the programming and the Ongoing studies will be ‘pulled forward’ into the current </a:t>
            </a:r>
            <a:r>
              <a:rPr lang="en-US" u="sng" dirty="0"/>
              <a:t>Follow-up Concurrent Study Enrollment </a:t>
            </a:r>
            <a:r>
              <a:rPr lang="en-US" dirty="0"/>
              <a:t>form. </a:t>
            </a:r>
          </a:p>
          <a:p>
            <a:endParaRPr lang="en-US" sz="1600" dirty="0">
              <a:effectLst/>
              <a:ea typeface="Calibri" panose="020F0502020204030204" pitchFamily="34" charset="0"/>
            </a:endParaRPr>
          </a:p>
        </p:txBody>
      </p:sp>
      <p:sp>
        <p:nvSpPr>
          <p:cNvPr id="13" name="Picture Placeholder 12">
            <a:extLst>
              <a:ext uri="{FF2B5EF4-FFF2-40B4-BE49-F238E27FC236}">
                <a16:creationId xmlns:a16="http://schemas.microsoft.com/office/drawing/2014/main" id="{DD5DCF36-A226-D748-F7F9-3F70D90E3390}"/>
              </a:ext>
            </a:extLst>
          </p:cNvPr>
          <p:cNvSpPr>
            <a:spLocks noGrp="1"/>
          </p:cNvSpPr>
          <p:nvPr>
            <p:ph type="pic" sz="quarter" idx="15"/>
          </p:nvPr>
        </p:nvSpPr>
        <p:spPr>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150160EE-7AC3-30B4-A06D-E3B140AF4FCB}"/>
              </a:ext>
            </a:extLst>
          </p:cNvPr>
          <p:cNvPicPr>
            <a:picLocks noChangeAspect="1"/>
          </p:cNvPicPr>
          <p:nvPr/>
        </p:nvPicPr>
        <p:blipFill>
          <a:blip r:embed="rId2"/>
          <a:stretch>
            <a:fillRect/>
          </a:stretch>
        </p:blipFill>
        <p:spPr>
          <a:xfrm>
            <a:off x="5130265" y="401480"/>
            <a:ext cx="3444918" cy="3840480"/>
          </a:xfrm>
          <a:prstGeom prst="rect">
            <a:avLst/>
          </a:prstGeom>
        </p:spPr>
      </p:pic>
      <p:sp>
        <p:nvSpPr>
          <p:cNvPr id="2" name="Rectangle: Rounded Corners 1">
            <a:extLst>
              <a:ext uri="{FF2B5EF4-FFF2-40B4-BE49-F238E27FC236}">
                <a16:creationId xmlns:a16="http://schemas.microsoft.com/office/drawing/2014/main" id="{D43CC40B-77CB-1AB7-3D3A-235E8377C6EC}"/>
              </a:ext>
            </a:extLst>
          </p:cNvPr>
          <p:cNvSpPr/>
          <p:nvPr/>
        </p:nvSpPr>
        <p:spPr>
          <a:xfrm>
            <a:off x="5130265" y="1928813"/>
            <a:ext cx="2970748" cy="371475"/>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or: Elbow 5">
            <a:extLst>
              <a:ext uri="{FF2B5EF4-FFF2-40B4-BE49-F238E27FC236}">
                <a16:creationId xmlns:a16="http://schemas.microsoft.com/office/drawing/2014/main" id="{08A2B2B0-6127-E11D-B65B-90DEC84E7B13}"/>
              </a:ext>
            </a:extLst>
          </p:cNvPr>
          <p:cNvCxnSpPr>
            <a:cxnSpLocks/>
            <a:endCxn id="2" idx="1"/>
          </p:cNvCxnSpPr>
          <p:nvPr/>
        </p:nvCxnSpPr>
        <p:spPr>
          <a:xfrm flipV="1">
            <a:off x="4274634" y="2114551"/>
            <a:ext cx="855631" cy="185737"/>
          </a:xfrm>
          <a:prstGeom prst="bentConnector3">
            <a:avLst>
              <a:gd name="adj1" fmla="val 50000"/>
            </a:avLst>
          </a:prstGeom>
          <a:ln w="22225">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98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D89893-7986-592F-FDC6-9FFD3089097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A7DA59C-373A-F4E8-5B92-F66DCBD809F1}"/>
              </a:ext>
            </a:extLst>
          </p:cNvPr>
          <p:cNvSpPr>
            <a:spLocks noGrp="1"/>
          </p:cNvSpPr>
          <p:nvPr>
            <p:ph type="body" sz="quarter" idx="13"/>
          </p:nvPr>
        </p:nvSpPr>
        <p:spPr>
          <a:xfrm>
            <a:off x="457200" y="307975"/>
            <a:ext cx="4419600" cy="500061"/>
          </a:xfrm>
        </p:spPr>
        <p:txBody>
          <a:bodyPr/>
          <a:lstStyle/>
          <a:p>
            <a:r>
              <a:rPr lang="en-US" dirty="0"/>
              <a:t>Follow-up Lifestyle Data</a:t>
            </a:r>
          </a:p>
        </p:txBody>
      </p:sp>
      <p:sp>
        <p:nvSpPr>
          <p:cNvPr id="4" name="Text Placeholder 3">
            <a:extLst>
              <a:ext uri="{FF2B5EF4-FFF2-40B4-BE49-F238E27FC236}">
                <a16:creationId xmlns:a16="http://schemas.microsoft.com/office/drawing/2014/main" id="{E63AEA62-07F8-CE12-79E9-8021D5D63305}"/>
              </a:ext>
            </a:extLst>
          </p:cNvPr>
          <p:cNvSpPr>
            <a:spLocks noGrp="1"/>
          </p:cNvSpPr>
          <p:nvPr>
            <p:ph type="body" sz="quarter" idx="14"/>
          </p:nvPr>
        </p:nvSpPr>
        <p:spPr>
          <a:xfrm>
            <a:off x="457200" y="1355558"/>
            <a:ext cx="4419601" cy="2630905"/>
          </a:xfrm>
        </p:spPr>
        <p:txBody>
          <a:bodyPr/>
          <a:lstStyle/>
          <a:p>
            <a:pPr>
              <a:spcAft>
                <a:spcPts val="1200"/>
              </a:spcAft>
            </a:pPr>
            <a:r>
              <a:rPr lang="en-US" sz="1600" dirty="0"/>
              <a:t>This form asks about any </a:t>
            </a:r>
            <a:r>
              <a:rPr lang="en-US" sz="1600" i="1" dirty="0"/>
              <a:t>changes</a:t>
            </a:r>
            <a:r>
              <a:rPr lang="en-US" sz="1600" dirty="0"/>
              <a:t> since the last reporting period. For accurate reporting, compare to how the </a:t>
            </a:r>
            <a:r>
              <a:rPr lang="en-US" sz="1600" u="sng" dirty="0"/>
              <a:t>Lifestyle Data</a:t>
            </a:r>
            <a:r>
              <a:rPr lang="en-US" sz="1600" dirty="0"/>
              <a:t> form was completed during the previous reporting period.</a:t>
            </a:r>
          </a:p>
          <a:p>
            <a:pPr>
              <a:spcAft>
                <a:spcPts val="1200"/>
              </a:spcAft>
            </a:pPr>
            <a:r>
              <a:rPr lang="en-US" sz="1600" dirty="0"/>
              <a:t>If the first question is answered Yes, complete the rest of the form. </a:t>
            </a:r>
          </a:p>
          <a:p>
            <a:pPr>
              <a:spcAft>
                <a:spcPts val="1200"/>
              </a:spcAft>
            </a:pPr>
            <a:r>
              <a:rPr lang="en-US" sz="1600" dirty="0"/>
              <a:t>If the first question is answered No, do not complete the rest of the form.</a:t>
            </a:r>
          </a:p>
          <a:p>
            <a:pPr>
              <a:spcAft>
                <a:spcPts val="1200"/>
              </a:spcAft>
            </a:pPr>
            <a:endParaRPr lang="en-US" sz="1600" dirty="0"/>
          </a:p>
        </p:txBody>
      </p:sp>
      <p:pic>
        <p:nvPicPr>
          <p:cNvPr id="8" name="Picture 7">
            <a:extLst>
              <a:ext uri="{FF2B5EF4-FFF2-40B4-BE49-F238E27FC236}">
                <a16:creationId xmlns:a16="http://schemas.microsoft.com/office/drawing/2014/main" id="{D37D9212-436F-152E-65C2-3B4449AB70B0}"/>
              </a:ext>
            </a:extLst>
          </p:cNvPr>
          <p:cNvPicPr>
            <a:picLocks noChangeAspect="1"/>
          </p:cNvPicPr>
          <p:nvPr/>
        </p:nvPicPr>
        <p:blipFill>
          <a:blip r:embed="rId2"/>
          <a:stretch>
            <a:fillRect/>
          </a:stretch>
        </p:blipFill>
        <p:spPr>
          <a:xfrm>
            <a:off x="5168670" y="374650"/>
            <a:ext cx="3518130" cy="3960814"/>
          </a:xfrm>
          <a:prstGeom prst="rect">
            <a:avLst/>
          </a:prstGeom>
        </p:spPr>
      </p:pic>
      <p:sp>
        <p:nvSpPr>
          <p:cNvPr id="5" name="Oval 4">
            <a:extLst>
              <a:ext uri="{FF2B5EF4-FFF2-40B4-BE49-F238E27FC236}">
                <a16:creationId xmlns:a16="http://schemas.microsoft.com/office/drawing/2014/main" id="{2D77B4BC-7BA2-36B6-0AC6-6640CD321CAA}"/>
              </a:ext>
            </a:extLst>
          </p:cNvPr>
          <p:cNvSpPr/>
          <p:nvPr/>
        </p:nvSpPr>
        <p:spPr>
          <a:xfrm>
            <a:off x="8077200" y="1187116"/>
            <a:ext cx="513347" cy="320842"/>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272303-7EC9-24E2-E2BF-1E97C8611EB5}"/>
              </a:ext>
            </a:extLst>
          </p:cNvPr>
          <p:cNvSpPr/>
          <p:nvPr/>
        </p:nvSpPr>
        <p:spPr>
          <a:xfrm>
            <a:off x="5168670" y="1403684"/>
            <a:ext cx="1833709" cy="569494"/>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819664"/>
      </p:ext>
    </p:extLst>
  </p:cSld>
  <p:clrMapOvr>
    <a:masterClrMapping/>
  </p:clrMapOvr>
  <mc:AlternateContent xmlns:mc="http://schemas.openxmlformats.org/markup-compatibility/2006" xmlns:p14="http://schemas.microsoft.com/office/powerpoint/2010/main">
    <mc:Choice Requires="p14">
      <p:transition spd="med" p14:dur="700" advTm="28637">
        <p:fade/>
      </p:transition>
    </mc:Choice>
    <mc:Fallback xmlns="">
      <p:transition spd="med" advTm="28637">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5A0671-60EC-7CE3-A831-17179B92F201}"/>
              </a:ext>
            </a:extLst>
          </p:cNvPr>
          <p:cNvSpPr>
            <a:spLocks noGrp="1"/>
          </p:cNvSpPr>
          <p:nvPr>
            <p:ph type="body" sz="quarter" idx="13"/>
          </p:nvPr>
        </p:nvSpPr>
        <p:spPr>
          <a:xfrm>
            <a:off x="457200" y="307976"/>
            <a:ext cx="4419600" cy="796206"/>
          </a:xfrm>
        </p:spPr>
        <p:txBody>
          <a:bodyPr/>
          <a:lstStyle/>
          <a:p>
            <a:r>
              <a:rPr lang="en-US" dirty="0"/>
              <a:t>Follow-up Patient Characteristics</a:t>
            </a:r>
          </a:p>
        </p:txBody>
      </p:sp>
      <p:sp>
        <p:nvSpPr>
          <p:cNvPr id="4" name="Text Placeholder 3">
            <a:extLst>
              <a:ext uri="{FF2B5EF4-FFF2-40B4-BE49-F238E27FC236}">
                <a16:creationId xmlns:a16="http://schemas.microsoft.com/office/drawing/2014/main" id="{5BED2905-B82B-EF3B-00CC-DF25CCB3B325}"/>
              </a:ext>
            </a:extLst>
          </p:cNvPr>
          <p:cNvSpPr>
            <a:spLocks noGrp="1"/>
          </p:cNvSpPr>
          <p:nvPr>
            <p:ph type="body" sz="quarter" idx="14"/>
          </p:nvPr>
        </p:nvSpPr>
        <p:spPr>
          <a:xfrm>
            <a:off x="457199" y="1459833"/>
            <a:ext cx="4419601" cy="2875632"/>
          </a:xfrm>
        </p:spPr>
        <p:txBody>
          <a:bodyPr/>
          <a:lstStyle/>
          <a:p>
            <a:pPr>
              <a:spcAft>
                <a:spcPts val="1200"/>
              </a:spcAft>
            </a:pPr>
            <a:r>
              <a:rPr lang="en-US" sz="1600" dirty="0"/>
              <a:t>This form asks about the </a:t>
            </a:r>
            <a:r>
              <a:rPr lang="en-US" sz="1600" i="1" dirty="0"/>
              <a:t>changes</a:t>
            </a:r>
            <a:r>
              <a:rPr lang="en-US" sz="1600" dirty="0"/>
              <a:t> since the last reporting period. For accurate reporting, compare to how the </a:t>
            </a:r>
            <a:r>
              <a:rPr lang="en-US" sz="1600" u="sng" dirty="0"/>
              <a:t>Patient Characteristics</a:t>
            </a:r>
            <a:r>
              <a:rPr lang="en-US" sz="1600" dirty="0"/>
              <a:t> form was completed during the previous reporting period.</a:t>
            </a:r>
          </a:p>
          <a:p>
            <a:pPr>
              <a:spcAft>
                <a:spcPts val="1200"/>
              </a:spcAft>
            </a:pPr>
            <a:r>
              <a:rPr lang="en-US" sz="1600" dirty="0"/>
              <a:t>If the first question is answered Yes, complete the rest of the form. </a:t>
            </a:r>
          </a:p>
          <a:p>
            <a:pPr>
              <a:spcAft>
                <a:spcPts val="1200"/>
              </a:spcAft>
            </a:pPr>
            <a:r>
              <a:rPr lang="en-US" sz="1600" dirty="0"/>
              <a:t>If the first question is answered No, do not complete the rest of the form.</a:t>
            </a:r>
          </a:p>
          <a:p>
            <a:endParaRPr lang="en-US" dirty="0"/>
          </a:p>
        </p:txBody>
      </p:sp>
      <p:sp>
        <p:nvSpPr>
          <p:cNvPr id="8" name="Picture Placeholder 7">
            <a:extLst>
              <a:ext uri="{FF2B5EF4-FFF2-40B4-BE49-F238E27FC236}">
                <a16:creationId xmlns:a16="http://schemas.microsoft.com/office/drawing/2014/main" id="{99462967-1949-2B2B-5231-AD44019015EB}"/>
              </a:ext>
            </a:extLst>
          </p:cNvPr>
          <p:cNvSpPr>
            <a:spLocks noGrp="1"/>
          </p:cNvSpPr>
          <p:nvPr>
            <p:ph type="pic" sz="quarter" idx="15"/>
          </p:nvPr>
        </p:nvSpPr>
        <p:spPr/>
        <p:txBody>
          <a:bodyPr/>
          <a:lstStyle/>
          <a:p>
            <a:endParaRPr lang="en-US"/>
          </a:p>
        </p:txBody>
      </p:sp>
      <p:pic>
        <p:nvPicPr>
          <p:cNvPr id="10" name="Picture 9">
            <a:extLst>
              <a:ext uri="{FF2B5EF4-FFF2-40B4-BE49-F238E27FC236}">
                <a16:creationId xmlns:a16="http://schemas.microsoft.com/office/drawing/2014/main" id="{A0931EED-8259-869C-4BB5-A05F8240FE67}"/>
              </a:ext>
            </a:extLst>
          </p:cNvPr>
          <p:cNvPicPr>
            <a:picLocks noChangeAspect="1"/>
          </p:cNvPicPr>
          <p:nvPr/>
        </p:nvPicPr>
        <p:blipFill>
          <a:blip r:embed="rId2"/>
          <a:stretch>
            <a:fillRect/>
          </a:stretch>
        </p:blipFill>
        <p:spPr>
          <a:xfrm>
            <a:off x="5056132" y="307974"/>
            <a:ext cx="3630668" cy="4027488"/>
          </a:xfrm>
          <a:prstGeom prst="rect">
            <a:avLst/>
          </a:prstGeom>
          <a:ln>
            <a:solidFill>
              <a:schemeClr val="accent1"/>
            </a:solidFill>
          </a:ln>
        </p:spPr>
      </p:pic>
      <p:sp>
        <p:nvSpPr>
          <p:cNvPr id="2" name="Oval 1">
            <a:extLst>
              <a:ext uri="{FF2B5EF4-FFF2-40B4-BE49-F238E27FC236}">
                <a16:creationId xmlns:a16="http://schemas.microsoft.com/office/drawing/2014/main" id="{4A3F4B2F-9B31-9293-4C5A-A5C3DCF09518}"/>
              </a:ext>
            </a:extLst>
          </p:cNvPr>
          <p:cNvSpPr/>
          <p:nvPr/>
        </p:nvSpPr>
        <p:spPr>
          <a:xfrm>
            <a:off x="7970808" y="1026543"/>
            <a:ext cx="577969" cy="28467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B64D4B4-E32D-3603-6483-19EAE4922F17}"/>
              </a:ext>
            </a:extLst>
          </p:cNvPr>
          <p:cNvCxnSpPr/>
          <p:nvPr/>
        </p:nvCxnSpPr>
        <p:spPr>
          <a:xfrm>
            <a:off x="5167223" y="707366"/>
            <a:ext cx="116456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A089C6D-6838-158C-652B-DF75C3A6618F}"/>
              </a:ext>
            </a:extLst>
          </p:cNvPr>
          <p:cNvSpPr/>
          <p:nvPr/>
        </p:nvSpPr>
        <p:spPr>
          <a:xfrm>
            <a:off x="4975997" y="1392430"/>
            <a:ext cx="1895469" cy="39401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375461"/>
      </p:ext>
    </p:extLst>
  </p:cSld>
  <p:clrMapOvr>
    <a:masterClrMapping/>
  </p:clrMapOvr>
  <mc:AlternateContent xmlns:mc="http://schemas.openxmlformats.org/markup-compatibility/2006" xmlns:p14="http://schemas.microsoft.com/office/powerpoint/2010/main">
    <mc:Choice Requires="p14">
      <p:transition spd="med" p14:dur="700" advTm="28703">
        <p:fade/>
      </p:transition>
    </mc:Choice>
    <mc:Fallback xmlns="">
      <p:transition spd="med" advTm="28703">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389CA0-547F-890A-2C67-3711F802EBAC}"/>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2141A033-CD75-5881-26D4-9A192F2F3388}"/>
              </a:ext>
            </a:extLst>
          </p:cNvPr>
          <p:cNvSpPr>
            <a:spLocks noGrp="1"/>
          </p:cNvSpPr>
          <p:nvPr>
            <p:ph type="body" sz="quarter" idx="13"/>
          </p:nvPr>
        </p:nvSpPr>
        <p:spPr/>
        <p:txBody>
          <a:bodyPr/>
          <a:lstStyle/>
          <a:p>
            <a:r>
              <a:rPr lang="en-US" dirty="0"/>
              <a:t>Clinical Features of Co-Pathology</a:t>
            </a:r>
          </a:p>
        </p:txBody>
      </p:sp>
      <p:sp>
        <p:nvSpPr>
          <p:cNvPr id="4" name="Text Placeholder 3">
            <a:extLst>
              <a:ext uri="{FF2B5EF4-FFF2-40B4-BE49-F238E27FC236}">
                <a16:creationId xmlns:a16="http://schemas.microsoft.com/office/drawing/2014/main" id="{DF4D7A80-BA2B-AE09-EA41-34F5C8A0B7B5}"/>
              </a:ext>
            </a:extLst>
          </p:cNvPr>
          <p:cNvSpPr>
            <a:spLocks noGrp="1"/>
          </p:cNvSpPr>
          <p:nvPr>
            <p:ph type="body" sz="quarter" idx="14"/>
          </p:nvPr>
        </p:nvSpPr>
        <p:spPr/>
        <p:txBody>
          <a:bodyPr/>
          <a:lstStyle/>
          <a:p>
            <a:r>
              <a:rPr lang="en-US" sz="1600" dirty="0"/>
              <a:t>Complete this form in its entirety. </a:t>
            </a:r>
          </a:p>
          <a:p>
            <a:endParaRPr lang="en-US" dirty="0"/>
          </a:p>
        </p:txBody>
      </p:sp>
      <p:pic>
        <p:nvPicPr>
          <p:cNvPr id="6" name="Picture 5">
            <a:extLst>
              <a:ext uri="{FF2B5EF4-FFF2-40B4-BE49-F238E27FC236}">
                <a16:creationId xmlns:a16="http://schemas.microsoft.com/office/drawing/2014/main" id="{B7B7F608-5EA9-5935-59F0-D84ACA7A4B86}"/>
              </a:ext>
            </a:extLst>
          </p:cNvPr>
          <p:cNvPicPr>
            <a:picLocks noChangeAspect="1"/>
          </p:cNvPicPr>
          <p:nvPr/>
        </p:nvPicPr>
        <p:blipFill>
          <a:blip r:embed="rId2"/>
          <a:stretch>
            <a:fillRect/>
          </a:stretch>
        </p:blipFill>
        <p:spPr>
          <a:xfrm>
            <a:off x="5057422" y="307975"/>
            <a:ext cx="3629378" cy="4027488"/>
          </a:xfrm>
          <a:prstGeom prst="rect">
            <a:avLst/>
          </a:prstGeom>
          <a:ln>
            <a:solidFill>
              <a:schemeClr val="accent1"/>
            </a:solidFill>
          </a:ln>
        </p:spPr>
      </p:pic>
    </p:spTree>
    <p:extLst>
      <p:ext uri="{BB962C8B-B14F-4D97-AF65-F5344CB8AC3E}">
        <p14:creationId xmlns:p14="http://schemas.microsoft.com/office/powerpoint/2010/main" val="4241395754"/>
      </p:ext>
    </p:extLst>
  </p:cSld>
  <p:clrMapOvr>
    <a:masterClrMapping/>
  </p:clrMapOvr>
  <mc:AlternateContent xmlns:mc="http://schemas.openxmlformats.org/markup-compatibility/2006" xmlns:p14="http://schemas.microsoft.com/office/powerpoint/2010/main">
    <mc:Choice Requires="p14">
      <p:transition spd="med" p14:dur="700" advTm="14510">
        <p:fade/>
      </p:transition>
    </mc:Choice>
    <mc:Fallback xmlns="">
      <p:transition spd="med" advTm="1451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Demography</a:t>
            </a:r>
          </a:p>
        </p:txBody>
      </p:sp>
      <p:pic>
        <p:nvPicPr>
          <p:cNvPr id="5" name="Picture 4">
            <a:extLst>
              <a:ext uri="{FF2B5EF4-FFF2-40B4-BE49-F238E27FC236}">
                <a16:creationId xmlns:a16="http://schemas.microsoft.com/office/drawing/2014/main" id="{A9CBAAFE-D8C0-42D2-6224-04141B825412}"/>
              </a:ext>
            </a:extLst>
          </p:cNvPr>
          <p:cNvPicPr>
            <a:picLocks noChangeAspect="1"/>
          </p:cNvPicPr>
          <p:nvPr/>
        </p:nvPicPr>
        <p:blipFill>
          <a:blip r:embed="rId2"/>
          <a:stretch>
            <a:fillRect/>
          </a:stretch>
        </p:blipFill>
        <p:spPr>
          <a:xfrm>
            <a:off x="457200" y="1123657"/>
            <a:ext cx="3077687" cy="1521553"/>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984921F-37FD-6ABB-0774-B0D61FDF23AE}"/>
                  </a:ext>
                </a:extLst>
              </p14:cNvPr>
              <p14:cNvContentPartPr/>
              <p14:nvPr/>
            </p14:nvContentPartPr>
            <p14:xfrm>
              <a:off x="983085" y="1708030"/>
              <a:ext cx="1332720" cy="72720"/>
            </p14:xfrm>
          </p:contentPart>
        </mc:Choice>
        <mc:Fallback xmlns="">
          <p:pic>
            <p:nvPicPr>
              <p:cNvPr id="6" name="Ink 5">
                <a:extLst>
                  <a:ext uri="{FF2B5EF4-FFF2-40B4-BE49-F238E27FC236}">
                    <a16:creationId xmlns:a16="http://schemas.microsoft.com/office/drawing/2014/main" id="{A984921F-37FD-6ABB-0774-B0D61FDF23AE}"/>
                  </a:ext>
                </a:extLst>
              </p:cNvPr>
              <p:cNvPicPr/>
              <p:nvPr/>
            </p:nvPicPr>
            <p:blipFill>
              <a:blip r:embed="rId5"/>
              <a:stretch>
                <a:fillRect/>
              </a:stretch>
            </p:blipFill>
            <p:spPr>
              <a:xfrm>
                <a:off x="929445" y="1600030"/>
                <a:ext cx="1440360" cy="288360"/>
              </a:xfrm>
              <a:prstGeom prst="rect">
                <a:avLst/>
              </a:prstGeom>
            </p:spPr>
          </p:pic>
        </mc:Fallback>
      </mc:AlternateContent>
      <p:cxnSp>
        <p:nvCxnSpPr>
          <p:cNvPr id="12" name="Straight Arrow Connector 11">
            <a:extLst>
              <a:ext uri="{FF2B5EF4-FFF2-40B4-BE49-F238E27FC236}">
                <a16:creationId xmlns:a16="http://schemas.microsoft.com/office/drawing/2014/main" id="{0D8CF649-A036-56DF-22A1-4496048762C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DD4D975-FD35-428A-7FB4-ABD51315B739}"/>
              </a:ext>
            </a:extLst>
          </p:cNvPr>
          <p:cNvSpPr txBox="1"/>
          <p:nvPr/>
        </p:nvSpPr>
        <p:spPr>
          <a:xfrm>
            <a:off x="457200" y="2830972"/>
            <a:ext cx="4419600" cy="1569660"/>
          </a:xfrm>
          <a:prstGeom prst="rect">
            <a:avLst/>
          </a:prstGeom>
          <a:noFill/>
        </p:spPr>
        <p:txBody>
          <a:bodyPr wrap="square" rtlCol="0">
            <a:spAutoFit/>
          </a:bodyPr>
          <a:lstStyle/>
          <a:p>
            <a:r>
              <a:rPr lang="en-US" sz="1600" dirty="0">
                <a:solidFill>
                  <a:schemeClr val="accent1"/>
                </a:solidFill>
              </a:rPr>
              <a:t>When a patient is registered to ALZ-NET via the </a:t>
            </a:r>
            <a:r>
              <a:rPr lang="en-US" sz="1600" i="1" dirty="0">
                <a:solidFill>
                  <a:schemeClr val="accent1"/>
                </a:solidFill>
                <a:effectLst/>
                <a:ea typeface="Times New Roman" panose="02020603050405020304" pitchFamily="18" charset="0"/>
              </a:rPr>
              <a:t>ACR Clinical Trial Web Application (</a:t>
            </a:r>
            <a:r>
              <a:rPr lang="en-US" sz="1600" dirty="0">
                <a:solidFill>
                  <a:schemeClr val="accent1"/>
                </a:solidFill>
                <a:ea typeface="Times New Roman" panose="02020603050405020304" pitchFamily="18" charset="0"/>
              </a:rPr>
              <a:t>aka</a:t>
            </a:r>
            <a:r>
              <a:rPr lang="en-US" sz="1600" dirty="0">
                <a:solidFill>
                  <a:schemeClr val="accent1"/>
                </a:solidFill>
                <a:effectLst/>
                <a:ea typeface="Times New Roman" panose="02020603050405020304" pitchFamily="18" charset="0"/>
              </a:rPr>
              <a:t> CTMS</a:t>
            </a:r>
            <a:r>
              <a:rPr lang="en-US" sz="1600" i="1" dirty="0">
                <a:solidFill>
                  <a:schemeClr val="accent1"/>
                </a:solidFill>
                <a:effectLst/>
                <a:ea typeface="Times New Roman" panose="02020603050405020304" pitchFamily="18" charset="0"/>
              </a:rPr>
              <a:t>), </a:t>
            </a:r>
            <a:r>
              <a:rPr lang="en-US" sz="1600" dirty="0">
                <a:solidFill>
                  <a:schemeClr val="accent1"/>
                </a:solidFill>
                <a:effectLst/>
                <a:ea typeface="Times New Roman" panose="02020603050405020304" pitchFamily="18" charset="0"/>
              </a:rPr>
              <a:t>some of the data is automatically loaded into the </a:t>
            </a:r>
            <a:r>
              <a:rPr lang="en-US" sz="1600" u="sng" dirty="0">
                <a:solidFill>
                  <a:schemeClr val="accent1"/>
                </a:solidFill>
                <a:effectLst/>
                <a:ea typeface="Times New Roman" panose="02020603050405020304" pitchFamily="18" charset="0"/>
              </a:rPr>
              <a:t>Demography</a:t>
            </a:r>
            <a:r>
              <a:rPr lang="en-US" sz="1600" dirty="0">
                <a:solidFill>
                  <a:schemeClr val="accent1"/>
                </a:solidFill>
                <a:effectLst/>
                <a:ea typeface="Times New Roman" panose="02020603050405020304" pitchFamily="18" charset="0"/>
              </a:rPr>
              <a:t> form </a:t>
            </a:r>
            <a:r>
              <a:rPr lang="en-US" sz="1600" dirty="0">
                <a:solidFill>
                  <a:schemeClr val="accent1"/>
                </a:solidFill>
                <a:ea typeface="Times New Roman" panose="02020603050405020304" pitchFamily="18" charset="0"/>
              </a:rPr>
              <a:t>in</a:t>
            </a:r>
            <a:r>
              <a:rPr lang="en-US" sz="1600" dirty="0">
                <a:solidFill>
                  <a:schemeClr val="accent1"/>
                </a:solidFill>
                <a:effectLst/>
                <a:ea typeface="Times New Roman" panose="02020603050405020304" pitchFamily="18" charset="0"/>
              </a:rPr>
              <a:t>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p:txBody>
      </p:sp>
      <p:pic>
        <p:nvPicPr>
          <p:cNvPr id="8" name="Picture 7">
            <a:extLst>
              <a:ext uri="{FF2B5EF4-FFF2-40B4-BE49-F238E27FC236}">
                <a16:creationId xmlns:a16="http://schemas.microsoft.com/office/drawing/2014/main" id="{18ECB0FF-BE37-3A56-A343-C2CF74E82CB3}"/>
              </a:ext>
            </a:extLst>
          </p:cNvPr>
          <p:cNvPicPr>
            <a:picLocks noChangeAspect="1"/>
          </p:cNvPicPr>
          <p:nvPr/>
        </p:nvPicPr>
        <p:blipFill>
          <a:blip r:embed="rId6"/>
          <a:stretch>
            <a:fillRect/>
          </a:stretch>
        </p:blipFill>
        <p:spPr>
          <a:xfrm>
            <a:off x="5090212" y="413886"/>
            <a:ext cx="3507281" cy="3282215"/>
          </a:xfrm>
          <a:prstGeom prst="rect">
            <a:avLst/>
          </a:prstGeom>
        </p:spPr>
      </p:pic>
    </p:spTree>
    <p:extLst>
      <p:ext uri="{BB962C8B-B14F-4D97-AF65-F5344CB8AC3E}">
        <p14:creationId xmlns:p14="http://schemas.microsoft.com/office/powerpoint/2010/main" val="299446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894302"/>
            <a:ext cx="8298612" cy="917246"/>
          </a:xfrm>
        </p:spPr>
        <p:txBody>
          <a:bodyPr/>
          <a:lstStyle/>
          <a:p>
            <a:r>
              <a:rPr lang="en-US" dirty="0"/>
              <a:t>For each assessment type, indicate whether or not it was performed. If the assessment was performed, complete the log line in its entirety. See instructions for Baseline and Follow-up reporting.</a:t>
            </a:r>
          </a:p>
          <a:p>
            <a:r>
              <a:rPr lang="en-US" dirty="0"/>
              <a:t>If </a:t>
            </a:r>
            <a:r>
              <a:rPr lang="en-US" i="1" dirty="0"/>
              <a:t>additional </a:t>
            </a:r>
            <a:r>
              <a:rPr lang="en-US" dirty="0"/>
              <a:t>assessments were performed, use the “Add a new Log line” feature.</a:t>
            </a:r>
          </a:p>
          <a:p>
            <a:endParaRPr lang="en-US" dirty="0"/>
          </a:p>
        </p:txBody>
      </p:sp>
      <p:pic>
        <p:nvPicPr>
          <p:cNvPr id="9" name="Picture 8">
            <a:extLst>
              <a:ext uri="{FF2B5EF4-FFF2-40B4-BE49-F238E27FC236}">
                <a16:creationId xmlns:a16="http://schemas.microsoft.com/office/drawing/2014/main" id="{7E7B59FE-2A40-4F60-6064-B38D9046CA95}"/>
              </a:ext>
            </a:extLst>
          </p:cNvPr>
          <p:cNvPicPr>
            <a:picLocks noChangeAspect="1"/>
          </p:cNvPicPr>
          <p:nvPr/>
        </p:nvPicPr>
        <p:blipFill>
          <a:blip r:embed="rId2"/>
          <a:stretch>
            <a:fillRect/>
          </a:stretch>
        </p:blipFill>
        <p:spPr>
          <a:xfrm>
            <a:off x="519765" y="2035792"/>
            <a:ext cx="8138158" cy="2299669"/>
          </a:xfrm>
          <a:prstGeom prst="rect">
            <a:avLst/>
          </a:prstGeom>
        </p:spPr>
      </p:pic>
      <p:sp>
        <p:nvSpPr>
          <p:cNvPr id="8" name="Oval 7">
            <a:extLst>
              <a:ext uri="{FF2B5EF4-FFF2-40B4-BE49-F238E27FC236}">
                <a16:creationId xmlns:a16="http://schemas.microsoft.com/office/drawing/2014/main" id="{B2462345-4A89-8C7C-4BE0-A1BD1F6931DB}"/>
              </a:ext>
            </a:extLst>
          </p:cNvPr>
          <p:cNvSpPr/>
          <p:nvPr/>
        </p:nvSpPr>
        <p:spPr>
          <a:xfrm>
            <a:off x="651308" y="2277326"/>
            <a:ext cx="2900413" cy="408122"/>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22EE590-E2AB-4375-1DAD-5BFDF70ADBFF}"/>
              </a:ext>
            </a:extLst>
          </p:cNvPr>
          <p:cNvSpPr/>
          <p:nvPr/>
        </p:nvSpPr>
        <p:spPr>
          <a:xfrm>
            <a:off x="457199" y="4180144"/>
            <a:ext cx="690115" cy="18115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04404"/>
      </p:ext>
    </p:extLst>
  </p:cSld>
  <p:clrMapOvr>
    <a:masterClrMapping/>
  </p:clrMapOvr>
  <mc:AlternateContent xmlns:mc="http://schemas.openxmlformats.org/markup-compatibility/2006" xmlns:p14="http://schemas.microsoft.com/office/powerpoint/2010/main">
    <mc:Choice Requires="p14">
      <p:transition spd="med" p14:dur="700" advTm="23639">
        <p:fade/>
      </p:transition>
    </mc:Choice>
    <mc:Fallback xmlns="">
      <p:transition spd="med" advTm="23639">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9D52A1-CA74-8681-B8E0-95FC2DC5EE7A}"/>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89115451-51BE-1912-21AE-4D9F33D69121}"/>
              </a:ext>
            </a:extLst>
          </p:cNvPr>
          <p:cNvSpPr>
            <a:spLocks noGrp="1"/>
          </p:cNvSpPr>
          <p:nvPr>
            <p:ph type="body" sz="quarter" idx="13"/>
          </p:nvPr>
        </p:nvSpPr>
        <p:spPr/>
        <p:txBody>
          <a:bodyPr/>
          <a:lstStyle/>
          <a:p>
            <a:r>
              <a:rPr lang="en-US" dirty="0"/>
              <a:t>Follow-up Healthcare Utilization</a:t>
            </a:r>
          </a:p>
        </p:txBody>
      </p:sp>
      <p:sp>
        <p:nvSpPr>
          <p:cNvPr id="4" name="Text Placeholder 3">
            <a:extLst>
              <a:ext uri="{FF2B5EF4-FFF2-40B4-BE49-F238E27FC236}">
                <a16:creationId xmlns:a16="http://schemas.microsoft.com/office/drawing/2014/main" id="{892A9904-57E5-6D0F-7533-EF51792E8134}"/>
              </a:ext>
            </a:extLst>
          </p:cNvPr>
          <p:cNvSpPr>
            <a:spLocks noGrp="1"/>
          </p:cNvSpPr>
          <p:nvPr>
            <p:ph type="body" sz="quarter" idx="14"/>
          </p:nvPr>
        </p:nvSpPr>
        <p:spPr>
          <a:xfrm>
            <a:off x="465825" y="1652588"/>
            <a:ext cx="4419601" cy="2682876"/>
          </a:xfrm>
        </p:spPr>
        <p:txBody>
          <a:bodyPr/>
          <a:lstStyle/>
          <a:p>
            <a:pPr>
              <a:spcAft>
                <a:spcPts val="1200"/>
              </a:spcAft>
            </a:pPr>
            <a:r>
              <a:rPr lang="en-US" sz="1600" dirty="0"/>
              <a:t>Complete this form in its entirety. </a:t>
            </a:r>
          </a:p>
          <a:p>
            <a:pPr>
              <a:spcAft>
                <a:spcPts val="1200"/>
              </a:spcAft>
            </a:pPr>
            <a:r>
              <a:rPr lang="en-US" sz="1600" dirty="0"/>
              <a:t>Note that the timeframe is </a:t>
            </a:r>
            <a:r>
              <a:rPr lang="en-US" sz="1600" i="1" dirty="0"/>
              <a:t>since the last reporting period.</a:t>
            </a:r>
          </a:p>
          <a:p>
            <a:endParaRPr lang="en-US" sz="1400" i="1" dirty="0"/>
          </a:p>
          <a:p>
            <a:endParaRPr lang="en-US" dirty="0"/>
          </a:p>
        </p:txBody>
      </p:sp>
      <p:pic>
        <p:nvPicPr>
          <p:cNvPr id="6" name="Picture 5">
            <a:extLst>
              <a:ext uri="{FF2B5EF4-FFF2-40B4-BE49-F238E27FC236}">
                <a16:creationId xmlns:a16="http://schemas.microsoft.com/office/drawing/2014/main" id="{22A0B69F-1EEC-85B8-F4DC-87ACB8EB2F84}"/>
              </a:ext>
            </a:extLst>
          </p:cNvPr>
          <p:cNvPicPr>
            <a:picLocks noChangeAspect="1"/>
          </p:cNvPicPr>
          <p:nvPr/>
        </p:nvPicPr>
        <p:blipFill>
          <a:blip r:embed="rId2"/>
          <a:stretch>
            <a:fillRect/>
          </a:stretch>
        </p:blipFill>
        <p:spPr>
          <a:xfrm>
            <a:off x="5110164" y="700088"/>
            <a:ext cx="3576636" cy="2157412"/>
          </a:xfrm>
          <a:prstGeom prst="rect">
            <a:avLst/>
          </a:prstGeom>
        </p:spPr>
      </p:pic>
      <p:cxnSp>
        <p:nvCxnSpPr>
          <p:cNvPr id="7" name="Straight Connector 6">
            <a:extLst>
              <a:ext uri="{FF2B5EF4-FFF2-40B4-BE49-F238E27FC236}">
                <a16:creationId xmlns:a16="http://schemas.microsoft.com/office/drawing/2014/main" id="{384C8AD9-F3E5-5E58-F71C-BA1549AD7941}"/>
              </a:ext>
            </a:extLst>
          </p:cNvPr>
          <p:cNvCxnSpPr/>
          <p:nvPr/>
        </p:nvCxnSpPr>
        <p:spPr>
          <a:xfrm>
            <a:off x="5279366" y="1259457"/>
            <a:ext cx="13543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465442-5272-15E0-E25F-31C8AC4BC78F}"/>
              </a:ext>
            </a:extLst>
          </p:cNvPr>
          <p:cNvCxnSpPr/>
          <p:nvPr/>
        </p:nvCxnSpPr>
        <p:spPr>
          <a:xfrm>
            <a:off x="5279366" y="2119223"/>
            <a:ext cx="13543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713996"/>
      </p:ext>
    </p:extLst>
  </p:cSld>
  <p:clrMapOvr>
    <a:masterClrMapping/>
  </p:clrMapOvr>
  <mc:AlternateContent xmlns:mc="http://schemas.openxmlformats.org/markup-compatibility/2006" xmlns:p14="http://schemas.microsoft.com/office/powerpoint/2010/main">
    <mc:Choice Requires="p14">
      <p:transition spd="med" p14:dur="700" advTm="24590">
        <p:fade/>
      </p:transition>
    </mc:Choice>
    <mc:Fallback xmlns="">
      <p:transition spd="med" advTm="2459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983CAF-6CC3-ED8E-8021-B37C97265332}"/>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829BB0C3-CCE1-8BB0-0C16-485BAD5FD29C}"/>
              </a:ext>
            </a:extLst>
          </p:cNvPr>
          <p:cNvSpPr>
            <a:spLocks noGrp="1"/>
          </p:cNvSpPr>
          <p:nvPr>
            <p:ph type="body" sz="quarter" idx="13"/>
          </p:nvPr>
        </p:nvSpPr>
        <p:spPr/>
        <p:txBody>
          <a:bodyPr/>
          <a:lstStyle/>
          <a:p>
            <a:r>
              <a:rPr lang="en-US" dirty="0"/>
              <a:t>Follow-up Alzheimer's Disease Diagnosis</a:t>
            </a:r>
          </a:p>
        </p:txBody>
      </p:sp>
      <p:sp>
        <p:nvSpPr>
          <p:cNvPr id="4" name="Text Placeholder 3">
            <a:extLst>
              <a:ext uri="{FF2B5EF4-FFF2-40B4-BE49-F238E27FC236}">
                <a16:creationId xmlns:a16="http://schemas.microsoft.com/office/drawing/2014/main" id="{4E879180-8558-0E94-41AE-44E89D8E2F90}"/>
              </a:ext>
            </a:extLst>
          </p:cNvPr>
          <p:cNvSpPr>
            <a:spLocks noGrp="1"/>
          </p:cNvSpPr>
          <p:nvPr>
            <p:ph type="body" sz="quarter" idx="14"/>
          </p:nvPr>
        </p:nvSpPr>
        <p:spPr/>
        <p:txBody>
          <a:bodyPr/>
          <a:lstStyle/>
          <a:p>
            <a:pPr>
              <a:spcAft>
                <a:spcPts val="1200"/>
              </a:spcAft>
            </a:pPr>
            <a:r>
              <a:rPr lang="en-US" sz="1600" dirty="0"/>
              <a:t>Complete this form in its entirety. </a:t>
            </a:r>
          </a:p>
          <a:p>
            <a:pPr>
              <a:spcAft>
                <a:spcPts val="1200"/>
              </a:spcAft>
            </a:pPr>
            <a:r>
              <a:rPr lang="en-US" sz="1600" dirty="0"/>
              <a:t>Note that the timeframe is the patient’s </a:t>
            </a:r>
            <a:r>
              <a:rPr lang="en-US" sz="1600" i="1" dirty="0"/>
              <a:t>most recent </a:t>
            </a:r>
            <a:r>
              <a:rPr lang="en-US" sz="1600" dirty="0"/>
              <a:t>clinical evaluation.</a:t>
            </a:r>
          </a:p>
        </p:txBody>
      </p:sp>
      <p:pic>
        <p:nvPicPr>
          <p:cNvPr id="8" name="Picture 7">
            <a:extLst>
              <a:ext uri="{FF2B5EF4-FFF2-40B4-BE49-F238E27FC236}">
                <a16:creationId xmlns:a16="http://schemas.microsoft.com/office/drawing/2014/main" id="{D4FD500A-EB09-C661-6A23-664DAD7876CA}"/>
              </a:ext>
            </a:extLst>
          </p:cNvPr>
          <p:cNvPicPr>
            <a:picLocks noChangeAspect="1"/>
          </p:cNvPicPr>
          <p:nvPr/>
        </p:nvPicPr>
        <p:blipFill>
          <a:blip r:embed="rId2"/>
          <a:stretch>
            <a:fillRect/>
          </a:stretch>
        </p:blipFill>
        <p:spPr>
          <a:xfrm>
            <a:off x="5052338" y="307975"/>
            <a:ext cx="3629378" cy="4027488"/>
          </a:xfrm>
          <a:prstGeom prst="rect">
            <a:avLst/>
          </a:prstGeom>
          <a:ln>
            <a:solidFill>
              <a:schemeClr val="accent1"/>
            </a:solidFill>
          </a:ln>
        </p:spPr>
      </p:pic>
      <p:cxnSp>
        <p:nvCxnSpPr>
          <p:cNvPr id="10" name="Straight Connector 9">
            <a:extLst>
              <a:ext uri="{FF2B5EF4-FFF2-40B4-BE49-F238E27FC236}">
                <a16:creationId xmlns:a16="http://schemas.microsoft.com/office/drawing/2014/main" id="{8B6EBC06-5BC8-FC0A-C5E2-13FB9A467A8C}"/>
              </a:ext>
            </a:extLst>
          </p:cNvPr>
          <p:cNvCxnSpPr/>
          <p:nvPr/>
        </p:nvCxnSpPr>
        <p:spPr>
          <a:xfrm>
            <a:off x="6452559" y="638355"/>
            <a:ext cx="2156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F9E001-FD01-18A4-FB37-D96C94A76DA7}"/>
              </a:ext>
            </a:extLst>
          </p:cNvPr>
          <p:cNvCxnSpPr/>
          <p:nvPr/>
        </p:nvCxnSpPr>
        <p:spPr>
          <a:xfrm>
            <a:off x="5164348" y="721744"/>
            <a:ext cx="2156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113205"/>
      </p:ext>
    </p:extLst>
  </p:cSld>
  <p:clrMapOvr>
    <a:masterClrMapping/>
  </p:clrMapOvr>
  <mc:AlternateContent xmlns:mc="http://schemas.openxmlformats.org/markup-compatibility/2006" xmlns:p14="http://schemas.microsoft.com/office/powerpoint/2010/main">
    <mc:Choice Requires="p14">
      <p:transition spd="med" p14:dur="700" advTm="13489">
        <p:fade/>
      </p:transition>
    </mc:Choice>
    <mc:Fallback xmlns="">
      <p:transition spd="med" advTm="13489">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403E5D-DFF0-8EFB-A046-C2C9F64DD7FA}"/>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87B7590-4DA5-B08A-FB81-41B7404CF3DD}"/>
              </a:ext>
            </a:extLst>
          </p:cNvPr>
          <p:cNvSpPr>
            <a:spLocks noGrp="1"/>
          </p:cNvSpPr>
          <p:nvPr>
            <p:ph type="body" sz="quarter" idx="13"/>
          </p:nvPr>
        </p:nvSpPr>
        <p:spPr/>
        <p:txBody>
          <a:bodyPr/>
          <a:lstStyle/>
          <a:p>
            <a:r>
              <a:rPr lang="en-US" dirty="0"/>
              <a:t>Follow-up Novel Therapy Administration YN</a:t>
            </a:r>
          </a:p>
        </p:txBody>
      </p:sp>
      <p:sp>
        <p:nvSpPr>
          <p:cNvPr id="4" name="Text Placeholder 3">
            <a:extLst>
              <a:ext uri="{FF2B5EF4-FFF2-40B4-BE49-F238E27FC236}">
                <a16:creationId xmlns:a16="http://schemas.microsoft.com/office/drawing/2014/main" id="{A2997906-CECA-15DA-151E-7572EC121C1B}"/>
              </a:ext>
            </a:extLst>
          </p:cNvPr>
          <p:cNvSpPr>
            <a:spLocks noGrp="1"/>
          </p:cNvSpPr>
          <p:nvPr>
            <p:ph type="body" sz="quarter" idx="14"/>
          </p:nvPr>
        </p:nvSpPr>
        <p:spPr/>
        <p:txBody>
          <a:bodyPr/>
          <a:lstStyle/>
          <a:p>
            <a:r>
              <a:rPr lang="en-US" dirty="0"/>
              <a:t>Answer Yes, No, or Unknown to the first question.</a:t>
            </a:r>
          </a:p>
          <a:p>
            <a:pPr marL="285750" indent="-285750">
              <a:buFont typeface="Arial" panose="020B0604020202020204" pitchFamily="34" charset="0"/>
              <a:buChar char="•"/>
            </a:pPr>
            <a:r>
              <a:rPr lang="en-US" dirty="0"/>
              <a:t>Note that this question is asking if novel therapies were </a:t>
            </a:r>
            <a:r>
              <a:rPr lang="en-US" i="1" dirty="0"/>
              <a:t>initiated prior to </a:t>
            </a:r>
            <a:r>
              <a:rPr lang="en-US" dirty="0"/>
              <a:t>this data collection time point.</a:t>
            </a:r>
          </a:p>
          <a:p>
            <a:r>
              <a:rPr lang="en-US" sz="1400" dirty="0"/>
              <a:t>Answer Yes, No, or Unknown to the second question.</a:t>
            </a:r>
          </a:p>
          <a:p>
            <a:pPr marL="285750" indent="-285750">
              <a:buFont typeface="Arial" panose="020B0604020202020204" pitchFamily="34" charset="0"/>
              <a:buChar char="•"/>
            </a:pPr>
            <a:r>
              <a:rPr lang="en-US" sz="1400" dirty="0"/>
              <a:t>Note that the timeframe is </a:t>
            </a:r>
            <a:r>
              <a:rPr lang="en-US" sz="1400" i="1" dirty="0"/>
              <a:t>since the last </a:t>
            </a:r>
            <a:r>
              <a:rPr lang="en-US" sz="1400" dirty="0"/>
              <a:t>data entry timepoint.</a:t>
            </a:r>
          </a:p>
          <a:p>
            <a:pPr marL="285750" indent="-285750">
              <a:buFont typeface="Arial" panose="020B0604020202020204" pitchFamily="34" charset="0"/>
              <a:buChar char="•"/>
            </a:pPr>
            <a:r>
              <a:rPr lang="en-US" sz="1400" dirty="0"/>
              <a:t>If answered Yes, selected the type of novel therapy(</a:t>
            </a:r>
            <a:r>
              <a:rPr lang="en-US" sz="1400" dirty="0" err="1"/>
              <a:t>ies</a:t>
            </a:r>
            <a:r>
              <a:rPr lang="en-US" sz="1400" dirty="0"/>
              <a:t>) and hit Save.</a:t>
            </a:r>
          </a:p>
          <a:p>
            <a:pPr marL="742950" lvl="1" indent="-285750">
              <a:spcAft>
                <a:spcPts val="600"/>
              </a:spcAft>
              <a:buFont typeface="Arial" panose="020B0604020202020204" pitchFamily="34" charset="0"/>
              <a:buChar char="•"/>
            </a:pPr>
            <a:r>
              <a:rPr lang="en-US" sz="1400" dirty="0">
                <a:solidFill>
                  <a:schemeClr val="accent1"/>
                </a:solidFill>
              </a:rPr>
              <a:t>The list of novel therapies will be updated as new therapies become available.</a:t>
            </a:r>
          </a:p>
          <a:p>
            <a:pPr marL="285750" indent="-285750">
              <a:spcAft>
                <a:spcPts val="1200"/>
              </a:spcAft>
              <a:buFont typeface="Arial" panose="020B0604020202020204" pitchFamily="34" charset="0"/>
              <a:buChar char="•"/>
            </a:pPr>
            <a:endParaRPr lang="en-US" sz="1400" dirty="0"/>
          </a:p>
          <a:p>
            <a:endParaRPr lang="en-US" dirty="0"/>
          </a:p>
        </p:txBody>
      </p:sp>
      <p:pic>
        <p:nvPicPr>
          <p:cNvPr id="6" name="Picture 5">
            <a:extLst>
              <a:ext uri="{FF2B5EF4-FFF2-40B4-BE49-F238E27FC236}">
                <a16:creationId xmlns:a16="http://schemas.microsoft.com/office/drawing/2014/main" id="{0C3913F4-EC4F-1104-1BAB-E5EC9B7668AD}"/>
              </a:ext>
            </a:extLst>
          </p:cNvPr>
          <p:cNvPicPr>
            <a:picLocks noChangeAspect="1"/>
          </p:cNvPicPr>
          <p:nvPr/>
        </p:nvPicPr>
        <p:blipFill>
          <a:blip r:embed="rId2"/>
          <a:stretch>
            <a:fillRect/>
          </a:stretch>
        </p:blipFill>
        <p:spPr>
          <a:xfrm>
            <a:off x="5120447" y="366129"/>
            <a:ext cx="3497044" cy="3570604"/>
          </a:xfrm>
          <a:prstGeom prst="rect">
            <a:avLst/>
          </a:prstGeom>
        </p:spPr>
      </p:pic>
      <p:sp>
        <p:nvSpPr>
          <p:cNvPr id="7" name="Oval 6">
            <a:extLst>
              <a:ext uri="{FF2B5EF4-FFF2-40B4-BE49-F238E27FC236}">
                <a16:creationId xmlns:a16="http://schemas.microsoft.com/office/drawing/2014/main" id="{0E05209E-1219-B998-33C1-C4ADB15CBA7D}"/>
              </a:ext>
            </a:extLst>
          </p:cNvPr>
          <p:cNvSpPr/>
          <p:nvPr/>
        </p:nvSpPr>
        <p:spPr>
          <a:xfrm>
            <a:off x="8008566" y="1004897"/>
            <a:ext cx="326911" cy="172995"/>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9A664B1-1D8E-4A51-DAF3-F311455019A5}"/>
              </a:ext>
            </a:extLst>
          </p:cNvPr>
          <p:cNvCxnSpPr>
            <a:cxnSpLocks/>
          </p:cNvCxnSpPr>
          <p:nvPr/>
        </p:nvCxnSpPr>
        <p:spPr>
          <a:xfrm flipH="1">
            <a:off x="6824312" y="1106905"/>
            <a:ext cx="1184254" cy="41536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183078"/>
      </p:ext>
    </p:extLst>
  </p:cSld>
  <p:clrMapOvr>
    <a:masterClrMapping/>
  </p:clrMapOvr>
  <mc:AlternateContent xmlns:mc="http://schemas.openxmlformats.org/markup-compatibility/2006" xmlns:p14="http://schemas.microsoft.com/office/powerpoint/2010/main">
    <mc:Choice Requires="p14">
      <p:transition spd="med" p14:dur="700" advTm="24323">
        <p:fade/>
      </p:transition>
    </mc:Choice>
    <mc:Fallback xmlns="">
      <p:transition spd="med" advTm="24323">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The circled question is only required to be completed if novel therapy was not initiated previously </a:t>
            </a:r>
            <a:r>
              <a:rPr lang="en-US" sz="1600" b="1" dirty="0"/>
              <a:t>and</a:t>
            </a:r>
            <a:r>
              <a:rPr lang="en-US" sz="1600" dirty="0"/>
              <a:t> if novel therapy was not received since the last data entry timepoint.</a:t>
            </a:r>
          </a:p>
          <a:p>
            <a:pPr>
              <a:spcAft>
                <a:spcPts val="1200"/>
              </a:spcAft>
            </a:pPr>
            <a:endParaRPr lang="en-US" sz="1600" dirty="0"/>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12700">
            <a:solidFill>
              <a:schemeClr val="accent1"/>
            </a:solidFill>
          </a:ln>
        </p:spPr>
        <p:txBody>
          <a:bodyPr/>
          <a:lstStyle/>
          <a:p>
            <a:endParaRPr lang="en-US"/>
          </a:p>
        </p:txBody>
      </p:sp>
      <p:pic>
        <p:nvPicPr>
          <p:cNvPr id="2" name="Picture 1">
            <a:extLst>
              <a:ext uri="{FF2B5EF4-FFF2-40B4-BE49-F238E27FC236}">
                <a16:creationId xmlns:a16="http://schemas.microsoft.com/office/drawing/2014/main" id="{F5B2DE94-EEB4-CB5A-48B6-B776953D7D7A}"/>
              </a:ext>
            </a:extLst>
          </p:cNvPr>
          <p:cNvPicPr>
            <a:picLocks noChangeAspect="1"/>
          </p:cNvPicPr>
          <p:nvPr/>
        </p:nvPicPr>
        <p:blipFill>
          <a:blip r:embed="rId2"/>
          <a:stretch>
            <a:fillRect/>
          </a:stretch>
        </p:blipFill>
        <p:spPr>
          <a:xfrm>
            <a:off x="5126731" y="366129"/>
            <a:ext cx="3490759" cy="3564187"/>
          </a:xfrm>
          <a:prstGeom prst="rect">
            <a:avLst/>
          </a:prstGeom>
        </p:spPr>
      </p:pic>
      <p:sp>
        <p:nvSpPr>
          <p:cNvPr id="7" name="Oval 6">
            <a:extLst>
              <a:ext uri="{FF2B5EF4-FFF2-40B4-BE49-F238E27FC236}">
                <a16:creationId xmlns:a16="http://schemas.microsoft.com/office/drawing/2014/main" id="{C63D1A8A-F2BF-FE2F-F84F-2B89136AF691}"/>
              </a:ext>
            </a:extLst>
          </p:cNvPr>
          <p:cNvSpPr/>
          <p:nvPr/>
        </p:nvSpPr>
        <p:spPr>
          <a:xfrm>
            <a:off x="7998594" y="702644"/>
            <a:ext cx="308008" cy="182880"/>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94DB7D-7DCF-33B6-00A7-6B0503DEB242}"/>
              </a:ext>
            </a:extLst>
          </p:cNvPr>
          <p:cNvSpPr/>
          <p:nvPr/>
        </p:nvSpPr>
        <p:spPr>
          <a:xfrm>
            <a:off x="8016244" y="1076426"/>
            <a:ext cx="308008" cy="182880"/>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17740F-CE13-4686-4EC5-0B03C2E19AC4}"/>
              </a:ext>
            </a:extLst>
          </p:cNvPr>
          <p:cNvCxnSpPr/>
          <p:nvPr/>
        </p:nvCxnSpPr>
        <p:spPr>
          <a:xfrm flipH="1">
            <a:off x="7796463" y="808036"/>
            <a:ext cx="202131" cy="405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DF9252-EAD1-6FFD-5B65-36C482A70948}"/>
              </a:ext>
            </a:extLst>
          </p:cNvPr>
          <p:cNvCxnSpPr>
            <a:cxnSpLocks/>
          </p:cNvCxnSpPr>
          <p:nvPr/>
        </p:nvCxnSpPr>
        <p:spPr>
          <a:xfrm flipH="1">
            <a:off x="7796463" y="1213184"/>
            <a:ext cx="2197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A0575B-9253-E08A-541A-CE0793A8D960}"/>
              </a:ext>
            </a:extLst>
          </p:cNvPr>
          <p:cNvCxnSpPr/>
          <p:nvPr/>
        </p:nvCxnSpPr>
        <p:spPr>
          <a:xfrm flipH="1">
            <a:off x="6872110" y="1213184"/>
            <a:ext cx="924353" cy="935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4E05409-4C3D-9297-E5BF-EFF27D5402FC}"/>
              </a:ext>
            </a:extLst>
          </p:cNvPr>
          <p:cNvSpPr/>
          <p:nvPr/>
        </p:nvSpPr>
        <p:spPr>
          <a:xfrm>
            <a:off x="5057421" y="2030931"/>
            <a:ext cx="1959396" cy="452387"/>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21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If the initial evaluation </a:t>
            </a:r>
            <a:r>
              <a:rPr lang="en-US" sz="1600" b="1" dirty="0"/>
              <a:t>has</a:t>
            </a:r>
            <a:r>
              <a:rPr lang="en-US" sz="1600" dirty="0"/>
              <a:t> been completed, select Yes and indicate the reasons for not initiating therapy and hit Save.</a:t>
            </a:r>
          </a:p>
          <a:p>
            <a:pPr marL="285750" indent="-285750">
              <a:spcAft>
                <a:spcPts val="1200"/>
              </a:spcAft>
              <a:buFont typeface="Arial" panose="020B0604020202020204" pitchFamily="34" charset="0"/>
              <a:buChar char="•"/>
            </a:pPr>
            <a:r>
              <a:rPr lang="en-US" sz="1600" dirty="0"/>
              <a:t>Note that there are 8 general choices (numbered 1-8) and 3 biomarker specific choices (lettered a-c)</a:t>
            </a:r>
          </a:p>
          <a:p>
            <a:pPr marL="285750" indent="-285750">
              <a:spcAft>
                <a:spcPts val="1200"/>
              </a:spcAft>
              <a:buFont typeface="Arial" panose="020B0604020202020204" pitchFamily="34" charset="0"/>
              <a:buChar char="•"/>
            </a:pPr>
            <a:r>
              <a:rPr lang="en-US" sz="1600" dirty="0">
                <a:solidFill>
                  <a:schemeClr val="accent1"/>
                </a:solidFill>
              </a:rPr>
              <a:t>If Other is selected, please specify.</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12700">
            <a:solidFill>
              <a:schemeClr val="accent1"/>
            </a:solidFill>
          </a:ln>
        </p:spPr>
        <p:txBody>
          <a:bodyPr/>
          <a:lstStyle/>
          <a:p>
            <a:endParaRPr lang="en-US"/>
          </a:p>
        </p:txBody>
      </p:sp>
      <p:pic>
        <p:nvPicPr>
          <p:cNvPr id="5" name="Picture 4">
            <a:extLst>
              <a:ext uri="{FF2B5EF4-FFF2-40B4-BE49-F238E27FC236}">
                <a16:creationId xmlns:a16="http://schemas.microsoft.com/office/drawing/2014/main" id="{551C6006-D8CD-D56A-3DF8-CF4879E982DF}"/>
              </a:ext>
            </a:extLst>
          </p:cNvPr>
          <p:cNvPicPr>
            <a:picLocks noChangeAspect="1"/>
          </p:cNvPicPr>
          <p:nvPr/>
        </p:nvPicPr>
        <p:blipFill>
          <a:blip r:embed="rId2"/>
          <a:stretch>
            <a:fillRect/>
          </a:stretch>
        </p:blipFill>
        <p:spPr>
          <a:xfrm>
            <a:off x="5088232" y="356068"/>
            <a:ext cx="3598567" cy="3859797"/>
          </a:xfrm>
          <a:prstGeom prst="rect">
            <a:avLst/>
          </a:prstGeom>
        </p:spPr>
      </p:pic>
      <p:sp>
        <p:nvSpPr>
          <p:cNvPr id="8" name="Oval 7">
            <a:extLst>
              <a:ext uri="{FF2B5EF4-FFF2-40B4-BE49-F238E27FC236}">
                <a16:creationId xmlns:a16="http://schemas.microsoft.com/office/drawing/2014/main" id="{3B493110-697F-9D19-8DCE-4BA78102CA2F}"/>
              </a:ext>
            </a:extLst>
          </p:cNvPr>
          <p:cNvSpPr/>
          <p:nvPr/>
        </p:nvSpPr>
        <p:spPr>
          <a:xfrm>
            <a:off x="8114094" y="384458"/>
            <a:ext cx="413887" cy="1443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84FC293-A2D0-43F5-AC06-1CF409A3298D}"/>
              </a:ext>
            </a:extLst>
          </p:cNvPr>
          <p:cNvCxnSpPr>
            <a:cxnSpLocks/>
          </p:cNvCxnSpPr>
          <p:nvPr/>
        </p:nvCxnSpPr>
        <p:spPr>
          <a:xfrm flipH="1">
            <a:off x="7250228" y="504123"/>
            <a:ext cx="904775" cy="42351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07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Aducanumab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600" dirty="0"/>
              <a:t>This form only becomes visible and available for data entry when Aducanumab is selected on the </a:t>
            </a:r>
            <a:r>
              <a:rPr lang="en-US" sz="1600" u="sng" dirty="0"/>
              <a:t>Follow-up Novel Therapy Administration YN</a:t>
            </a:r>
            <a:r>
              <a:rPr lang="en-US" sz="1600" dirty="0"/>
              <a:t> form.</a:t>
            </a:r>
          </a:p>
          <a:p>
            <a:pPr>
              <a:spcAft>
                <a:spcPts val="1200"/>
              </a:spcAft>
            </a:pPr>
            <a:r>
              <a:rPr lang="en-US" sz="1600" i="1" dirty="0"/>
              <a:t>Note: </a:t>
            </a:r>
            <a:r>
              <a:rPr lang="en-US" sz="1600" dirty="0"/>
              <a:t>this form is a “portrait log” style. It can be opened by clicking on the header in the log line and closed by clicking on “Complete View”.</a:t>
            </a:r>
          </a:p>
          <a:p>
            <a:endParaRPr lang="en-US" dirty="0"/>
          </a:p>
        </p:txBody>
      </p:sp>
      <p:pic>
        <p:nvPicPr>
          <p:cNvPr id="6" name="Picture 5">
            <a:extLst>
              <a:ext uri="{FF2B5EF4-FFF2-40B4-BE49-F238E27FC236}">
                <a16:creationId xmlns:a16="http://schemas.microsoft.com/office/drawing/2014/main" id="{6CDFA2BC-3174-951E-6907-DF5AB2F18C83}"/>
              </a:ext>
            </a:extLst>
          </p:cNvPr>
          <p:cNvPicPr>
            <a:picLocks noChangeAspect="1"/>
          </p:cNvPicPr>
          <p:nvPr/>
        </p:nvPicPr>
        <p:blipFill>
          <a:blip r:embed="rId2"/>
          <a:stretch>
            <a:fillRect/>
          </a:stretch>
        </p:blipFill>
        <p:spPr>
          <a:xfrm>
            <a:off x="5085535" y="422276"/>
            <a:ext cx="3582013" cy="3726212"/>
          </a:xfrm>
          <a:prstGeom prst="rect">
            <a:avLst/>
          </a:prstGeom>
        </p:spPr>
      </p:pic>
      <p:sp>
        <p:nvSpPr>
          <p:cNvPr id="7" name="Oval 6">
            <a:extLst>
              <a:ext uri="{FF2B5EF4-FFF2-40B4-BE49-F238E27FC236}">
                <a16:creationId xmlns:a16="http://schemas.microsoft.com/office/drawing/2014/main" id="{DE9FBD10-6FCD-4824-5705-C31C1937AF3A}"/>
              </a:ext>
            </a:extLst>
          </p:cNvPr>
          <p:cNvSpPr/>
          <p:nvPr/>
        </p:nvSpPr>
        <p:spPr>
          <a:xfrm>
            <a:off x="6039853" y="1572126"/>
            <a:ext cx="457200" cy="144379"/>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676161"/>
      </p:ext>
    </p:extLst>
  </p:cSld>
  <p:clrMapOvr>
    <a:masterClrMapping/>
  </p:clrMapOvr>
  <mc:AlternateContent xmlns:mc="http://schemas.openxmlformats.org/markup-compatibility/2006" xmlns:p14="http://schemas.microsoft.com/office/powerpoint/2010/main">
    <mc:Choice Requires="p14">
      <p:transition spd="med" p14:dur="700" advTm="31367">
        <p:fade/>
      </p:transition>
    </mc:Choice>
    <mc:Fallback xmlns="">
      <p:transition spd="med" advTm="31367">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Aducanumab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600" dirty="0"/>
              <a:t>Pay close attention to the Instructions when reporting a Missed Dose.</a:t>
            </a:r>
          </a:p>
          <a:p>
            <a:pPr>
              <a:spcAft>
                <a:spcPts val="1200"/>
              </a:spcAft>
            </a:pPr>
            <a:r>
              <a:rPr lang="en-US" sz="1600" dirty="0"/>
              <a:t>When reporting a Missed Dose, enter the Expected Date.</a:t>
            </a:r>
          </a:p>
          <a:p>
            <a:pPr>
              <a:spcAft>
                <a:spcPts val="1200"/>
              </a:spcAft>
            </a:pPr>
            <a:r>
              <a:rPr lang="en-US" sz="1600" dirty="0"/>
              <a:t>See Help Text for clarification on when to use Not Applicable. </a:t>
            </a:r>
          </a:p>
          <a:p>
            <a:endParaRPr lang="en-US" dirty="0"/>
          </a:p>
        </p:txBody>
      </p:sp>
      <p:pic>
        <p:nvPicPr>
          <p:cNvPr id="9" name="Picture 8">
            <a:extLst>
              <a:ext uri="{FF2B5EF4-FFF2-40B4-BE49-F238E27FC236}">
                <a16:creationId xmlns:a16="http://schemas.microsoft.com/office/drawing/2014/main" id="{0ABD596E-0D75-3A89-CE11-C1BCD37C1F53}"/>
              </a:ext>
            </a:extLst>
          </p:cNvPr>
          <p:cNvPicPr>
            <a:picLocks noChangeAspect="1"/>
          </p:cNvPicPr>
          <p:nvPr/>
        </p:nvPicPr>
        <p:blipFill>
          <a:blip r:embed="rId2"/>
          <a:stretch>
            <a:fillRect/>
          </a:stretch>
        </p:blipFill>
        <p:spPr>
          <a:xfrm>
            <a:off x="5085535" y="422276"/>
            <a:ext cx="3582013" cy="3726212"/>
          </a:xfrm>
          <a:prstGeom prst="rect">
            <a:avLst/>
          </a:prstGeom>
        </p:spPr>
      </p:pic>
      <p:sp>
        <p:nvSpPr>
          <p:cNvPr id="6" name="Oval 5">
            <a:extLst>
              <a:ext uri="{FF2B5EF4-FFF2-40B4-BE49-F238E27FC236}">
                <a16:creationId xmlns:a16="http://schemas.microsoft.com/office/drawing/2014/main" id="{1BAF2CAF-0379-AE23-32DC-0A00FFA3E636}"/>
              </a:ext>
            </a:extLst>
          </p:cNvPr>
          <p:cNvSpPr/>
          <p:nvPr/>
        </p:nvSpPr>
        <p:spPr>
          <a:xfrm>
            <a:off x="4967530" y="2020688"/>
            <a:ext cx="3818021" cy="225207"/>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FCC7428-5A08-FEED-493C-A75269380173}"/>
              </a:ext>
            </a:extLst>
          </p:cNvPr>
          <p:cNvPicPr>
            <a:picLocks noChangeAspect="1"/>
          </p:cNvPicPr>
          <p:nvPr/>
        </p:nvPicPr>
        <p:blipFill>
          <a:blip r:embed="rId3"/>
          <a:stretch>
            <a:fillRect/>
          </a:stretch>
        </p:blipFill>
        <p:spPr>
          <a:xfrm>
            <a:off x="4194823" y="4148488"/>
            <a:ext cx="2564437" cy="579839"/>
          </a:xfrm>
          <a:prstGeom prst="rect">
            <a:avLst/>
          </a:prstGeom>
          <a:ln>
            <a:solidFill>
              <a:schemeClr val="accent1"/>
            </a:solidFill>
          </a:ln>
        </p:spPr>
      </p:pic>
      <p:sp>
        <p:nvSpPr>
          <p:cNvPr id="11" name="Oval 10">
            <a:extLst>
              <a:ext uri="{FF2B5EF4-FFF2-40B4-BE49-F238E27FC236}">
                <a16:creationId xmlns:a16="http://schemas.microsoft.com/office/drawing/2014/main" id="{843009B1-EB91-2F92-DBEB-BCD7DB0D372F}"/>
              </a:ext>
            </a:extLst>
          </p:cNvPr>
          <p:cNvSpPr/>
          <p:nvPr/>
        </p:nvSpPr>
        <p:spPr>
          <a:xfrm>
            <a:off x="6055895" y="3954379"/>
            <a:ext cx="128337" cy="145992"/>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006423-604D-D6B4-189B-1AF754331BA7}"/>
              </a:ext>
            </a:extLst>
          </p:cNvPr>
          <p:cNvCxnSpPr>
            <a:cxnSpLocks/>
          </p:cNvCxnSpPr>
          <p:nvPr/>
        </p:nvCxnSpPr>
        <p:spPr>
          <a:xfrm flipH="1">
            <a:off x="5229726" y="4058643"/>
            <a:ext cx="806917" cy="1379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3879984-5F20-79CF-BF4F-E65623E536C1}"/>
              </a:ext>
            </a:extLst>
          </p:cNvPr>
          <p:cNvSpPr/>
          <p:nvPr/>
        </p:nvSpPr>
        <p:spPr>
          <a:xfrm>
            <a:off x="5205663" y="834189"/>
            <a:ext cx="3360821" cy="625643"/>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3896180"/>
      </p:ext>
    </p:extLst>
  </p:cSld>
  <p:clrMapOvr>
    <a:masterClrMapping/>
  </p:clrMapOvr>
  <mc:AlternateContent xmlns:mc="http://schemas.openxmlformats.org/markup-compatibility/2006" xmlns:p14="http://schemas.microsoft.com/office/powerpoint/2010/main">
    <mc:Choice Requires="p14">
      <p:transition spd="med" p14:dur="700" advTm="31367">
        <p:fade/>
      </p:transition>
    </mc:Choice>
    <mc:Fallback xmlns="">
      <p:transition spd="med" advTm="31367">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Lecanemab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600" dirty="0"/>
              <a:t>This form only becomes visible and available for data entry </a:t>
            </a:r>
            <a:r>
              <a:rPr lang="en-US" sz="1600"/>
              <a:t>when Lecanemab </a:t>
            </a:r>
            <a:r>
              <a:rPr lang="en-US" sz="1600" dirty="0"/>
              <a:t>is selected on the </a:t>
            </a:r>
            <a:r>
              <a:rPr lang="en-US" sz="1600" u="sng" dirty="0"/>
              <a:t>Follow-up Novel Therapy Administration YN</a:t>
            </a:r>
            <a:r>
              <a:rPr lang="en-US" sz="1600" dirty="0"/>
              <a:t> form.</a:t>
            </a:r>
          </a:p>
          <a:p>
            <a:pPr>
              <a:spcAft>
                <a:spcPts val="1200"/>
              </a:spcAft>
            </a:pPr>
            <a:r>
              <a:rPr lang="en-US" sz="1600" i="1" dirty="0"/>
              <a:t>Note: </a:t>
            </a:r>
            <a:r>
              <a:rPr lang="en-US" sz="1600" dirty="0"/>
              <a:t>this form is a “portrait log” style. It can be opened by clicking on the header in the log line and closed by clicking on “Complete View”.</a:t>
            </a:r>
          </a:p>
        </p:txBody>
      </p:sp>
      <p:pic>
        <p:nvPicPr>
          <p:cNvPr id="7" name="Picture 6">
            <a:extLst>
              <a:ext uri="{FF2B5EF4-FFF2-40B4-BE49-F238E27FC236}">
                <a16:creationId xmlns:a16="http://schemas.microsoft.com/office/drawing/2014/main" id="{1A8C6554-07A3-6D51-DC03-BFA3B28FD445}"/>
              </a:ext>
            </a:extLst>
          </p:cNvPr>
          <p:cNvPicPr>
            <a:picLocks noChangeAspect="1"/>
          </p:cNvPicPr>
          <p:nvPr/>
        </p:nvPicPr>
        <p:blipFill>
          <a:blip r:embed="rId2"/>
          <a:stretch>
            <a:fillRect/>
          </a:stretch>
        </p:blipFill>
        <p:spPr>
          <a:xfrm>
            <a:off x="5089506" y="422276"/>
            <a:ext cx="3586146" cy="3724608"/>
          </a:xfrm>
          <a:prstGeom prst="rect">
            <a:avLst/>
          </a:prstGeom>
        </p:spPr>
      </p:pic>
      <p:sp>
        <p:nvSpPr>
          <p:cNvPr id="5" name="Oval 4">
            <a:extLst>
              <a:ext uri="{FF2B5EF4-FFF2-40B4-BE49-F238E27FC236}">
                <a16:creationId xmlns:a16="http://schemas.microsoft.com/office/drawing/2014/main" id="{44E3D111-178A-11B3-4BD6-8D77118A4046}"/>
              </a:ext>
            </a:extLst>
          </p:cNvPr>
          <p:cNvSpPr/>
          <p:nvPr/>
        </p:nvSpPr>
        <p:spPr>
          <a:xfrm>
            <a:off x="5881512" y="1522268"/>
            <a:ext cx="505326" cy="168442"/>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958011"/>
      </p:ext>
    </p:extLst>
  </p:cSld>
  <p:clrMapOvr>
    <a:masterClrMapping/>
  </p:clrMapOvr>
  <mc:AlternateContent xmlns:mc="http://schemas.openxmlformats.org/markup-compatibility/2006" xmlns:p14="http://schemas.microsoft.com/office/powerpoint/2010/main">
    <mc:Choice Requires="p14">
      <p:transition spd="med" p14:dur="700" advTm="30908">
        <p:fade/>
      </p:transition>
    </mc:Choice>
    <mc:Fallback xmlns="">
      <p:transition spd="med" advTm="30908">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Lecanemab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600" dirty="0"/>
              <a:t>Pay close attention to the Instructions when reporting a Missed Dose.</a:t>
            </a:r>
          </a:p>
          <a:p>
            <a:pPr>
              <a:spcAft>
                <a:spcPts val="1200"/>
              </a:spcAft>
            </a:pPr>
            <a:r>
              <a:rPr lang="en-US" sz="1600" dirty="0"/>
              <a:t>When reporting a Missed Dose, enter the Expected Date.</a:t>
            </a:r>
          </a:p>
          <a:p>
            <a:pPr>
              <a:spcAft>
                <a:spcPts val="1200"/>
              </a:spcAft>
            </a:pPr>
            <a:r>
              <a:rPr lang="en-US" sz="1600" dirty="0"/>
              <a:t>See Help Text for clarification on when to use Not Applicable. </a:t>
            </a:r>
            <a:endParaRPr lang="en-US" dirty="0"/>
          </a:p>
        </p:txBody>
      </p:sp>
      <p:pic>
        <p:nvPicPr>
          <p:cNvPr id="5" name="Picture 4">
            <a:extLst>
              <a:ext uri="{FF2B5EF4-FFF2-40B4-BE49-F238E27FC236}">
                <a16:creationId xmlns:a16="http://schemas.microsoft.com/office/drawing/2014/main" id="{5C18CA56-C6E4-1D84-131A-16B34B303FE2}"/>
              </a:ext>
            </a:extLst>
          </p:cNvPr>
          <p:cNvPicPr>
            <a:picLocks noChangeAspect="1"/>
          </p:cNvPicPr>
          <p:nvPr/>
        </p:nvPicPr>
        <p:blipFill>
          <a:blip r:embed="rId2"/>
          <a:stretch>
            <a:fillRect/>
          </a:stretch>
        </p:blipFill>
        <p:spPr>
          <a:xfrm>
            <a:off x="5092633" y="426245"/>
            <a:ext cx="3586146" cy="3724608"/>
          </a:xfrm>
          <a:prstGeom prst="rect">
            <a:avLst/>
          </a:prstGeom>
        </p:spPr>
      </p:pic>
      <p:sp>
        <p:nvSpPr>
          <p:cNvPr id="6" name="Rectangle: Rounded Corners 5">
            <a:extLst>
              <a:ext uri="{FF2B5EF4-FFF2-40B4-BE49-F238E27FC236}">
                <a16:creationId xmlns:a16="http://schemas.microsoft.com/office/drawing/2014/main" id="{D1EB52D7-5DFC-7F5B-13E4-AAE42C9B8133}"/>
              </a:ext>
            </a:extLst>
          </p:cNvPr>
          <p:cNvSpPr/>
          <p:nvPr/>
        </p:nvSpPr>
        <p:spPr>
          <a:xfrm>
            <a:off x="5092633" y="824078"/>
            <a:ext cx="3594167" cy="555543"/>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8E440BC-1CA3-82C8-84E2-26B12BB9C185}"/>
              </a:ext>
            </a:extLst>
          </p:cNvPr>
          <p:cNvSpPr/>
          <p:nvPr/>
        </p:nvSpPr>
        <p:spPr>
          <a:xfrm>
            <a:off x="4981075" y="2101516"/>
            <a:ext cx="3320717" cy="228225"/>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030027-BC1B-9FD0-2844-8A1C347D593A}"/>
              </a:ext>
            </a:extLst>
          </p:cNvPr>
          <p:cNvPicPr>
            <a:picLocks noChangeAspect="1"/>
          </p:cNvPicPr>
          <p:nvPr/>
        </p:nvPicPr>
        <p:blipFill>
          <a:blip r:embed="rId3"/>
          <a:stretch>
            <a:fillRect/>
          </a:stretch>
        </p:blipFill>
        <p:spPr>
          <a:xfrm>
            <a:off x="3597433" y="3848095"/>
            <a:ext cx="2843632" cy="315322"/>
          </a:xfrm>
          <a:prstGeom prst="rect">
            <a:avLst/>
          </a:prstGeom>
          <a:ln>
            <a:solidFill>
              <a:schemeClr val="accent1"/>
            </a:solidFill>
          </a:ln>
        </p:spPr>
      </p:pic>
      <p:sp>
        <p:nvSpPr>
          <p:cNvPr id="15" name="Oval 14">
            <a:extLst>
              <a:ext uri="{FF2B5EF4-FFF2-40B4-BE49-F238E27FC236}">
                <a16:creationId xmlns:a16="http://schemas.microsoft.com/office/drawing/2014/main" id="{F2C6874E-7402-56C9-6B4F-E16264624223}"/>
              </a:ext>
            </a:extLst>
          </p:cNvPr>
          <p:cNvSpPr/>
          <p:nvPr/>
        </p:nvSpPr>
        <p:spPr>
          <a:xfrm>
            <a:off x="5482957" y="3579143"/>
            <a:ext cx="211991" cy="164390"/>
          </a:xfrm>
          <a:prstGeom prst="ellipse">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CA0A732-6E5A-D001-C5C3-57F2A1FBA693}"/>
              </a:ext>
            </a:extLst>
          </p:cNvPr>
          <p:cNvCxnSpPr>
            <a:cxnSpLocks/>
          </p:cNvCxnSpPr>
          <p:nvPr/>
        </p:nvCxnSpPr>
        <p:spPr>
          <a:xfrm flipH="1">
            <a:off x="4623514" y="3709476"/>
            <a:ext cx="882459" cy="2955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211217"/>
      </p:ext>
    </p:extLst>
  </p:cSld>
  <p:clrMapOvr>
    <a:masterClrMapping/>
  </p:clrMapOvr>
  <mc:AlternateContent xmlns:mc="http://schemas.openxmlformats.org/markup-compatibility/2006" xmlns:p14="http://schemas.microsoft.com/office/powerpoint/2010/main">
    <mc:Choice Requires="p14">
      <p:transition spd="med" p14:dur="700" advTm="30908">
        <p:fade/>
      </p:transition>
    </mc:Choice>
    <mc:Fallback xmlns="">
      <p:transition spd="med" advTm="30908">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76CDE2-6F0D-CA97-2A85-853D92B32B78}"/>
              </a:ext>
            </a:extLst>
          </p:cNvPr>
          <p:cNvSpPr>
            <a:spLocks noGrp="1"/>
          </p:cNvSpPr>
          <p:nvPr>
            <p:ph type="body" sz="quarter" idx="13"/>
          </p:nvPr>
        </p:nvSpPr>
        <p:spPr/>
        <p:txBody>
          <a:bodyPr/>
          <a:lstStyle/>
          <a:p>
            <a:r>
              <a:rPr lang="en-US" dirty="0"/>
              <a:t>ALZ-NET Eligibility Checklist</a:t>
            </a:r>
          </a:p>
        </p:txBody>
      </p:sp>
      <p:pic>
        <p:nvPicPr>
          <p:cNvPr id="5" name="Picture 4">
            <a:extLst>
              <a:ext uri="{FF2B5EF4-FFF2-40B4-BE49-F238E27FC236}">
                <a16:creationId xmlns:a16="http://schemas.microsoft.com/office/drawing/2014/main" id="{A4C93D68-4B98-DECD-383E-220F3D433F30}"/>
              </a:ext>
            </a:extLst>
          </p:cNvPr>
          <p:cNvPicPr>
            <a:picLocks noChangeAspect="1"/>
          </p:cNvPicPr>
          <p:nvPr/>
        </p:nvPicPr>
        <p:blipFill>
          <a:blip r:embed="rId2"/>
          <a:stretch>
            <a:fillRect/>
          </a:stretch>
        </p:blipFill>
        <p:spPr>
          <a:xfrm>
            <a:off x="457200" y="1135965"/>
            <a:ext cx="3077687" cy="1521553"/>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ADA0DEA-52A7-FD7B-D20F-AD4394635550}"/>
                  </a:ext>
                </a:extLst>
              </p14:cNvPr>
              <p14:cNvContentPartPr/>
              <p14:nvPr/>
            </p14:nvContentPartPr>
            <p14:xfrm>
              <a:off x="983085" y="2113390"/>
              <a:ext cx="1787400" cy="44280"/>
            </p14:xfrm>
          </p:contentPart>
        </mc:Choice>
        <mc:Fallback xmlns="">
          <p:pic>
            <p:nvPicPr>
              <p:cNvPr id="6" name="Ink 5">
                <a:extLst>
                  <a:ext uri="{FF2B5EF4-FFF2-40B4-BE49-F238E27FC236}">
                    <a16:creationId xmlns:a16="http://schemas.microsoft.com/office/drawing/2014/main" id="{9ADA0DEA-52A7-FD7B-D20F-AD4394635550}"/>
                  </a:ext>
                </a:extLst>
              </p:cNvPr>
              <p:cNvPicPr/>
              <p:nvPr/>
            </p:nvPicPr>
            <p:blipFill>
              <a:blip r:embed="rId4"/>
              <a:stretch>
                <a:fillRect/>
              </a:stretch>
            </p:blipFill>
            <p:spPr>
              <a:xfrm>
                <a:off x="929445" y="2005390"/>
                <a:ext cx="18950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4946222-0F58-4526-3A73-FEDD32F6ADD0}"/>
                  </a:ext>
                </a:extLst>
              </p14:cNvPr>
              <p14:cNvContentPartPr/>
              <p14:nvPr/>
            </p14:nvContentPartPr>
            <p14:xfrm>
              <a:off x="1009365" y="2397790"/>
              <a:ext cx="880560" cy="18720"/>
            </p14:xfrm>
          </p:contentPart>
        </mc:Choice>
        <mc:Fallback xmlns="">
          <p:pic>
            <p:nvPicPr>
              <p:cNvPr id="7" name="Ink 6">
                <a:extLst>
                  <a:ext uri="{FF2B5EF4-FFF2-40B4-BE49-F238E27FC236}">
                    <a16:creationId xmlns:a16="http://schemas.microsoft.com/office/drawing/2014/main" id="{04946222-0F58-4526-3A73-FEDD32F6ADD0}"/>
                  </a:ext>
                </a:extLst>
              </p:cNvPr>
              <p:cNvPicPr/>
              <p:nvPr/>
            </p:nvPicPr>
            <p:blipFill>
              <a:blip r:embed="rId6"/>
              <a:stretch>
                <a:fillRect/>
              </a:stretch>
            </p:blipFill>
            <p:spPr>
              <a:xfrm>
                <a:off x="955365" y="2290150"/>
                <a:ext cx="988200" cy="234360"/>
              </a:xfrm>
              <a:prstGeom prst="rect">
                <a:avLst/>
              </a:prstGeom>
            </p:spPr>
          </p:pic>
        </mc:Fallback>
      </mc:AlternateContent>
      <p:cxnSp>
        <p:nvCxnSpPr>
          <p:cNvPr id="8" name="Straight Arrow Connector 7">
            <a:extLst>
              <a:ext uri="{FF2B5EF4-FFF2-40B4-BE49-F238E27FC236}">
                <a16:creationId xmlns:a16="http://schemas.microsoft.com/office/drawing/2014/main" id="{906967C6-3F8C-E9BF-ACEC-62B361C1A85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EF9A293-1C2C-F2AD-B0D8-2D349889474F}"/>
              </a:ext>
            </a:extLst>
          </p:cNvPr>
          <p:cNvSpPr>
            <a:spLocks noGrp="1"/>
          </p:cNvSpPr>
          <p:nvPr>
            <p:ph type="pic" sz="quarter" idx="15"/>
          </p:nvPr>
        </p:nvSpPr>
        <p:spPr/>
        <p:txBody>
          <a:bodyPr/>
          <a:lstStyle/>
          <a:p>
            <a:endParaRPr lang="en-US"/>
          </a:p>
        </p:txBody>
      </p:sp>
      <p:pic>
        <p:nvPicPr>
          <p:cNvPr id="17" name="Picture 16" descr="Graphical user interface, text, application, chat or text message&#10;&#10;Description automatically generated">
            <a:extLst>
              <a:ext uri="{FF2B5EF4-FFF2-40B4-BE49-F238E27FC236}">
                <a16:creationId xmlns:a16="http://schemas.microsoft.com/office/drawing/2014/main" id="{BE6613CA-8DE3-CA7C-253F-5EEDDB0BEC18}"/>
              </a:ext>
            </a:extLst>
          </p:cNvPr>
          <p:cNvPicPr>
            <a:picLocks noChangeAspect="1"/>
          </p:cNvPicPr>
          <p:nvPr/>
        </p:nvPicPr>
        <p:blipFill>
          <a:blip r:embed="rId7"/>
          <a:stretch>
            <a:fillRect/>
          </a:stretch>
        </p:blipFill>
        <p:spPr>
          <a:xfrm>
            <a:off x="5057422" y="307974"/>
            <a:ext cx="3629379" cy="1805416"/>
          </a:xfrm>
          <a:prstGeom prst="rect">
            <a:avLst/>
          </a:prstGeom>
          <a:ln>
            <a:solidFill>
              <a:schemeClr val="accent1"/>
            </a:solidFill>
          </a:ln>
        </p:spPr>
      </p:pic>
      <p:pic>
        <p:nvPicPr>
          <p:cNvPr id="18" name="Picture 17" descr="Graphical user interface, text, application&#10;&#10;Description automatically generated">
            <a:extLst>
              <a:ext uri="{FF2B5EF4-FFF2-40B4-BE49-F238E27FC236}">
                <a16:creationId xmlns:a16="http://schemas.microsoft.com/office/drawing/2014/main" id="{909B1277-7BD7-4287-4F27-6FC598B80E28}"/>
              </a:ext>
            </a:extLst>
          </p:cNvPr>
          <p:cNvPicPr>
            <a:picLocks noChangeAspect="1"/>
          </p:cNvPicPr>
          <p:nvPr/>
        </p:nvPicPr>
        <p:blipFill>
          <a:blip r:embed="rId8"/>
          <a:stretch>
            <a:fillRect/>
          </a:stretch>
        </p:blipFill>
        <p:spPr>
          <a:xfrm>
            <a:off x="5057422" y="2080584"/>
            <a:ext cx="3629378" cy="2222074"/>
          </a:xfrm>
          <a:prstGeom prst="rect">
            <a:avLst/>
          </a:prstGeom>
          <a:ln>
            <a:solidFill>
              <a:schemeClr val="accent1"/>
            </a:solidFill>
          </a:ln>
        </p:spPr>
      </p:pic>
      <p:sp>
        <p:nvSpPr>
          <p:cNvPr id="10" name="TextBox 9">
            <a:extLst>
              <a:ext uri="{FF2B5EF4-FFF2-40B4-BE49-F238E27FC236}">
                <a16:creationId xmlns:a16="http://schemas.microsoft.com/office/drawing/2014/main" id="{7658F7D7-848B-EF16-761F-20A1126F8EC8}"/>
              </a:ext>
            </a:extLst>
          </p:cNvPr>
          <p:cNvSpPr txBox="1"/>
          <p:nvPr/>
        </p:nvSpPr>
        <p:spPr>
          <a:xfrm>
            <a:off x="457201" y="2881223"/>
            <a:ext cx="4321834" cy="1846659"/>
          </a:xfrm>
          <a:prstGeom prst="rect">
            <a:avLst/>
          </a:prstGeom>
          <a:noFill/>
        </p:spPr>
        <p:txBody>
          <a:bodyPr wrap="square" rtlCol="0">
            <a:spAutoFit/>
          </a:bodyPr>
          <a:lstStyle/>
          <a:p>
            <a:r>
              <a:rPr lang="en-US" sz="1600" dirty="0">
                <a:solidFill>
                  <a:schemeClr val="accent1"/>
                </a:solidFill>
              </a:rPr>
              <a:t>When a patient is registered, the responses to the inclusion criteria are </a:t>
            </a:r>
            <a:r>
              <a:rPr lang="en-US" sz="1600" dirty="0">
                <a:solidFill>
                  <a:schemeClr val="accent1"/>
                </a:solidFill>
                <a:effectLst/>
                <a:ea typeface="Times New Roman" panose="02020603050405020304" pitchFamily="18" charset="0"/>
              </a:rPr>
              <a:t>automatically loaded into the </a:t>
            </a:r>
            <a:r>
              <a:rPr lang="en-US" sz="1600" u="sng" dirty="0">
                <a:solidFill>
                  <a:schemeClr val="accent1"/>
                </a:solidFill>
                <a:effectLst/>
                <a:ea typeface="Times New Roman" panose="02020603050405020304" pitchFamily="18" charset="0"/>
              </a:rPr>
              <a:t>ALZ-NET Eligibility Checklist</a:t>
            </a:r>
            <a:r>
              <a:rPr lang="en-US" sz="1600" dirty="0">
                <a:solidFill>
                  <a:schemeClr val="accent1"/>
                </a:solidFill>
                <a:effectLst/>
                <a:ea typeface="Times New Roman" panose="02020603050405020304" pitchFamily="18" charset="0"/>
              </a:rPr>
              <a:t> form in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a:p>
            <a:endParaRPr lang="en-US" dirty="0"/>
          </a:p>
        </p:txBody>
      </p:sp>
    </p:spTree>
    <p:extLst>
      <p:ext uri="{BB962C8B-B14F-4D97-AF65-F5344CB8AC3E}">
        <p14:creationId xmlns:p14="http://schemas.microsoft.com/office/powerpoint/2010/main" val="238166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D4CE04E-9C81-6E00-7687-A527C4A4D71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C21E013-05FA-03DA-6C4E-72AB50839128}"/>
              </a:ext>
            </a:extLst>
          </p:cNvPr>
          <p:cNvSpPr>
            <a:spLocks noGrp="1"/>
          </p:cNvSpPr>
          <p:nvPr>
            <p:ph type="body" sz="quarter" idx="13"/>
          </p:nvPr>
        </p:nvSpPr>
        <p:spPr/>
        <p:txBody>
          <a:bodyPr/>
          <a:lstStyle/>
          <a:p>
            <a:r>
              <a:rPr lang="en-US" dirty="0"/>
              <a:t>Follow-up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5E2FFD79-F0CA-7740-C621-5A75D49C6489}"/>
              </a:ext>
            </a:extLst>
          </p:cNvPr>
          <p:cNvSpPr>
            <a:spLocks noGrp="1"/>
          </p:cNvSpPr>
          <p:nvPr>
            <p:ph type="body" sz="quarter" idx="14"/>
          </p:nvPr>
        </p:nvSpPr>
        <p:spPr>
          <a:xfrm>
            <a:off x="457199" y="1155032"/>
            <a:ext cx="4419601" cy="3180432"/>
          </a:xfrm>
        </p:spPr>
        <p:txBody>
          <a:bodyPr/>
          <a:lstStyle/>
          <a:p>
            <a:pPr>
              <a:spcAft>
                <a:spcPts val="1200"/>
              </a:spcAft>
            </a:pPr>
            <a:r>
              <a:rPr lang="en-US" sz="1300" dirty="0"/>
              <a:t>This form only becomes visible and available for data entry when </a:t>
            </a:r>
            <a:r>
              <a:rPr lang="en-US" sz="1300" dirty="0" err="1"/>
              <a:t>Brexpiprazole</a:t>
            </a:r>
            <a:r>
              <a:rPr lang="en-US" sz="1300" dirty="0"/>
              <a:t> is selected on the </a:t>
            </a:r>
            <a:r>
              <a:rPr lang="en-US" sz="1300" u="sng" dirty="0"/>
              <a:t>Follow-up Novel Therapy Administration YN</a:t>
            </a:r>
            <a:r>
              <a:rPr lang="en-US" sz="1300" dirty="0"/>
              <a:t> form.</a:t>
            </a:r>
          </a:p>
          <a:p>
            <a:pPr>
              <a:spcAft>
                <a:spcPts val="1200"/>
              </a:spcAft>
            </a:pPr>
            <a:r>
              <a:rPr lang="en-US" sz="1300" dirty="0"/>
              <a:t>Any dose levels </a:t>
            </a:r>
            <a:r>
              <a:rPr lang="en-US" sz="1300" i="1" dirty="0"/>
              <a:t>previously</a:t>
            </a:r>
            <a:r>
              <a:rPr lang="en-US" sz="1300" dirty="0"/>
              <a:t> reported as Ongoing are automatically pulled forward into this form. Update the log line (Ongoing? or Stop Date) for </a:t>
            </a:r>
            <a:r>
              <a:rPr lang="en-US" sz="1300" i="1" dirty="0"/>
              <a:t>each</a:t>
            </a:r>
            <a:r>
              <a:rPr lang="en-US" sz="1300" dirty="0"/>
              <a:t> dose pulled forward. Add a new log line to report any new dose levels.</a:t>
            </a:r>
          </a:p>
          <a:p>
            <a:pPr>
              <a:spcAft>
                <a:spcPts val="1200"/>
              </a:spcAft>
            </a:pPr>
            <a:r>
              <a:rPr lang="en-US" sz="1300" dirty="0"/>
              <a:t>Pay close attention to the Instructions. Report new Dose Levels and changes to Dose Levels. Do not report each </a:t>
            </a:r>
            <a:r>
              <a:rPr lang="en-US" sz="1300" i="1" dirty="0"/>
              <a:t>individual</a:t>
            </a:r>
            <a:r>
              <a:rPr lang="en-US" sz="1300" dirty="0"/>
              <a:t> dose.</a:t>
            </a:r>
          </a:p>
          <a:p>
            <a:pPr>
              <a:spcAft>
                <a:spcPts val="1200"/>
              </a:spcAft>
            </a:pPr>
            <a:r>
              <a:rPr lang="en-US" sz="1300" i="1" dirty="0"/>
              <a:t>Note: </a:t>
            </a:r>
            <a:r>
              <a:rPr lang="en-US" sz="1300" dirty="0"/>
              <a:t>this form is a “portrait log” style. It can be opened by clicking on the header in the log line and closed by clicking on “Complete View”.</a:t>
            </a:r>
          </a:p>
          <a:p>
            <a:endParaRPr lang="en-US" dirty="0"/>
          </a:p>
        </p:txBody>
      </p:sp>
      <p:pic>
        <p:nvPicPr>
          <p:cNvPr id="6" name="Picture 5">
            <a:extLst>
              <a:ext uri="{FF2B5EF4-FFF2-40B4-BE49-F238E27FC236}">
                <a16:creationId xmlns:a16="http://schemas.microsoft.com/office/drawing/2014/main" id="{76F25643-EA1C-E956-F6DF-E52CFC19738F}"/>
              </a:ext>
            </a:extLst>
          </p:cNvPr>
          <p:cNvPicPr>
            <a:picLocks noChangeAspect="1"/>
          </p:cNvPicPr>
          <p:nvPr/>
        </p:nvPicPr>
        <p:blipFill>
          <a:blip r:embed="rId2"/>
          <a:stretch>
            <a:fillRect/>
          </a:stretch>
        </p:blipFill>
        <p:spPr>
          <a:xfrm>
            <a:off x="5120640" y="364526"/>
            <a:ext cx="3527659" cy="3970938"/>
          </a:xfrm>
          <a:prstGeom prst="rect">
            <a:avLst/>
          </a:prstGeom>
        </p:spPr>
      </p:pic>
      <p:sp>
        <p:nvSpPr>
          <p:cNvPr id="5" name="Oval 4">
            <a:extLst>
              <a:ext uri="{FF2B5EF4-FFF2-40B4-BE49-F238E27FC236}">
                <a16:creationId xmlns:a16="http://schemas.microsoft.com/office/drawing/2014/main" id="{2B7EA2C4-6D55-3979-A26F-B974A4BDC8BF}"/>
              </a:ext>
            </a:extLst>
          </p:cNvPr>
          <p:cNvSpPr/>
          <p:nvPr/>
        </p:nvSpPr>
        <p:spPr>
          <a:xfrm>
            <a:off x="6039853" y="1522268"/>
            <a:ext cx="561473" cy="186216"/>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F1AD3DC-F196-D119-7D6A-73F33383448F}"/>
              </a:ext>
            </a:extLst>
          </p:cNvPr>
          <p:cNvSpPr/>
          <p:nvPr/>
        </p:nvSpPr>
        <p:spPr>
          <a:xfrm>
            <a:off x="5197642" y="2999874"/>
            <a:ext cx="2743200" cy="617621"/>
          </a:xfrm>
          <a:prstGeom prst="roundRect">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0E6311E-707B-C74D-CEA7-D5E00F1CEACC}"/>
              </a:ext>
            </a:extLst>
          </p:cNvPr>
          <p:cNvSpPr/>
          <p:nvPr/>
        </p:nvSpPr>
        <p:spPr>
          <a:xfrm>
            <a:off x="5197642" y="847023"/>
            <a:ext cx="3450657" cy="519764"/>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26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noFill/>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802256"/>
          </a:xfrm>
        </p:spPr>
        <p:txBody>
          <a:bodyPr/>
          <a:lstStyle/>
          <a:p>
            <a:r>
              <a:rPr lang="en-US" dirty="0"/>
              <a:t>Enter a log line for </a:t>
            </a:r>
            <a:r>
              <a:rPr lang="en-US" i="1" dirty="0"/>
              <a:t>each</a:t>
            </a:r>
            <a:r>
              <a:rPr lang="en-US" dirty="0"/>
              <a:t> image submitted.</a:t>
            </a:r>
          </a:p>
          <a:p>
            <a:r>
              <a:rPr lang="en-US" dirty="0"/>
              <a:t>If the modality is MRI, select Not Applicable for Type of PET Performed.</a:t>
            </a:r>
          </a:p>
          <a:p>
            <a:r>
              <a:rPr lang="en-US" dirty="0"/>
              <a:t>Only enter details about contrast if modality is MRI.</a:t>
            </a:r>
          </a:p>
          <a:p>
            <a:endParaRPr lang="en-US" dirty="0"/>
          </a:p>
        </p:txBody>
      </p:sp>
      <p:pic>
        <p:nvPicPr>
          <p:cNvPr id="7" name="Picture 6">
            <a:extLst>
              <a:ext uri="{FF2B5EF4-FFF2-40B4-BE49-F238E27FC236}">
                <a16:creationId xmlns:a16="http://schemas.microsoft.com/office/drawing/2014/main" id="{963F23B8-772E-DE36-938E-0D54E010AC77}"/>
              </a:ext>
            </a:extLst>
          </p:cNvPr>
          <p:cNvPicPr>
            <a:picLocks noChangeAspect="1"/>
          </p:cNvPicPr>
          <p:nvPr/>
        </p:nvPicPr>
        <p:blipFill>
          <a:blip r:embed="rId2"/>
          <a:stretch>
            <a:fillRect/>
          </a:stretch>
        </p:blipFill>
        <p:spPr>
          <a:xfrm>
            <a:off x="529388" y="2033790"/>
            <a:ext cx="8101264" cy="2277610"/>
          </a:xfrm>
          <a:prstGeom prst="rect">
            <a:avLst/>
          </a:prstGeom>
        </p:spPr>
      </p:pic>
      <p:pic>
        <p:nvPicPr>
          <p:cNvPr id="5" name="Picture 4">
            <a:extLst>
              <a:ext uri="{FF2B5EF4-FFF2-40B4-BE49-F238E27FC236}">
                <a16:creationId xmlns:a16="http://schemas.microsoft.com/office/drawing/2014/main" id="{E17C0D47-F411-2ABF-E2CE-7BCEAC423FC5}"/>
              </a:ext>
            </a:extLst>
          </p:cNvPr>
          <p:cNvPicPr>
            <a:picLocks noChangeAspect="1"/>
          </p:cNvPicPr>
          <p:nvPr/>
        </p:nvPicPr>
        <p:blipFill>
          <a:blip r:embed="rId3"/>
          <a:stretch>
            <a:fillRect/>
          </a:stretch>
        </p:blipFill>
        <p:spPr>
          <a:xfrm>
            <a:off x="324619" y="3710286"/>
            <a:ext cx="2342381" cy="847843"/>
          </a:xfrm>
          <a:prstGeom prst="rect">
            <a:avLst/>
          </a:prstGeom>
          <a:ln>
            <a:solidFill>
              <a:srgbClr val="FF0000"/>
            </a:solidFill>
          </a:ln>
        </p:spPr>
      </p:pic>
    </p:spTree>
    <p:extLst>
      <p:ext uri="{BB962C8B-B14F-4D97-AF65-F5344CB8AC3E}">
        <p14:creationId xmlns:p14="http://schemas.microsoft.com/office/powerpoint/2010/main" val="2987687529"/>
      </p:ext>
    </p:extLst>
  </p:cSld>
  <p:clrMapOvr>
    <a:masterClrMapping/>
  </p:clrMapOvr>
  <mc:AlternateContent xmlns:mc="http://schemas.openxmlformats.org/markup-compatibility/2006" xmlns:p14="http://schemas.microsoft.com/office/powerpoint/2010/main">
    <mc:Choice Requires="p14">
      <p:transition spd="med" p14:dur="700" advTm="28458">
        <p:fade/>
      </p:transition>
    </mc:Choice>
    <mc:Fallback xmlns="">
      <p:transition spd="med" advTm="28458">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a:xfrm>
            <a:off x="6912813" y="2273561"/>
            <a:ext cx="1664127" cy="298189"/>
          </a:xfrm>
        </p:spPr>
        <p:txBody>
          <a:bodyPr/>
          <a:lstStyle/>
          <a:p>
            <a:r>
              <a:rPr lang="en-US" dirty="0"/>
              <a:t>Patient Level</a:t>
            </a:r>
          </a:p>
        </p:txBody>
      </p:sp>
      <p:pic>
        <p:nvPicPr>
          <p:cNvPr id="13" name="Picture 12" descr="Graphical user interface, text, chat or text message&#10;&#10;Description automatically generated">
            <a:extLst>
              <a:ext uri="{FF2B5EF4-FFF2-40B4-BE49-F238E27FC236}">
                <a16:creationId xmlns:a16="http://schemas.microsoft.com/office/drawing/2014/main" id="{109C9633-A06C-33F6-B769-772D25CEDFB6}"/>
              </a:ext>
            </a:extLst>
          </p:cNvPr>
          <p:cNvPicPr>
            <a:picLocks noChangeAspect="1"/>
          </p:cNvPicPr>
          <p:nvPr/>
        </p:nvPicPr>
        <p:blipFill>
          <a:blip r:embed="rId2"/>
          <a:stretch>
            <a:fillRect/>
          </a:stretch>
        </p:blipFill>
        <p:spPr>
          <a:xfrm>
            <a:off x="6912813" y="2514999"/>
            <a:ext cx="1194902" cy="2030049"/>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321B1A8D-A6E7-0099-FE31-54EFFA8731E2}"/>
                  </a:ext>
                </a:extLst>
              </p14:cNvPr>
              <p14:cNvContentPartPr/>
              <p14:nvPr/>
            </p14:nvContentPartPr>
            <p14:xfrm>
              <a:off x="7129144" y="3954831"/>
              <a:ext cx="1017720" cy="360"/>
            </p14:xfrm>
          </p:contentPart>
        </mc:Choice>
        <mc:Fallback xmlns="">
          <p:pic>
            <p:nvPicPr>
              <p:cNvPr id="25" name="Ink 24">
                <a:extLst>
                  <a:ext uri="{FF2B5EF4-FFF2-40B4-BE49-F238E27FC236}">
                    <a16:creationId xmlns:a16="http://schemas.microsoft.com/office/drawing/2014/main" id="{321B1A8D-A6E7-0099-FE31-54EFFA8731E2}"/>
                  </a:ext>
                </a:extLst>
              </p:cNvPr>
              <p:cNvPicPr/>
              <p:nvPr/>
            </p:nvPicPr>
            <p:blipFill>
              <a:blip r:embed="rId6"/>
              <a:stretch>
                <a:fillRect/>
              </a:stretch>
            </p:blipFill>
            <p:spPr>
              <a:xfrm>
                <a:off x="7075144" y="3846831"/>
                <a:ext cx="1125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21A90FF6-D790-3B51-D176-37C79EADA56A}"/>
                  </a:ext>
                </a:extLst>
              </p14:cNvPr>
              <p14:cNvContentPartPr/>
              <p14:nvPr/>
            </p14:nvContentPartPr>
            <p14:xfrm>
              <a:off x="7121584" y="4095951"/>
              <a:ext cx="698760" cy="360"/>
            </p14:xfrm>
          </p:contentPart>
        </mc:Choice>
        <mc:Fallback xmlns="">
          <p:pic>
            <p:nvPicPr>
              <p:cNvPr id="26" name="Ink 25">
                <a:extLst>
                  <a:ext uri="{FF2B5EF4-FFF2-40B4-BE49-F238E27FC236}">
                    <a16:creationId xmlns:a16="http://schemas.microsoft.com/office/drawing/2014/main" id="{21A90FF6-D790-3B51-D176-37C79EADA56A}"/>
                  </a:ext>
                </a:extLst>
              </p:cNvPr>
              <p:cNvPicPr/>
              <p:nvPr/>
            </p:nvPicPr>
            <p:blipFill>
              <a:blip r:embed="rId8"/>
              <a:stretch>
                <a:fillRect/>
              </a:stretch>
            </p:blipFill>
            <p:spPr>
              <a:xfrm>
                <a:off x="7067584" y="3987951"/>
                <a:ext cx="806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87E64672-AAF8-E993-2DF8-6D2802867CAA}"/>
                  </a:ext>
                </a:extLst>
              </p14:cNvPr>
              <p14:cNvContentPartPr/>
              <p14:nvPr/>
            </p14:nvContentPartPr>
            <p14:xfrm>
              <a:off x="7114384" y="4244991"/>
              <a:ext cx="891720" cy="360"/>
            </p14:xfrm>
          </p:contentPart>
        </mc:Choice>
        <mc:Fallback xmlns="">
          <p:pic>
            <p:nvPicPr>
              <p:cNvPr id="27" name="Ink 26">
                <a:extLst>
                  <a:ext uri="{FF2B5EF4-FFF2-40B4-BE49-F238E27FC236}">
                    <a16:creationId xmlns:a16="http://schemas.microsoft.com/office/drawing/2014/main" id="{87E64672-AAF8-E993-2DF8-6D2802867CAA}"/>
                  </a:ext>
                </a:extLst>
              </p:cNvPr>
              <p:cNvPicPr/>
              <p:nvPr/>
            </p:nvPicPr>
            <p:blipFill>
              <a:blip r:embed="rId10"/>
              <a:stretch>
                <a:fillRect/>
              </a:stretch>
            </p:blipFill>
            <p:spPr>
              <a:xfrm>
                <a:off x="7060384" y="4136991"/>
                <a:ext cx="999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B60921D9-C318-CCF3-7E9A-F288E8EBD58D}"/>
                  </a:ext>
                </a:extLst>
              </p14:cNvPr>
              <p14:cNvContentPartPr/>
              <p14:nvPr/>
            </p14:nvContentPartPr>
            <p14:xfrm>
              <a:off x="7121584" y="4429671"/>
              <a:ext cx="1018440" cy="9000"/>
            </p14:xfrm>
          </p:contentPart>
        </mc:Choice>
        <mc:Fallback xmlns="">
          <p:pic>
            <p:nvPicPr>
              <p:cNvPr id="28" name="Ink 27">
                <a:extLst>
                  <a:ext uri="{FF2B5EF4-FFF2-40B4-BE49-F238E27FC236}">
                    <a16:creationId xmlns:a16="http://schemas.microsoft.com/office/drawing/2014/main" id="{B60921D9-C318-CCF3-7E9A-F288E8EBD58D}"/>
                  </a:ext>
                </a:extLst>
              </p:cNvPr>
              <p:cNvPicPr/>
              <p:nvPr/>
            </p:nvPicPr>
            <p:blipFill>
              <a:blip r:embed="rId12"/>
              <a:stretch>
                <a:fillRect/>
              </a:stretch>
            </p:blipFill>
            <p:spPr>
              <a:xfrm>
                <a:off x="7067565" y="4321671"/>
                <a:ext cx="1126118" cy="224640"/>
              </a:xfrm>
              <a:prstGeom prst="rect">
                <a:avLst/>
              </a:prstGeom>
            </p:spPr>
          </p:pic>
        </mc:Fallback>
      </mc:AlternateContent>
    </p:spTree>
    <p:extLst>
      <p:ext uri="{BB962C8B-B14F-4D97-AF65-F5344CB8AC3E}">
        <p14:creationId xmlns:p14="http://schemas.microsoft.com/office/powerpoint/2010/main" val="2371735102"/>
      </p:ext>
    </p:extLst>
  </p:cSld>
  <p:clrMapOvr>
    <a:masterClrMapping/>
  </p:clrMapOvr>
  <mc:AlternateContent xmlns:mc="http://schemas.openxmlformats.org/markup-compatibility/2006" xmlns:p14="http://schemas.microsoft.com/office/powerpoint/2010/main">
    <mc:Choice Requires="p14">
      <p:transition spd="med" p14:dur="700" advTm="18790">
        <p:fade/>
      </p:transition>
    </mc:Choice>
    <mc:Fallback xmlns="">
      <p:transition spd="med" advTm="1879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Patient Level folders</a:t>
            </a:r>
          </a:p>
        </p:txBody>
      </p:sp>
      <p:pic>
        <p:nvPicPr>
          <p:cNvPr id="3" name="Picture 2" descr="Graphical user interface, text, chat or text message&#10;&#10;Description automatically generated">
            <a:extLst>
              <a:ext uri="{FF2B5EF4-FFF2-40B4-BE49-F238E27FC236}">
                <a16:creationId xmlns:a16="http://schemas.microsoft.com/office/drawing/2014/main" id="{A619607A-1EFD-6695-F4CD-F0E7330E4286}"/>
              </a:ext>
            </a:extLst>
          </p:cNvPr>
          <p:cNvPicPr>
            <a:picLocks noChangeAspect="1"/>
          </p:cNvPicPr>
          <p:nvPr/>
        </p:nvPicPr>
        <p:blipFill>
          <a:blip r:embed="rId2"/>
          <a:stretch>
            <a:fillRect/>
          </a:stretch>
        </p:blipFill>
        <p:spPr>
          <a:xfrm>
            <a:off x="2365600" y="1299673"/>
            <a:ext cx="1748024" cy="2969762"/>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27144803-37D9-F3D0-F9FF-50B54F99C694}"/>
                  </a:ext>
                </a:extLst>
              </p14:cNvPr>
              <p14:cNvContentPartPr/>
              <p14:nvPr/>
            </p14:nvContentPartPr>
            <p14:xfrm>
              <a:off x="3614325" y="2199790"/>
              <a:ext cx="1762200" cy="78840"/>
            </p14:xfrm>
          </p:contentPart>
        </mc:Choice>
        <mc:Fallback xmlns="">
          <p:pic>
            <p:nvPicPr>
              <p:cNvPr id="16" name="Ink 15">
                <a:extLst>
                  <a:ext uri="{FF2B5EF4-FFF2-40B4-BE49-F238E27FC236}">
                    <a16:creationId xmlns:a16="http://schemas.microsoft.com/office/drawing/2014/main" id="{27144803-37D9-F3D0-F9FF-50B54F99C694}"/>
                  </a:ext>
                </a:extLst>
              </p:cNvPr>
              <p:cNvPicPr/>
              <p:nvPr/>
            </p:nvPicPr>
            <p:blipFill>
              <a:blip r:embed="rId6"/>
              <a:stretch>
                <a:fillRect/>
              </a:stretch>
            </p:blipFill>
            <p:spPr>
              <a:xfrm>
                <a:off x="3560336" y="2091790"/>
                <a:ext cx="1869818"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E47CBFCF-D9DA-5F18-FA4E-4D7C40B0ED28}"/>
                  </a:ext>
                </a:extLst>
              </p14:cNvPr>
              <p14:cNvContentPartPr/>
              <p14:nvPr/>
            </p14:nvContentPartPr>
            <p14:xfrm>
              <a:off x="1699125" y="1733590"/>
              <a:ext cx="360" cy="360"/>
            </p14:xfrm>
          </p:contentPart>
        </mc:Choice>
        <mc:Fallback xmlns="">
          <p:pic>
            <p:nvPicPr>
              <p:cNvPr id="5" name="Ink 4">
                <a:extLst>
                  <a:ext uri="{FF2B5EF4-FFF2-40B4-BE49-F238E27FC236}">
                    <a16:creationId xmlns:a16="http://schemas.microsoft.com/office/drawing/2014/main" id="{E47CBFCF-D9DA-5F18-FA4E-4D7C40B0ED28}"/>
                  </a:ext>
                </a:extLst>
              </p:cNvPr>
              <p:cNvPicPr/>
              <p:nvPr/>
            </p:nvPicPr>
            <p:blipFill>
              <a:blip r:embed="rId8"/>
              <a:stretch>
                <a:fillRect/>
              </a:stretch>
            </p:blipFill>
            <p:spPr>
              <a:xfrm>
                <a:off x="1645125" y="16255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CAC4FBEE-5EEE-CBC1-0970-FEDD4A2BE0C3}"/>
                  </a:ext>
                </a:extLst>
              </p14:cNvPr>
              <p14:cNvContentPartPr/>
              <p14:nvPr/>
            </p14:nvContentPartPr>
            <p14:xfrm>
              <a:off x="1750965" y="2259910"/>
              <a:ext cx="360" cy="360"/>
            </p14:xfrm>
          </p:contentPart>
        </mc:Choice>
        <mc:Fallback xmlns="">
          <p:pic>
            <p:nvPicPr>
              <p:cNvPr id="6" name="Ink 5">
                <a:extLst>
                  <a:ext uri="{FF2B5EF4-FFF2-40B4-BE49-F238E27FC236}">
                    <a16:creationId xmlns:a16="http://schemas.microsoft.com/office/drawing/2014/main" id="{CAC4FBEE-5EEE-CBC1-0970-FEDD4A2BE0C3}"/>
                  </a:ext>
                </a:extLst>
              </p:cNvPr>
              <p:cNvPicPr/>
              <p:nvPr/>
            </p:nvPicPr>
            <p:blipFill>
              <a:blip r:embed="rId8"/>
              <a:stretch>
                <a:fillRect/>
              </a:stretch>
            </p:blipFill>
            <p:spPr>
              <a:xfrm>
                <a:off x="1696965" y="21519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772AD8F6-34F0-4984-145C-80C1F7ECFA60}"/>
                  </a:ext>
                </a:extLst>
              </p14:cNvPr>
              <p14:cNvContentPartPr/>
              <p14:nvPr/>
            </p14:nvContentPartPr>
            <p14:xfrm>
              <a:off x="1190085" y="2070190"/>
              <a:ext cx="783360" cy="8640"/>
            </p14:xfrm>
          </p:contentPart>
        </mc:Choice>
        <mc:Fallback xmlns="">
          <p:pic>
            <p:nvPicPr>
              <p:cNvPr id="11" name="Ink 10">
                <a:extLst>
                  <a:ext uri="{FF2B5EF4-FFF2-40B4-BE49-F238E27FC236}">
                    <a16:creationId xmlns:a16="http://schemas.microsoft.com/office/drawing/2014/main" id="{772AD8F6-34F0-4984-145C-80C1F7ECFA60}"/>
                  </a:ext>
                </a:extLst>
              </p:cNvPr>
              <p:cNvPicPr/>
              <p:nvPr/>
            </p:nvPicPr>
            <p:blipFill>
              <a:blip r:embed="rId11"/>
              <a:stretch>
                <a:fillRect/>
              </a:stretch>
            </p:blipFill>
            <p:spPr>
              <a:xfrm>
                <a:off x="1136060" y="1962190"/>
                <a:ext cx="891049"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01AC0E2C-7979-6680-314C-3AEE853ACA32}"/>
                  </a:ext>
                </a:extLst>
              </p14:cNvPr>
              <p14:cNvContentPartPr/>
              <p14:nvPr/>
            </p14:nvContentPartPr>
            <p14:xfrm>
              <a:off x="3939653" y="2239210"/>
              <a:ext cx="44188273" cy="847240"/>
            </p14:xfrm>
          </p:contentPart>
        </mc:Choice>
        <mc:Fallback xmlns="">
          <p:pic>
            <p:nvPicPr>
              <p:cNvPr id="13" name="Ink 12">
                <a:extLst>
                  <a:ext uri="{FF2B5EF4-FFF2-40B4-BE49-F238E27FC236}">
                    <a16:creationId xmlns:a16="http://schemas.microsoft.com/office/drawing/2014/main" id="{01AC0E2C-7979-6680-314C-3AEE853ACA32}"/>
                  </a:ext>
                </a:extLst>
              </p:cNvPr>
              <p:cNvPicPr/>
              <p:nvPr/>
            </p:nvPicPr>
            <p:blipFill>
              <a:blip r:embed="rId13"/>
              <a:stretch>
                <a:fillRect/>
              </a:stretch>
            </p:blipFill>
            <p:spPr>
              <a:xfrm>
                <a:off x="3885630" y="2128796"/>
                <a:ext cx="44295958" cy="106769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77659586-5008-B49D-2241-149DEB241878}"/>
                  </a:ext>
                </a:extLst>
              </p14:cNvPr>
              <p14:cNvContentPartPr/>
              <p14:nvPr/>
            </p14:nvContentPartPr>
            <p14:xfrm>
              <a:off x="1172805" y="2401030"/>
              <a:ext cx="882720" cy="14760"/>
            </p14:xfrm>
          </p:contentPart>
        </mc:Choice>
        <mc:Fallback xmlns="">
          <p:pic>
            <p:nvPicPr>
              <p:cNvPr id="14" name="Ink 13">
                <a:extLst>
                  <a:ext uri="{FF2B5EF4-FFF2-40B4-BE49-F238E27FC236}">
                    <a16:creationId xmlns:a16="http://schemas.microsoft.com/office/drawing/2014/main" id="{77659586-5008-B49D-2241-149DEB241878}"/>
                  </a:ext>
                </a:extLst>
              </p:cNvPr>
              <p:cNvPicPr/>
              <p:nvPr/>
            </p:nvPicPr>
            <p:blipFill>
              <a:blip r:embed="rId15"/>
              <a:stretch>
                <a:fillRect/>
              </a:stretch>
            </p:blipFill>
            <p:spPr>
              <a:xfrm>
                <a:off x="1118805" y="2293030"/>
                <a:ext cx="990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79698F72-BBF2-D462-D685-E8CAD044310D}"/>
                  </a:ext>
                </a:extLst>
              </p14:cNvPr>
              <p14:cNvContentPartPr/>
              <p14:nvPr/>
            </p14:nvContentPartPr>
            <p14:xfrm>
              <a:off x="1155885" y="2518750"/>
              <a:ext cx="829800" cy="284760"/>
            </p14:xfrm>
          </p:contentPart>
        </mc:Choice>
        <mc:Fallback xmlns="">
          <p:pic>
            <p:nvPicPr>
              <p:cNvPr id="17" name="Ink 16">
                <a:extLst>
                  <a:ext uri="{FF2B5EF4-FFF2-40B4-BE49-F238E27FC236}">
                    <a16:creationId xmlns:a16="http://schemas.microsoft.com/office/drawing/2014/main" id="{79698F72-BBF2-D462-D685-E8CAD044310D}"/>
                  </a:ext>
                </a:extLst>
              </p:cNvPr>
              <p:cNvPicPr/>
              <p:nvPr/>
            </p:nvPicPr>
            <p:blipFill>
              <a:blip r:embed="rId17"/>
              <a:stretch>
                <a:fillRect/>
              </a:stretch>
            </p:blipFill>
            <p:spPr>
              <a:xfrm>
                <a:off x="1101862" y="2409367"/>
                <a:ext cx="937487" cy="50316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5D71E423-18AF-E38F-ECC5-FED409ED95C3}"/>
                  </a:ext>
                </a:extLst>
              </p14:cNvPr>
              <p14:cNvContentPartPr/>
              <p14:nvPr/>
            </p14:nvContentPartPr>
            <p14:xfrm>
              <a:off x="1008238" y="2609420"/>
              <a:ext cx="1032887" cy="440130"/>
            </p14:xfrm>
          </p:contentPart>
        </mc:Choice>
        <mc:Fallback xmlns="">
          <p:pic>
            <p:nvPicPr>
              <p:cNvPr id="18" name="Ink 17">
                <a:extLst>
                  <a:ext uri="{FF2B5EF4-FFF2-40B4-BE49-F238E27FC236}">
                    <a16:creationId xmlns:a16="http://schemas.microsoft.com/office/drawing/2014/main" id="{5D71E423-18AF-E38F-ECC5-FED409ED95C3}"/>
                  </a:ext>
                </a:extLst>
              </p:cNvPr>
              <p:cNvPicPr/>
              <p:nvPr/>
            </p:nvPicPr>
            <p:blipFill>
              <a:blip r:embed="rId19"/>
              <a:stretch>
                <a:fillRect/>
              </a:stretch>
            </p:blipFill>
            <p:spPr>
              <a:xfrm>
                <a:off x="954236" y="2500746"/>
                <a:ext cx="1140532" cy="65711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18930EDF-FE92-CC44-5070-AA92061368CA}"/>
                  </a:ext>
                </a:extLst>
              </p14:cNvPr>
              <p14:cNvContentPartPr/>
              <p14:nvPr/>
            </p14:nvContentPartPr>
            <p14:xfrm>
              <a:off x="1665872" y="3079070"/>
              <a:ext cx="374400" cy="360"/>
            </p14:xfrm>
          </p:contentPart>
        </mc:Choice>
        <mc:Fallback xmlns="">
          <p:pic>
            <p:nvPicPr>
              <p:cNvPr id="19" name="Ink 18">
                <a:extLst>
                  <a:ext uri="{FF2B5EF4-FFF2-40B4-BE49-F238E27FC236}">
                    <a16:creationId xmlns:a16="http://schemas.microsoft.com/office/drawing/2014/main" id="{18930EDF-FE92-CC44-5070-AA92061368CA}"/>
                  </a:ext>
                </a:extLst>
              </p:cNvPr>
              <p:cNvPicPr/>
              <p:nvPr/>
            </p:nvPicPr>
            <p:blipFill>
              <a:blip r:embed="rId21"/>
              <a:stretch>
                <a:fillRect/>
              </a:stretch>
            </p:blipFill>
            <p:spPr>
              <a:xfrm>
                <a:off x="1611872" y="2971070"/>
                <a:ext cx="482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E4ECA648-BA32-5358-E3DB-E27114927945}"/>
                  </a:ext>
                </a:extLst>
              </p14:cNvPr>
              <p14:cNvContentPartPr/>
              <p14:nvPr/>
            </p14:nvContentPartPr>
            <p14:xfrm>
              <a:off x="1190085" y="2803510"/>
              <a:ext cx="676800" cy="360"/>
            </p14:xfrm>
          </p:contentPart>
        </mc:Choice>
        <mc:Fallback xmlns="">
          <p:pic>
            <p:nvPicPr>
              <p:cNvPr id="20" name="Ink 19">
                <a:extLst>
                  <a:ext uri="{FF2B5EF4-FFF2-40B4-BE49-F238E27FC236}">
                    <a16:creationId xmlns:a16="http://schemas.microsoft.com/office/drawing/2014/main" id="{E4ECA648-BA32-5358-E3DB-E27114927945}"/>
                  </a:ext>
                </a:extLst>
              </p:cNvPr>
              <p:cNvPicPr/>
              <p:nvPr/>
            </p:nvPicPr>
            <p:blipFill>
              <a:blip r:embed="rId23"/>
              <a:stretch>
                <a:fillRect/>
              </a:stretch>
            </p:blipFill>
            <p:spPr>
              <a:xfrm>
                <a:off x="1136085" y="2695510"/>
                <a:ext cx="784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012C98F7-6F8B-C3DA-4F94-DA368BA2E2F0}"/>
                  </a:ext>
                </a:extLst>
              </p14:cNvPr>
              <p14:cNvContentPartPr/>
              <p14:nvPr/>
            </p14:nvContentPartPr>
            <p14:xfrm>
              <a:off x="1190085" y="2967310"/>
              <a:ext cx="676800" cy="360"/>
            </p14:xfrm>
          </p:contentPart>
        </mc:Choice>
        <mc:Fallback xmlns="">
          <p:pic>
            <p:nvPicPr>
              <p:cNvPr id="21" name="Ink 20">
                <a:extLst>
                  <a:ext uri="{FF2B5EF4-FFF2-40B4-BE49-F238E27FC236}">
                    <a16:creationId xmlns:a16="http://schemas.microsoft.com/office/drawing/2014/main" id="{012C98F7-6F8B-C3DA-4F94-DA368BA2E2F0}"/>
                  </a:ext>
                </a:extLst>
              </p:cNvPr>
              <p:cNvPicPr/>
              <p:nvPr/>
            </p:nvPicPr>
            <p:blipFill>
              <a:blip r:embed="rId23"/>
              <a:stretch>
                <a:fillRect/>
              </a:stretch>
            </p:blipFill>
            <p:spPr>
              <a:xfrm>
                <a:off x="1136085" y="2859310"/>
                <a:ext cx="784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 name="Ink 3">
                <a:extLst>
                  <a:ext uri="{FF2B5EF4-FFF2-40B4-BE49-F238E27FC236}">
                    <a16:creationId xmlns:a16="http://schemas.microsoft.com/office/drawing/2014/main" id="{D9238306-C0A5-6DBE-119B-4F5279770F19}"/>
                  </a:ext>
                </a:extLst>
              </p14:cNvPr>
              <p14:cNvContentPartPr/>
              <p14:nvPr/>
            </p14:nvContentPartPr>
            <p14:xfrm>
              <a:off x="2445314" y="3669315"/>
              <a:ext cx="1034640" cy="26280"/>
            </p14:xfrm>
          </p:contentPart>
        </mc:Choice>
        <mc:Fallback xmlns="">
          <p:pic>
            <p:nvPicPr>
              <p:cNvPr id="4" name="Ink 3">
                <a:extLst>
                  <a:ext uri="{FF2B5EF4-FFF2-40B4-BE49-F238E27FC236}">
                    <a16:creationId xmlns:a16="http://schemas.microsoft.com/office/drawing/2014/main" id="{D9238306-C0A5-6DBE-119B-4F5279770F19}"/>
                  </a:ext>
                </a:extLst>
              </p:cNvPr>
              <p:cNvPicPr/>
              <p:nvPr/>
            </p:nvPicPr>
            <p:blipFill>
              <a:blip r:embed="rId26"/>
              <a:stretch>
                <a:fillRect/>
              </a:stretch>
            </p:blipFill>
            <p:spPr>
              <a:xfrm>
                <a:off x="2391295" y="3561315"/>
                <a:ext cx="1142317"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 name="Ink 6">
                <a:extLst>
                  <a:ext uri="{FF2B5EF4-FFF2-40B4-BE49-F238E27FC236}">
                    <a16:creationId xmlns:a16="http://schemas.microsoft.com/office/drawing/2014/main" id="{CD8CEE59-2B41-86B6-FC87-6C1308183717}"/>
                  </a:ext>
                </a:extLst>
              </p14:cNvPr>
              <p14:cNvContentPartPr/>
              <p14:nvPr/>
            </p14:nvContentPartPr>
            <p14:xfrm>
              <a:off x="2445314" y="3910837"/>
              <a:ext cx="828360" cy="360"/>
            </p14:xfrm>
          </p:contentPart>
        </mc:Choice>
        <mc:Fallback xmlns="">
          <p:pic>
            <p:nvPicPr>
              <p:cNvPr id="7" name="Ink 6">
                <a:extLst>
                  <a:ext uri="{FF2B5EF4-FFF2-40B4-BE49-F238E27FC236}">
                    <a16:creationId xmlns:a16="http://schemas.microsoft.com/office/drawing/2014/main" id="{CD8CEE59-2B41-86B6-FC87-6C1308183717}"/>
                  </a:ext>
                </a:extLst>
              </p:cNvPr>
              <p:cNvPicPr/>
              <p:nvPr/>
            </p:nvPicPr>
            <p:blipFill>
              <a:blip r:embed="rId28"/>
              <a:stretch>
                <a:fillRect/>
              </a:stretch>
            </p:blipFill>
            <p:spPr>
              <a:xfrm>
                <a:off x="2391314" y="3802837"/>
                <a:ext cx="9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 name="Ink 8">
                <a:extLst>
                  <a:ext uri="{FF2B5EF4-FFF2-40B4-BE49-F238E27FC236}">
                    <a16:creationId xmlns:a16="http://schemas.microsoft.com/office/drawing/2014/main" id="{F1687FC5-835F-910F-ABF4-E7025D8A4E67}"/>
                  </a:ext>
                </a:extLst>
              </p14:cNvPr>
              <p14:cNvContentPartPr/>
              <p14:nvPr/>
            </p14:nvContentPartPr>
            <p14:xfrm>
              <a:off x="2389046" y="4139125"/>
              <a:ext cx="1033200" cy="360"/>
            </p14:xfrm>
          </p:contentPart>
        </mc:Choice>
        <mc:Fallback xmlns="">
          <p:pic>
            <p:nvPicPr>
              <p:cNvPr id="9" name="Ink 8">
                <a:extLst>
                  <a:ext uri="{FF2B5EF4-FFF2-40B4-BE49-F238E27FC236}">
                    <a16:creationId xmlns:a16="http://schemas.microsoft.com/office/drawing/2014/main" id="{F1687FC5-835F-910F-ABF4-E7025D8A4E67}"/>
                  </a:ext>
                </a:extLst>
              </p:cNvPr>
              <p:cNvPicPr/>
              <p:nvPr/>
            </p:nvPicPr>
            <p:blipFill>
              <a:blip r:embed="rId30"/>
              <a:stretch>
                <a:fillRect/>
              </a:stretch>
            </p:blipFill>
            <p:spPr>
              <a:xfrm>
                <a:off x="2335027" y="4031125"/>
                <a:ext cx="1140878" cy="216000"/>
              </a:xfrm>
              <a:prstGeom prst="rect">
                <a:avLst/>
              </a:prstGeom>
            </p:spPr>
          </p:pic>
        </mc:Fallback>
      </mc:AlternateContent>
      <p:sp>
        <p:nvSpPr>
          <p:cNvPr id="10" name="TextBox 9">
            <a:extLst>
              <a:ext uri="{FF2B5EF4-FFF2-40B4-BE49-F238E27FC236}">
                <a16:creationId xmlns:a16="http://schemas.microsoft.com/office/drawing/2014/main" id="{631B8B51-517C-63EA-D709-34747B2698C9}"/>
              </a:ext>
            </a:extLst>
          </p:cNvPr>
          <p:cNvSpPr txBox="1"/>
          <p:nvPr/>
        </p:nvSpPr>
        <p:spPr>
          <a:xfrm>
            <a:off x="4785765" y="1699619"/>
            <a:ext cx="2692363" cy="1569660"/>
          </a:xfrm>
          <a:prstGeom prst="rect">
            <a:avLst/>
          </a:prstGeom>
          <a:noFill/>
        </p:spPr>
        <p:txBody>
          <a:bodyPr wrap="square" rtlCol="0">
            <a:spAutoFit/>
          </a:bodyPr>
          <a:lstStyle/>
          <a:p>
            <a:r>
              <a:rPr lang="en-US" sz="2400" b="1" dirty="0">
                <a:solidFill>
                  <a:schemeClr val="accent1"/>
                </a:solidFill>
              </a:rPr>
              <a:t>Each patient level folder has a single form within it</a:t>
            </a:r>
            <a:r>
              <a:rPr lang="en-US" b="1" dirty="0">
                <a:solidFill>
                  <a:schemeClr val="accent1"/>
                </a:solidFill>
              </a:rPr>
              <a:t>.</a:t>
            </a:r>
            <a:endParaRPr lang="en-US" b="1" dirty="0"/>
          </a:p>
        </p:txBody>
      </p:sp>
      <mc:AlternateContent xmlns:mc="http://schemas.openxmlformats.org/markup-compatibility/2006" xmlns:p14="http://schemas.microsoft.com/office/powerpoint/2010/main">
        <mc:Choice Requires="p14">
          <p:contentPart p14:bwMode="auto" r:id="rId31">
            <p14:nvContentPartPr>
              <p14:cNvPr id="15" name="Ink 14">
                <a:extLst>
                  <a:ext uri="{FF2B5EF4-FFF2-40B4-BE49-F238E27FC236}">
                    <a16:creationId xmlns:a16="http://schemas.microsoft.com/office/drawing/2014/main" id="{AE8EFD76-EEEA-EF81-F1E0-7F83B2CED5AC}"/>
                  </a:ext>
                </a:extLst>
              </p14:cNvPr>
              <p14:cNvContentPartPr/>
              <p14:nvPr/>
            </p14:nvContentPartPr>
            <p14:xfrm>
              <a:off x="2372599" y="3444157"/>
              <a:ext cx="1694160" cy="35280"/>
            </p14:xfrm>
          </p:contentPart>
        </mc:Choice>
        <mc:Fallback xmlns="">
          <p:pic>
            <p:nvPicPr>
              <p:cNvPr id="15" name="Ink 14">
                <a:extLst>
                  <a:ext uri="{FF2B5EF4-FFF2-40B4-BE49-F238E27FC236}">
                    <a16:creationId xmlns:a16="http://schemas.microsoft.com/office/drawing/2014/main" id="{AE8EFD76-EEEA-EF81-F1E0-7F83B2CED5AC}"/>
                  </a:ext>
                </a:extLst>
              </p:cNvPr>
              <p:cNvPicPr/>
              <p:nvPr/>
            </p:nvPicPr>
            <p:blipFill>
              <a:blip r:embed="rId32"/>
              <a:stretch>
                <a:fillRect/>
              </a:stretch>
            </p:blipFill>
            <p:spPr>
              <a:xfrm>
                <a:off x="2354599" y="3408517"/>
                <a:ext cx="1729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3D1A976B-D101-855C-C316-19D7E1F1A122}"/>
                  </a:ext>
                </a:extLst>
              </p14:cNvPr>
              <p14:cNvContentPartPr/>
              <p14:nvPr/>
            </p14:nvContentPartPr>
            <p14:xfrm>
              <a:off x="2352079" y="3349477"/>
              <a:ext cx="1758240" cy="207000"/>
            </p14:xfrm>
          </p:contentPart>
        </mc:Choice>
        <mc:Fallback xmlns="">
          <p:pic>
            <p:nvPicPr>
              <p:cNvPr id="23" name="Ink 22">
                <a:extLst>
                  <a:ext uri="{FF2B5EF4-FFF2-40B4-BE49-F238E27FC236}">
                    <a16:creationId xmlns:a16="http://schemas.microsoft.com/office/drawing/2014/main" id="{3D1A976B-D101-855C-C316-19D7E1F1A122}"/>
                  </a:ext>
                </a:extLst>
              </p:cNvPr>
              <p:cNvPicPr/>
              <p:nvPr/>
            </p:nvPicPr>
            <p:blipFill>
              <a:blip r:embed="rId34"/>
              <a:stretch>
                <a:fillRect/>
              </a:stretch>
            </p:blipFill>
            <p:spPr>
              <a:xfrm>
                <a:off x="2334079" y="3313477"/>
                <a:ext cx="17938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F65FE980-454D-EFC7-1D7A-FA1148CEADB5}"/>
                  </a:ext>
                </a:extLst>
              </p14:cNvPr>
              <p14:cNvContentPartPr/>
              <p14:nvPr/>
            </p14:nvContentPartPr>
            <p14:xfrm>
              <a:off x="3104119" y="3845557"/>
              <a:ext cx="1028160" cy="444600"/>
            </p14:xfrm>
          </p:contentPart>
        </mc:Choice>
        <mc:Fallback xmlns="">
          <p:pic>
            <p:nvPicPr>
              <p:cNvPr id="24" name="Ink 23">
                <a:extLst>
                  <a:ext uri="{FF2B5EF4-FFF2-40B4-BE49-F238E27FC236}">
                    <a16:creationId xmlns:a16="http://schemas.microsoft.com/office/drawing/2014/main" id="{F65FE980-454D-EFC7-1D7A-FA1148CEADB5}"/>
                  </a:ext>
                </a:extLst>
              </p:cNvPr>
              <p:cNvPicPr/>
              <p:nvPr/>
            </p:nvPicPr>
            <p:blipFill>
              <a:blip r:embed="rId36"/>
              <a:stretch>
                <a:fillRect/>
              </a:stretch>
            </p:blipFill>
            <p:spPr>
              <a:xfrm>
                <a:off x="3086119" y="3809557"/>
                <a:ext cx="1063800" cy="516240"/>
              </a:xfrm>
              <a:prstGeom prst="rect">
                <a:avLst/>
              </a:prstGeom>
            </p:spPr>
          </p:pic>
        </mc:Fallback>
      </mc:AlternateContent>
    </p:spTree>
    <p:extLst>
      <p:ext uri="{BB962C8B-B14F-4D97-AF65-F5344CB8AC3E}">
        <p14:creationId xmlns:p14="http://schemas.microsoft.com/office/powerpoint/2010/main" val="2638323171"/>
      </p:ext>
    </p:extLst>
  </p:cSld>
  <p:clrMapOvr>
    <a:masterClrMapping/>
  </p:clrMapOvr>
  <mc:AlternateContent xmlns:mc="http://schemas.openxmlformats.org/markup-compatibility/2006" xmlns:p14="http://schemas.microsoft.com/office/powerpoint/2010/main">
    <mc:Choice Requires="p14">
      <p:transition spd="med" p14:dur="700" advTm="5833">
        <p:fade/>
      </p:transition>
    </mc:Choice>
    <mc:Fallback xmlns="">
      <p:transition spd="med" advTm="5833">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Concomitant Medications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600" dirty="0"/>
              <a:t>Pay close attention to the Instructions.</a:t>
            </a:r>
          </a:p>
          <a:p>
            <a:pPr>
              <a:spcAft>
                <a:spcPts val="1200"/>
              </a:spcAft>
            </a:pPr>
            <a:r>
              <a:rPr lang="en-US" sz="1600" dirty="0"/>
              <a:t>Always complete this form </a:t>
            </a:r>
            <a:r>
              <a:rPr lang="en-US" sz="1600" i="1" dirty="0"/>
              <a:t>after </a:t>
            </a:r>
            <a:r>
              <a:rPr lang="en-US" sz="1600" dirty="0"/>
              <a:t>completing the </a:t>
            </a:r>
            <a:r>
              <a:rPr lang="en-US" sz="1600" u="sng" dirty="0"/>
              <a:t>Medical History</a:t>
            </a:r>
            <a:r>
              <a:rPr lang="en-US" sz="1600" dirty="0"/>
              <a:t>, </a:t>
            </a:r>
            <a:r>
              <a:rPr lang="en-US" sz="1600" u="sng" dirty="0"/>
              <a:t>Clinical Events</a:t>
            </a:r>
            <a:r>
              <a:rPr lang="en-US" sz="1600" dirty="0"/>
              <a:t>, </a:t>
            </a:r>
            <a:r>
              <a:rPr lang="en-US" sz="1600" u="sng" dirty="0"/>
              <a:t>Adverse Events</a:t>
            </a:r>
            <a:r>
              <a:rPr lang="en-US" sz="1600" dirty="0"/>
              <a:t>, and/or </a:t>
            </a:r>
            <a:r>
              <a:rPr lang="en-US" sz="1600" u="sng" dirty="0"/>
              <a:t>ARIA Adverse Events</a:t>
            </a:r>
            <a:r>
              <a:rPr lang="en-US" sz="1600" dirty="0"/>
              <a:t> forms.</a:t>
            </a:r>
          </a:p>
          <a:p>
            <a:pPr>
              <a:spcAft>
                <a:spcPts val="1200"/>
              </a:spcAft>
            </a:pPr>
            <a:r>
              <a:rPr lang="en-US" sz="1600" dirty="0"/>
              <a:t>Minimally, a year must be provided for Start and End dates.</a:t>
            </a:r>
          </a:p>
          <a:p>
            <a:pPr>
              <a:spcAft>
                <a:spcPts val="1200"/>
              </a:spcAft>
            </a:pPr>
            <a:r>
              <a:rPr lang="en-US" sz="1600" dirty="0"/>
              <a:t>After entering the Indication, hit Save. Then select the appropriate condition for which the medication is used.</a:t>
            </a:r>
          </a:p>
        </p:txBody>
      </p:sp>
      <p:pic>
        <p:nvPicPr>
          <p:cNvPr id="6" name="Picture 5">
            <a:extLst>
              <a:ext uri="{FF2B5EF4-FFF2-40B4-BE49-F238E27FC236}">
                <a16:creationId xmlns:a16="http://schemas.microsoft.com/office/drawing/2014/main" id="{D216F65B-131F-827C-7248-C1C1AF473EEC}"/>
              </a:ext>
            </a:extLst>
          </p:cNvPr>
          <p:cNvPicPr>
            <a:picLocks noChangeAspect="1"/>
          </p:cNvPicPr>
          <p:nvPr/>
        </p:nvPicPr>
        <p:blipFill>
          <a:blip r:embed="rId2"/>
          <a:stretch>
            <a:fillRect/>
          </a:stretch>
        </p:blipFill>
        <p:spPr>
          <a:xfrm>
            <a:off x="5057422" y="307975"/>
            <a:ext cx="3629378" cy="4027489"/>
          </a:xfrm>
          <a:prstGeom prst="rect">
            <a:avLst/>
          </a:prstGeom>
          <a:ln>
            <a:solidFill>
              <a:schemeClr val="accent1"/>
            </a:solidFill>
          </a:ln>
        </p:spPr>
      </p:pic>
      <p:cxnSp>
        <p:nvCxnSpPr>
          <p:cNvPr id="7" name="Connector: Elbow 6">
            <a:extLst>
              <a:ext uri="{FF2B5EF4-FFF2-40B4-BE49-F238E27FC236}">
                <a16:creationId xmlns:a16="http://schemas.microsoft.com/office/drawing/2014/main" id="{5EAE8B81-7DB2-ECFB-D24E-432763F1BC79}"/>
              </a:ext>
            </a:extLst>
          </p:cNvPr>
          <p:cNvCxnSpPr>
            <a:cxnSpLocks/>
          </p:cNvCxnSpPr>
          <p:nvPr/>
        </p:nvCxnSpPr>
        <p:spPr>
          <a:xfrm rot="10800000" flipV="1">
            <a:off x="6631806" y="3609473"/>
            <a:ext cx="548642" cy="512187"/>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EEE954B0-A4D4-5B5F-D461-181DD3B0CCDC}"/>
              </a:ext>
            </a:extLst>
          </p:cNvPr>
          <p:cNvSpPr/>
          <p:nvPr/>
        </p:nvSpPr>
        <p:spPr>
          <a:xfrm>
            <a:off x="5134422" y="548153"/>
            <a:ext cx="3540017" cy="664629"/>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258823"/>
      </p:ext>
    </p:extLst>
  </p:cSld>
  <p:clrMapOvr>
    <a:masterClrMapping/>
  </p:clrMapOvr>
  <mc:AlternateContent xmlns:mc="http://schemas.openxmlformats.org/markup-compatibility/2006" xmlns:p14="http://schemas.microsoft.com/office/powerpoint/2010/main">
    <mc:Choice Requires="p14">
      <p:transition spd="med" p14:dur="700" advTm="46271">
        <p:fade/>
      </p:transition>
    </mc:Choice>
    <mc:Fallback xmlns="">
      <p:transition spd="med" advTm="46271">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Adverse Events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pPr>
              <a:spcAft>
                <a:spcPts val="1200"/>
              </a:spcAft>
            </a:pPr>
            <a:r>
              <a:rPr lang="en-US" sz="1600" dirty="0"/>
              <a:t>Pay close attention to the Instructions.</a:t>
            </a:r>
          </a:p>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endParaRPr lang="en-US" sz="1600" dirty="0"/>
          </a:p>
          <a:p>
            <a:endParaRPr lang="en-US" sz="1600" dirty="0"/>
          </a:p>
          <a:p>
            <a:endParaRPr lang="en-US" dirty="0"/>
          </a:p>
        </p:txBody>
      </p:sp>
      <p:pic>
        <p:nvPicPr>
          <p:cNvPr id="12" name="Picture 11">
            <a:extLst>
              <a:ext uri="{FF2B5EF4-FFF2-40B4-BE49-F238E27FC236}">
                <a16:creationId xmlns:a16="http://schemas.microsoft.com/office/drawing/2014/main" id="{A28D05E7-25EA-C3FD-8459-F75A71787BD7}"/>
              </a:ext>
            </a:extLst>
          </p:cNvPr>
          <p:cNvPicPr>
            <a:picLocks noChangeAspect="1"/>
          </p:cNvPicPr>
          <p:nvPr/>
        </p:nvPicPr>
        <p:blipFill>
          <a:blip r:embed="rId3"/>
          <a:stretch>
            <a:fillRect/>
          </a:stretch>
        </p:blipFill>
        <p:spPr>
          <a:xfrm>
            <a:off x="5087208" y="332467"/>
            <a:ext cx="3562529" cy="3950987"/>
          </a:xfrm>
          <a:prstGeom prst="rect">
            <a:avLst/>
          </a:prstGeom>
        </p:spPr>
      </p:pic>
      <p:sp>
        <p:nvSpPr>
          <p:cNvPr id="13" name="Rectangle: Rounded Corners 12">
            <a:extLst>
              <a:ext uri="{FF2B5EF4-FFF2-40B4-BE49-F238E27FC236}">
                <a16:creationId xmlns:a16="http://schemas.microsoft.com/office/drawing/2014/main" id="{C0D4BA62-9C36-E057-E69F-51B45D969626}"/>
              </a:ext>
            </a:extLst>
          </p:cNvPr>
          <p:cNvSpPr/>
          <p:nvPr/>
        </p:nvSpPr>
        <p:spPr>
          <a:xfrm>
            <a:off x="5087208" y="481693"/>
            <a:ext cx="3562529" cy="889907"/>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702E4D3-F899-C36C-8843-B689457D7A75}"/>
              </a:ext>
            </a:extLst>
          </p:cNvPr>
          <p:cNvSpPr/>
          <p:nvPr/>
        </p:nvSpPr>
        <p:spPr>
          <a:xfrm>
            <a:off x="5050145" y="1387929"/>
            <a:ext cx="1280160" cy="214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615521"/>
      </p:ext>
    </p:extLst>
  </p:cSld>
  <p:clrMapOvr>
    <a:masterClrMapping/>
  </p:clrMapOvr>
  <mc:AlternateContent xmlns:mc="http://schemas.openxmlformats.org/markup-compatibility/2006" xmlns:p14="http://schemas.microsoft.com/office/powerpoint/2010/main">
    <mc:Choice Requires="p14">
      <p:transition spd="med" p14:dur="700" advTm="24561">
        <p:fade/>
      </p:transition>
    </mc:Choice>
    <mc:Fallback xmlns="">
      <p:transition spd="med" advTm="24561">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p:txBody>
          <a:bodyPr/>
          <a:lstStyle/>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pPr>
              <a:spcAft>
                <a:spcPts val="1200"/>
              </a:spcAft>
            </a:pPr>
            <a:r>
              <a:rPr lang="en-US" sz="1600" dirty="0"/>
              <a:t>Pay close attention to the Instructions.</a:t>
            </a:r>
          </a:p>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endParaRPr lang="en-US" sz="1400" dirty="0"/>
          </a:p>
          <a:p>
            <a:endParaRPr lang="en-US" sz="1400" dirty="0"/>
          </a:p>
          <a:p>
            <a:endParaRPr lang="en-US" dirty="0"/>
          </a:p>
          <a:p>
            <a:endParaRPr lang="en-US" dirty="0"/>
          </a:p>
        </p:txBody>
      </p:sp>
      <p:pic>
        <p:nvPicPr>
          <p:cNvPr id="6" name="Picture 5">
            <a:extLst>
              <a:ext uri="{FF2B5EF4-FFF2-40B4-BE49-F238E27FC236}">
                <a16:creationId xmlns:a16="http://schemas.microsoft.com/office/drawing/2014/main" id="{77B596CC-CD3D-FA31-CA21-B80BC14388FF}"/>
              </a:ext>
            </a:extLst>
          </p:cNvPr>
          <p:cNvPicPr>
            <a:picLocks noChangeAspect="1"/>
          </p:cNvPicPr>
          <p:nvPr/>
        </p:nvPicPr>
        <p:blipFill>
          <a:blip r:embed="rId2"/>
          <a:stretch>
            <a:fillRect/>
          </a:stretch>
        </p:blipFill>
        <p:spPr>
          <a:xfrm>
            <a:off x="5057422" y="307975"/>
            <a:ext cx="3629378" cy="4027488"/>
          </a:xfrm>
          <a:prstGeom prst="rect">
            <a:avLst/>
          </a:prstGeom>
          <a:ln>
            <a:solidFill>
              <a:schemeClr val="accent1"/>
            </a:solidFill>
          </a:ln>
        </p:spPr>
      </p:pic>
      <p:sp>
        <p:nvSpPr>
          <p:cNvPr id="5" name="Oval 4">
            <a:extLst>
              <a:ext uri="{FF2B5EF4-FFF2-40B4-BE49-F238E27FC236}">
                <a16:creationId xmlns:a16="http://schemas.microsoft.com/office/drawing/2014/main" id="{BFD4247C-A6F9-8FCB-681B-07ECB3EBF8DB}"/>
              </a:ext>
            </a:extLst>
          </p:cNvPr>
          <p:cNvSpPr/>
          <p:nvPr/>
        </p:nvSpPr>
        <p:spPr>
          <a:xfrm>
            <a:off x="5351646" y="985487"/>
            <a:ext cx="1280160" cy="214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888249"/>
      </p:ext>
    </p:extLst>
  </p:cSld>
  <p:clrMapOvr>
    <a:masterClrMapping/>
  </p:clrMapOvr>
  <mc:AlternateContent xmlns:mc="http://schemas.openxmlformats.org/markup-compatibility/2006" xmlns:p14="http://schemas.microsoft.com/office/powerpoint/2010/main">
    <mc:Choice Requires="p14">
      <p:transition spd="med" p14:dur="700" advTm="24628">
        <p:fade/>
      </p:transition>
    </mc:Choice>
    <mc:Fallback xmlns="">
      <p:transition spd="med" advTm="24628">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23F01-38CA-0E41-1D92-8BD41B48914E}"/>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CBBAF47-8438-EDDF-70FA-B1B6ABE4691C}"/>
              </a:ext>
            </a:extLst>
          </p:cNvPr>
          <p:cNvSpPr>
            <a:spLocks noGrp="1"/>
          </p:cNvSpPr>
          <p:nvPr>
            <p:ph type="pic" sz="quarter" idx="15"/>
          </p:nvPr>
        </p:nvSpPr>
        <p:spPr>
          <a:ln w="12700">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1325098B-C0A1-F0BF-05D5-E69534137233}"/>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BA79B876-C6AD-4974-CFDE-BC1D242CAB89}"/>
              </a:ext>
            </a:extLst>
          </p:cNvPr>
          <p:cNvSpPr>
            <a:spLocks noGrp="1"/>
          </p:cNvSpPr>
          <p:nvPr>
            <p:ph type="body" sz="quarter" idx="14"/>
          </p:nvPr>
        </p:nvSpPr>
        <p:spPr>
          <a:xfrm>
            <a:off x="457199" y="1652588"/>
            <a:ext cx="4114801" cy="2682876"/>
          </a:xfrm>
        </p:spPr>
        <p:txBody>
          <a:bodyPr/>
          <a:lstStyle/>
          <a:p>
            <a:pPr>
              <a:spcAft>
                <a:spcPts val="300"/>
              </a:spcAft>
            </a:pPr>
            <a:r>
              <a:rPr lang="en-US" sz="1800" dirty="0">
                <a:effectLst/>
                <a:ea typeface="Calibri" panose="020F0502020204030204" pitchFamily="34" charset="0"/>
              </a:rPr>
              <a:t>When a </a:t>
            </a:r>
            <a:r>
              <a:rPr lang="en-US" sz="1800" b="1" i="1" dirty="0">
                <a:effectLst/>
                <a:ea typeface="Calibri" panose="020F0502020204030204" pitchFamily="34" charset="0"/>
              </a:rPr>
              <a:t>Symptomatic</a:t>
            </a:r>
            <a:r>
              <a:rPr lang="en-US" sz="1800" dirty="0">
                <a:effectLst/>
                <a:ea typeface="Calibri" panose="020F0502020204030204" pitchFamily="34" charset="0"/>
              </a:rPr>
              <a:t> ARIA is reported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 this form rolls out to capture any associated signs and symptoms.</a:t>
            </a:r>
          </a:p>
          <a:p>
            <a:pPr>
              <a:spcAft>
                <a:spcPts val="300"/>
              </a:spcAft>
            </a:pPr>
            <a:endParaRPr lang="en-US" sz="1800" dirty="0">
              <a:ea typeface="Calibri" panose="020F0502020204030204" pitchFamily="34" charset="0"/>
            </a:endParaRPr>
          </a:p>
          <a:p>
            <a:r>
              <a:rPr lang="en-US" sz="1800" dirty="0">
                <a:effectLst/>
                <a:ea typeface="Calibri" panose="020F0502020204030204" pitchFamily="34" charset="0"/>
              </a:rPr>
              <a:t>Note that each </a:t>
            </a:r>
            <a:r>
              <a:rPr lang="en-US" sz="1800" u="sng" dirty="0">
                <a:effectLst/>
                <a:ea typeface="Calibri" panose="020F0502020204030204" pitchFamily="34" charset="0"/>
              </a:rPr>
              <a:t>ARIA Adverse Events Signs and Symptoms</a:t>
            </a:r>
            <a:r>
              <a:rPr lang="en-US" sz="1800" dirty="0">
                <a:effectLst/>
                <a:ea typeface="Calibri" panose="020F0502020204030204" pitchFamily="34" charset="0"/>
              </a:rPr>
              <a:t> form is ‘linked’ to a specific logline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a:t>
            </a: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983A5690-3136-73CA-149E-E0AEB5945B18}"/>
              </a:ext>
            </a:extLst>
          </p:cNvPr>
          <p:cNvPicPr>
            <a:picLocks noChangeAspect="1"/>
          </p:cNvPicPr>
          <p:nvPr/>
        </p:nvPicPr>
        <p:blipFill>
          <a:blip r:embed="rId2"/>
          <a:stretch>
            <a:fillRect/>
          </a:stretch>
        </p:blipFill>
        <p:spPr>
          <a:xfrm>
            <a:off x="5114166" y="400606"/>
            <a:ext cx="3450334" cy="3842227"/>
          </a:xfrm>
          <a:prstGeom prst="rect">
            <a:avLst/>
          </a:prstGeom>
        </p:spPr>
      </p:pic>
      <p:sp>
        <p:nvSpPr>
          <p:cNvPr id="7" name="Rectangle: Rounded Corners 6">
            <a:extLst>
              <a:ext uri="{FF2B5EF4-FFF2-40B4-BE49-F238E27FC236}">
                <a16:creationId xmlns:a16="http://schemas.microsoft.com/office/drawing/2014/main" id="{24C1567B-4654-E4EC-7A2F-1466E96D4339}"/>
              </a:ext>
            </a:extLst>
          </p:cNvPr>
          <p:cNvSpPr/>
          <p:nvPr/>
        </p:nvSpPr>
        <p:spPr>
          <a:xfrm>
            <a:off x="5097982" y="558350"/>
            <a:ext cx="3450334" cy="485523"/>
          </a:xfrm>
          <a:prstGeom prst="round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9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B64A-3C58-ADF3-A8E0-8FBA7E36CC0D}"/>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2697B5-DDF1-20AA-CB91-1D487D4A633C}"/>
              </a:ext>
            </a:extLst>
          </p:cNvPr>
          <p:cNvSpPr>
            <a:spLocks noGrp="1"/>
          </p:cNvSpPr>
          <p:nvPr>
            <p:ph type="pic" sz="quarter" idx="15"/>
          </p:nvPr>
        </p:nvSpPr>
        <p:spPr>
          <a:ln w="12700">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464B73A6-A1F1-8DC0-9131-097DF0DDEB97}"/>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DC11DAC7-8946-1816-0A79-A7DE4E38BD7E}"/>
              </a:ext>
            </a:extLst>
          </p:cNvPr>
          <p:cNvSpPr>
            <a:spLocks noGrp="1"/>
          </p:cNvSpPr>
          <p:nvPr>
            <p:ph type="body" sz="quarter" idx="14"/>
          </p:nvPr>
        </p:nvSpPr>
        <p:spPr>
          <a:xfrm>
            <a:off x="457199" y="1652588"/>
            <a:ext cx="4114801" cy="2682876"/>
          </a:xfrm>
        </p:spPr>
        <p:txBody>
          <a:bodyPr/>
          <a:lstStyle/>
          <a:p>
            <a:pPr>
              <a:spcAft>
                <a:spcPts val="0"/>
              </a:spcAft>
            </a:pPr>
            <a:r>
              <a:rPr lang="en-US" sz="1600" dirty="0">
                <a:ea typeface="Calibri" panose="020F0502020204030204" pitchFamily="34" charset="0"/>
                <a:cs typeface="Calibri" panose="020F0502020204030204" pitchFamily="34" charset="0"/>
              </a:rPr>
              <a:t>Report </a:t>
            </a:r>
            <a:r>
              <a:rPr lang="en-US" sz="1600" b="1" dirty="0">
                <a:ea typeface="Calibri" panose="020F0502020204030204" pitchFamily="34" charset="0"/>
                <a:cs typeface="Calibri" panose="020F0502020204030204" pitchFamily="34" charset="0"/>
              </a:rPr>
              <a:t>ALL</a:t>
            </a:r>
            <a:r>
              <a:rPr lang="en-US" sz="1600" dirty="0">
                <a:ea typeface="Calibri" panose="020F0502020204030204" pitchFamily="34" charset="0"/>
                <a:cs typeface="Calibri" panose="020F0502020204030204" pitchFamily="34" charset="0"/>
              </a:rPr>
              <a:t> associated signs and symptoms for each symptomatic ARIA AE.</a:t>
            </a:r>
          </a:p>
          <a:p>
            <a:pPr>
              <a:spcAft>
                <a:spcPts val="0"/>
              </a:spcAft>
            </a:pPr>
            <a:endParaRPr lang="en-US" sz="1600" dirty="0">
              <a:ea typeface="Calibri" panose="020F0502020204030204" pitchFamily="34" charset="0"/>
              <a:cs typeface="Calibri" panose="020F0502020204030204" pitchFamily="34" charset="0"/>
            </a:endParaRPr>
          </a:p>
          <a:p>
            <a:pPr>
              <a:spcAft>
                <a:spcPts val="0"/>
              </a:spcAft>
            </a:pPr>
            <a:r>
              <a:rPr lang="en-US" sz="1600" dirty="0">
                <a:ea typeface="Calibri" panose="020F0502020204030204" pitchFamily="34" charset="0"/>
                <a:cs typeface="Calibri" panose="020F0502020204030204" pitchFamily="34" charset="0"/>
              </a:rPr>
              <a:t>For each of the 7 signs/symptoms listed, indicate if it occurred and complete the rest of the log line as appropriate.</a:t>
            </a:r>
          </a:p>
          <a:p>
            <a:pPr>
              <a:spcAft>
                <a:spcPts val="0"/>
              </a:spcAft>
            </a:pPr>
            <a:endParaRPr lang="en-US" sz="1600" dirty="0">
              <a:ea typeface="Calibri" panose="020F0502020204030204" pitchFamily="34" charset="0"/>
              <a:cs typeface="Calibri" panose="020F0502020204030204" pitchFamily="34" charset="0"/>
            </a:endParaRPr>
          </a:p>
          <a:p>
            <a:r>
              <a:rPr lang="en-US" sz="1600" dirty="0">
                <a:ea typeface="Calibri" panose="020F0502020204030204" pitchFamily="34" charset="0"/>
                <a:cs typeface="Calibri" panose="020F0502020204030204" pitchFamily="34" charset="0"/>
              </a:rPr>
              <a:t>Add a new log line to report additional instances of the 7 signs/symptoms listed and/or to report any other symptoms.</a:t>
            </a:r>
            <a:endParaRPr lang="en-US" sz="1600" dirty="0">
              <a:effectLst/>
              <a:ea typeface="Calibri" panose="020F0502020204030204" pitchFamily="34" charset="0"/>
              <a:cs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CAD66905-F231-5B8F-C731-09C2E6294FA0}"/>
              </a:ext>
            </a:extLst>
          </p:cNvPr>
          <p:cNvPicPr>
            <a:picLocks noChangeAspect="1"/>
          </p:cNvPicPr>
          <p:nvPr/>
        </p:nvPicPr>
        <p:blipFill>
          <a:blip r:embed="rId2"/>
          <a:stretch>
            <a:fillRect/>
          </a:stretch>
        </p:blipFill>
        <p:spPr>
          <a:xfrm>
            <a:off x="5312273" y="380326"/>
            <a:ext cx="3140241" cy="3496914"/>
          </a:xfrm>
          <a:prstGeom prst="rect">
            <a:avLst/>
          </a:prstGeom>
        </p:spPr>
      </p:pic>
      <p:sp>
        <p:nvSpPr>
          <p:cNvPr id="5" name="Rectangle: Rounded Corners 4">
            <a:extLst>
              <a:ext uri="{FF2B5EF4-FFF2-40B4-BE49-F238E27FC236}">
                <a16:creationId xmlns:a16="http://schemas.microsoft.com/office/drawing/2014/main" id="{1DCC8460-3255-DCD9-AF0C-EDD42A2B89F1}"/>
              </a:ext>
            </a:extLst>
          </p:cNvPr>
          <p:cNvSpPr/>
          <p:nvPr/>
        </p:nvSpPr>
        <p:spPr>
          <a:xfrm>
            <a:off x="5284098" y="1464658"/>
            <a:ext cx="428878" cy="2290047"/>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B23D881-5961-049C-EF61-36E72DB13CAB}"/>
              </a:ext>
            </a:extLst>
          </p:cNvPr>
          <p:cNvPicPr>
            <a:picLocks noChangeAspect="1"/>
          </p:cNvPicPr>
          <p:nvPr/>
        </p:nvPicPr>
        <p:blipFill>
          <a:blip r:embed="rId3"/>
          <a:stretch>
            <a:fillRect/>
          </a:stretch>
        </p:blipFill>
        <p:spPr>
          <a:xfrm>
            <a:off x="4459094" y="3808188"/>
            <a:ext cx="3993420" cy="588543"/>
          </a:xfrm>
          <a:prstGeom prst="rect">
            <a:avLst/>
          </a:prstGeom>
          <a:ln w="9525">
            <a:solidFill>
              <a:schemeClr val="accent1"/>
            </a:solidFill>
          </a:ln>
        </p:spPr>
      </p:pic>
      <p:sp>
        <p:nvSpPr>
          <p:cNvPr id="10" name="Rectangle: Rounded Corners 9">
            <a:extLst>
              <a:ext uri="{FF2B5EF4-FFF2-40B4-BE49-F238E27FC236}">
                <a16:creationId xmlns:a16="http://schemas.microsoft.com/office/drawing/2014/main" id="{8B33836A-0141-4C4A-1343-0B3B7064327D}"/>
              </a:ext>
            </a:extLst>
          </p:cNvPr>
          <p:cNvSpPr/>
          <p:nvPr/>
        </p:nvSpPr>
        <p:spPr>
          <a:xfrm>
            <a:off x="4572000" y="3812081"/>
            <a:ext cx="712098" cy="653703"/>
          </a:xfrm>
          <a:prstGeom prst="round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88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Death Details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a:xfrm>
            <a:off x="457199" y="1347537"/>
            <a:ext cx="4419601" cy="931873"/>
          </a:xfrm>
        </p:spPr>
        <p:txBody>
          <a:bodyPr/>
          <a:lstStyle/>
          <a:p>
            <a:r>
              <a:rPr lang="en-US" dirty="0"/>
              <a:t>The Death Details form becomes visible and available for data entry when the Outcome is reported as Fatal on the Adverse Events or ARIA Adverse Events form. It will be at the Patient Level.</a:t>
            </a:r>
          </a:p>
          <a:p>
            <a:endParaRPr lang="en-US" dirty="0"/>
          </a:p>
        </p:txBody>
      </p:sp>
      <p:pic>
        <p:nvPicPr>
          <p:cNvPr id="9" name="Picture 8">
            <a:extLst>
              <a:ext uri="{FF2B5EF4-FFF2-40B4-BE49-F238E27FC236}">
                <a16:creationId xmlns:a16="http://schemas.microsoft.com/office/drawing/2014/main" id="{308CFBBD-58DD-6314-002B-CC137DC187FD}"/>
              </a:ext>
            </a:extLst>
          </p:cNvPr>
          <p:cNvPicPr>
            <a:picLocks noChangeAspect="1"/>
          </p:cNvPicPr>
          <p:nvPr/>
        </p:nvPicPr>
        <p:blipFill>
          <a:blip r:embed="rId2"/>
          <a:stretch>
            <a:fillRect/>
          </a:stretch>
        </p:blipFill>
        <p:spPr>
          <a:xfrm>
            <a:off x="5123497" y="816333"/>
            <a:ext cx="3527231" cy="1638099"/>
          </a:xfrm>
          <a:prstGeom prst="rect">
            <a:avLst/>
          </a:prstGeom>
          <a:solidFill>
            <a:schemeClr val="accent1"/>
          </a:solidFill>
        </p:spPr>
      </p:pic>
      <p:pic>
        <p:nvPicPr>
          <p:cNvPr id="11" name="Picture 10">
            <a:extLst>
              <a:ext uri="{FF2B5EF4-FFF2-40B4-BE49-F238E27FC236}">
                <a16:creationId xmlns:a16="http://schemas.microsoft.com/office/drawing/2014/main" id="{C0CD8ABC-9DB2-0E81-4E50-6130C6084D66}"/>
              </a:ext>
            </a:extLst>
          </p:cNvPr>
          <p:cNvPicPr>
            <a:picLocks noChangeAspect="1"/>
          </p:cNvPicPr>
          <p:nvPr/>
        </p:nvPicPr>
        <p:blipFill>
          <a:blip r:embed="rId3"/>
          <a:stretch>
            <a:fillRect/>
          </a:stretch>
        </p:blipFill>
        <p:spPr>
          <a:xfrm>
            <a:off x="462914" y="2739792"/>
            <a:ext cx="4258269" cy="1352739"/>
          </a:xfrm>
          <a:prstGeom prst="rect">
            <a:avLst/>
          </a:prstGeom>
          <a:noFill/>
          <a:ln>
            <a:solidFill>
              <a:schemeClr val="accent1"/>
            </a:solidFill>
          </a:ln>
        </p:spPr>
      </p:pic>
      <p:sp>
        <p:nvSpPr>
          <p:cNvPr id="12" name="Oval 11">
            <a:extLst>
              <a:ext uri="{FF2B5EF4-FFF2-40B4-BE49-F238E27FC236}">
                <a16:creationId xmlns:a16="http://schemas.microsoft.com/office/drawing/2014/main" id="{2805DCB5-BA5C-2591-E731-6CE9C593A85A}"/>
              </a:ext>
            </a:extLst>
          </p:cNvPr>
          <p:cNvSpPr/>
          <p:nvPr/>
        </p:nvSpPr>
        <p:spPr>
          <a:xfrm>
            <a:off x="2352674" y="2837197"/>
            <a:ext cx="628650" cy="221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68D70F1A-548F-B63E-AB90-114736C04E82}"/>
              </a:ext>
            </a:extLst>
          </p:cNvPr>
          <p:cNvCxnSpPr>
            <a:cxnSpLocks/>
          </p:cNvCxnSpPr>
          <p:nvPr/>
        </p:nvCxnSpPr>
        <p:spPr>
          <a:xfrm flipV="1">
            <a:off x="3071635" y="1982650"/>
            <a:ext cx="2231885" cy="965275"/>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996719"/>
      </p:ext>
    </p:extLst>
  </p:cSld>
  <p:clrMapOvr>
    <a:masterClrMapping/>
  </p:clrMapOvr>
  <mc:AlternateContent xmlns:mc="http://schemas.openxmlformats.org/markup-compatibility/2006" xmlns:p14="http://schemas.microsoft.com/office/powerpoint/2010/main">
    <mc:Choice Requires="p14">
      <p:transition spd="med" p14:dur="700" advTm="18125">
        <p:fade/>
      </p:transition>
    </mc:Choice>
    <mc:Fallback xmlns="">
      <p:transition spd="med" advTm="1812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p:txBody>
          <a:bodyPr/>
          <a:lstStyle/>
          <a:p>
            <a:r>
              <a:rPr lang="en-US" dirty="0"/>
              <a:t>Enrollment Forms folder</a:t>
            </a:r>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p:txBody>
          <a:bodyPr/>
          <a:lstStyle/>
          <a:p>
            <a:r>
              <a:rPr lang="en-US" dirty="0"/>
              <a:t>Baseline folder</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p:txBody>
          <a:bodyPr/>
          <a:lstStyle/>
          <a:p>
            <a:r>
              <a:rPr lang="en-US" dirty="0"/>
              <a:t>Follow-up folder</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p:txBody>
          <a:bodyPr/>
          <a:lstStyle/>
          <a:p>
            <a:r>
              <a:rPr lang="en-US" dirty="0"/>
              <a:t>Patient Level folders</a:t>
            </a:r>
          </a:p>
        </p:txBody>
      </p:sp>
      <p:pic>
        <p:nvPicPr>
          <p:cNvPr id="7" name="Picture 6" descr="Graphical user interface, text, chat or text message&#10;&#10;Description automatically generated">
            <a:extLst>
              <a:ext uri="{FF2B5EF4-FFF2-40B4-BE49-F238E27FC236}">
                <a16:creationId xmlns:a16="http://schemas.microsoft.com/office/drawing/2014/main" id="{1A333562-887A-897F-8BF5-2EE8DCBF5CE4}"/>
              </a:ext>
            </a:extLst>
          </p:cNvPr>
          <p:cNvPicPr>
            <a:picLocks noChangeAspect="1"/>
          </p:cNvPicPr>
          <p:nvPr/>
        </p:nvPicPr>
        <p:blipFill>
          <a:blip r:embed="rId2"/>
          <a:stretch>
            <a:fillRect/>
          </a:stretch>
        </p:blipFill>
        <p:spPr>
          <a:xfrm>
            <a:off x="2609071" y="2515001"/>
            <a:ext cx="1194902" cy="2030049"/>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356AC230-337B-704D-810E-3643423B7CCF}"/>
                  </a:ext>
                </a:extLst>
              </p14:cNvPr>
              <p14:cNvContentPartPr/>
              <p14:nvPr/>
            </p14:nvContentPartPr>
            <p14:xfrm>
              <a:off x="2785965" y="2699110"/>
              <a:ext cx="378720" cy="18360"/>
            </p14:xfrm>
          </p:contentPart>
        </mc:Choice>
        <mc:Fallback xmlns="">
          <p:pic>
            <p:nvPicPr>
              <p:cNvPr id="9" name="Ink 8">
                <a:extLst>
                  <a:ext uri="{FF2B5EF4-FFF2-40B4-BE49-F238E27FC236}">
                    <a16:creationId xmlns:a16="http://schemas.microsoft.com/office/drawing/2014/main" id="{356AC230-337B-704D-810E-3643423B7CCF}"/>
                  </a:ext>
                </a:extLst>
              </p:cNvPr>
              <p:cNvPicPr/>
              <p:nvPr/>
            </p:nvPicPr>
            <p:blipFill>
              <a:blip r:embed="rId4"/>
              <a:stretch>
                <a:fillRect/>
              </a:stretch>
            </p:blipFill>
            <p:spPr>
              <a:xfrm>
                <a:off x="2732325" y="2591110"/>
                <a:ext cx="486360" cy="234000"/>
              </a:xfrm>
              <a:prstGeom prst="rect">
                <a:avLst/>
              </a:prstGeom>
            </p:spPr>
          </p:pic>
        </mc:Fallback>
      </mc:AlternateContent>
    </p:spTree>
    <p:extLst>
      <p:ext uri="{BB962C8B-B14F-4D97-AF65-F5344CB8AC3E}">
        <p14:creationId xmlns:p14="http://schemas.microsoft.com/office/powerpoint/2010/main" val="54404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009954"/>
            <a:ext cx="8233259" cy="2325509"/>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TRIAD Submission Log</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29601" cy="728303"/>
          </a:xfrm>
        </p:spPr>
        <p:txBody>
          <a:bodyPr/>
          <a:lstStyle/>
          <a:p>
            <a:pPr>
              <a:spcAft>
                <a:spcPts val="1200"/>
              </a:spcAft>
            </a:pPr>
            <a:r>
              <a:rPr lang="en-US" sz="1600" dirty="0"/>
              <a:t>This form is view-only to the Site.</a:t>
            </a:r>
          </a:p>
          <a:p>
            <a:pPr>
              <a:spcAft>
                <a:spcPts val="1200"/>
              </a:spcAft>
            </a:pPr>
            <a:r>
              <a:rPr lang="en-US" sz="1600" dirty="0"/>
              <a:t>It summarizes all the imaging files uploaded to TRIAD for the patient.</a:t>
            </a:r>
          </a:p>
        </p:txBody>
      </p:sp>
      <p:pic>
        <p:nvPicPr>
          <p:cNvPr id="7" name="Picture 6">
            <a:extLst>
              <a:ext uri="{FF2B5EF4-FFF2-40B4-BE49-F238E27FC236}">
                <a16:creationId xmlns:a16="http://schemas.microsoft.com/office/drawing/2014/main" id="{7C053DDA-A140-3499-CABC-63F39B1F5D2A}"/>
              </a:ext>
            </a:extLst>
          </p:cNvPr>
          <p:cNvPicPr>
            <a:picLocks noChangeAspect="1"/>
          </p:cNvPicPr>
          <p:nvPr/>
        </p:nvPicPr>
        <p:blipFill>
          <a:blip r:embed="rId2"/>
          <a:stretch>
            <a:fillRect/>
          </a:stretch>
        </p:blipFill>
        <p:spPr>
          <a:xfrm>
            <a:off x="521368" y="2225347"/>
            <a:ext cx="8122388" cy="1424231"/>
          </a:xfrm>
          <a:prstGeom prst="rect">
            <a:avLst/>
          </a:prstGeom>
        </p:spPr>
      </p:pic>
    </p:spTree>
    <p:extLst>
      <p:ext uri="{BB962C8B-B14F-4D97-AF65-F5344CB8AC3E}">
        <p14:creationId xmlns:p14="http://schemas.microsoft.com/office/powerpoint/2010/main" val="422809217"/>
      </p:ext>
    </p:extLst>
  </p:cSld>
  <p:clrMapOvr>
    <a:masterClrMapping/>
  </p:clrMapOvr>
  <mc:AlternateContent xmlns:mc="http://schemas.openxmlformats.org/markup-compatibility/2006" xmlns:p14="http://schemas.microsoft.com/office/powerpoint/2010/main">
    <mc:Choice Requires="p14">
      <p:transition spd="med" p14:dur="700" advTm="21871">
        <p:fade/>
      </p:transition>
    </mc:Choice>
    <mc:Fallback xmlns="">
      <p:transition spd="med" advTm="21871">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Add Event forms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r>
              <a:rPr lang="en-US" sz="1600" dirty="0"/>
              <a:t>Forms that are completed for specific protocol events can be added </a:t>
            </a:r>
            <a:r>
              <a:rPr lang="en-US" sz="1600" i="1" dirty="0"/>
              <a:t>at any time point </a:t>
            </a:r>
            <a:r>
              <a:rPr lang="en-US" sz="1600" dirty="0"/>
              <a:t>by using the Add Event feature located at the bottom of each patient’s homepage.</a:t>
            </a:r>
          </a:p>
        </p:txBody>
      </p:sp>
      <p:pic>
        <p:nvPicPr>
          <p:cNvPr id="8" name="Picture 7">
            <a:extLst>
              <a:ext uri="{FF2B5EF4-FFF2-40B4-BE49-F238E27FC236}">
                <a16:creationId xmlns:a16="http://schemas.microsoft.com/office/drawing/2014/main" id="{CD7CDE59-773B-C47D-67F3-5416FA5E75B9}"/>
              </a:ext>
            </a:extLst>
          </p:cNvPr>
          <p:cNvPicPr>
            <a:picLocks noChangeAspect="1"/>
          </p:cNvPicPr>
          <p:nvPr/>
        </p:nvPicPr>
        <p:blipFill>
          <a:blip r:embed="rId2"/>
          <a:stretch>
            <a:fillRect/>
          </a:stretch>
        </p:blipFill>
        <p:spPr>
          <a:xfrm>
            <a:off x="5239763" y="346541"/>
            <a:ext cx="3264695" cy="3950358"/>
          </a:xfrm>
          <a:prstGeom prst="rect">
            <a:avLst/>
          </a:prstGeom>
        </p:spPr>
      </p:pic>
      <p:sp>
        <p:nvSpPr>
          <p:cNvPr id="9" name="Oval 8">
            <a:extLst>
              <a:ext uri="{FF2B5EF4-FFF2-40B4-BE49-F238E27FC236}">
                <a16:creationId xmlns:a16="http://schemas.microsoft.com/office/drawing/2014/main" id="{BADABADF-5BB3-DD46-A500-2499DE0A8ADA}"/>
              </a:ext>
            </a:extLst>
          </p:cNvPr>
          <p:cNvSpPr/>
          <p:nvPr/>
        </p:nvSpPr>
        <p:spPr>
          <a:xfrm>
            <a:off x="5122069" y="3301464"/>
            <a:ext cx="2578894" cy="11268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32386"/>
      </p:ext>
    </p:extLst>
  </p:cSld>
  <p:clrMapOvr>
    <a:masterClrMapping/>
  </p:clrMapOvr>
  <mc:AlternateContent xmlns:mc="http://schemas.openxmlformats.org/markup-compatibility/2006" xmlns:p14="http://schemas.microsoft.com/office/powerpoint/2010/main">
    <mc:Choice Requires="p14">
      <p:transition spd="med" p14:dur="700" advTm="15787">
        <p:fade/>
      </p:transition>
    </mc:Choice>
    <mc:Fallback xmlns="">
      <p:transition spd="med" advTm="15787">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Withdrawal of 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457199" y="1617044"/>
            <a:ext cx="4419601" cy="2718420"/>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Level of withdrawal choices will be updated as these other registry-related activities become available.</a:t>
            </a:r>
          </a:p>
          <a:p>
            <a:pPr>
              <a:spcAft>
                <a:spcPts val="1200"/>
              </a:spcAft>
            </a:pPr>
            <a:r>
              <a:rPr lang="en-US" sz="1600" dirty="0"/>
              <a:t>Note that the </a:t>
            </a:r>
            <a:r>
              <a:rPr lang="en-US" sz="1600" u="sng" dirty="0"/>
              <a:t>Demography</a:t>
            </a:r>
            <a:r>
              <a:rPr lang="en-US" sz="1600" dirty="0"/>
              <a:t> form captures whether or not the patient </a:t>
            </a:r>
            <a:r>
              <a:rPr lang="en-US" sz="1600" i="1" dirty="0"/>
              <a:t>previously</a:t>
            </a:r>
            <a:r>
              <a:rPr lang="en-US" sz="1600" dirty="0"/>
              <a:t> consented to being contacted for other research opportunities.</a:t>
            </a:r>
            <a:endParaRPr lang="en-US" dirty="0"/>
          </a:p>
        </p:txBody>
      </p:sp>
      <p:pic>
        <p:nvPicPr>
          <p:cNvPr id="6" name="Picture 5">
            <a:extLst>
              <a:ext uri="{FF2B5EF4-FFF2-40B4-BE49-F238E27FC236}">
                <a16:creationId xmlns:a16="http://schemas.microsoft.com/office/drawing/2014/main" id="{91E44AD6-CEDA-8E8C-352F-4D1DD1904AC1}"/>
              </a:ext>
            </a:extLst>
          </p:cNvPr>
          <p:cNvPicPr>
            <a:picLocks noChangeAspect="1"/>
          </p:cNvPicPr>
          <p:nvPr/>
        </p:nvPicPr>
        <p:blipFill>
          <a:blip r:embed="rId2"/>
          <a:stretch>
            <a:fillRect/>
          </a:stretch>
        </p:blipFill>
        <p:spPr>
          <a:xfrm>
            <a:off x="5057420" y="307975"/>
            <a:ext cx="3629379" cy="4027488"/>
          </a:xfrm>
          <a:prstGeom prst="rect">
            <a:avLst/>
          </a:prstGeom>
          <a:ln>
            <a:solidFill>
              <a:schemeClr val="accent1"/>
            </a:solidFill>
          </a:ln>
        </p:spPr>
      </p:pic>
      <p:sp>
        <p:nvSpPr>
          <p:cNvPr id="5" name="Oval 4">
            <a:extLst>
              <a:ext uri="{FF2B5EF4-FFF2-40B4-BE49-F238E27FC236}">
                <a16:creationId xmlns:a16="http://schemas.microsoft.com/office/drawing/2014/main" id="{08680902-DC4E-186B-0107-D3D328874565}"/>
              </a:ext>
            </a:extLst>
          </p:cNvPr>
          <p:cNvSpPr/>
          <p:nvPr/>
        </p:nvSpPr>
        <p:spPr>
          <a:xfrm>
            <a:off x="4980418" y="2252310"/>
            <a:ext cx="474846" cy="43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A19429E-FECD-88D0-9093-AA5C7ECFDFF4}"/>
              </a:ext>
            </a:extLst>
          </p:cNvPr>
          <p:cNvSpPr/>
          <p:nvPr/>
        </p:nvSpPr>
        <p:spPr>
          <a:xfrm>
            <a:off x="4987782" y="2685447"/>
            <a:ext cx="1538146" cy="43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3E3CFCD-03FB-C3E9-66A8-298E0B6C8018}"/>
              </a:ext>
            </a:extLst>
          </p:cNvPr>
          <p:cNvSpPr/>
          <p:nvPr/>
        </p:nvSpPr>
        <p:spPr>
          <a:xfrm>
            <a:off x="5105547" y="586653"/>
            <a:ext cx="3540017" cy="770509"/>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274775"/>
      </p:ext>
    </p:extLst>
  </p:cSld>
  <p:clrMapOvr>
    <a:masterClrMapping/>
  </p:clrMapOvr>
  <mc:AlternateContent xmlns:mc="http://schemas.openxmlformats.org/markup-compatibility/2006" xmlns:p14="http://schemas.microsoft.com/office/powerpoint/2010/main">
    <mc:Choice Requires="p14">
      <p:transition spd="med" p14:dur="700" advTm="45493">
        <p:fade/>
      </p:transition>
    </mc:Choice>
    <mc:Fallback xmlns="">
      <p:transition spd="med" advTm="45493">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a:xfrm>
            <a:off x="5057421" y="250826"/>
            <a:ext cx="3629378" cy="4027488"/>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Optional Components Reconsent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521493" y="1512173"/>
            <a:ext cx="4419601" cy="2682876"/>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choices for “Which component?” will be updated as these other registry-related activities become available.</a:t>
            </a:r>
          </a:p>
          <a:p>
            <a:pPr>
              <a:spcAft>
                <a:spcPts val="1200"/>
              </a:spcAft>
            </a:pPr>
            <a:r>
              <a:rPr lang="en-US" sz="1600" dirty="0"/>
              <a:t>Note that the components to which the patient has reconsented must align with those components previously reported as withdrawn from on the </a:t>
            </a:r>
            <a:r>
              <a:rPr lang="en-US" sz="1600" u="sng" dirty="0"/>
              <a:t>Withdrawal of Consent</a:t>
            </a:r>
            <a:r>
              <a:rPr lang="en-US" sz="1600" dirty="0"/>
              <a:t> form.</a:t>
            </a:r>
          </a:p>
          <a:p>
            <a:pPr>
              <a:spcAft>
                <a:spcPts val="1200"/>
              </a:spcAft>
            </a:pPr>
            <a:endParaRPr lang="en-US" sz="1400" dirty="0"/>
          </a:p>
          <a:p>
            <a:endParaRPr lang="en-US" dirty="0"/>
          </a:p>
        </p:txBody>
      </p:sp>
      <p:pic>
        <p:nvPicPr>
          <p:cNvPr id="7" name="Picture 6">
            <a:extLst>
              <a:ext uri="{FF2B5EF4-FFF2-40B4-BE49-F238E27FC236}">
                <a16:creationId xmlns:a16="http://schemas.microsoft.com/office/drawing/2014/main" id="{2C131B24-F6A6-3E0B-CCC0-231693933DDD}"/>
              </a:ext>
            </a:extLst>
          </p:cNvPr>
          <p:cNvPicPr>
            <a:picLocks noChangeAspect="1"/>
          </p:cNvPicPr>
          <p:nvPr/>
        </p:nvPicPr>
        <p:blipFill>
          <a:blip r:embed="rId2"/>
          <a:stretch>
            <a:fillRect/>
          </a:stretch>
        </p:blipFill>
        <p:spPr>
          <a:xfrm>
            <a:off x="5150519" y="295433"/>
            <a:ext cx="3471988" cy="2433480"/>
          </a:xfrm>
          <a:prstGeom prst="rect">
            <a:avLst/>
          </a:prstGeom>
        </p:spPr>
      </p:pic>
      <p:sp>
        <p:nvSpPr>
          <p:cNvPr id="5" name="Oval 4">
            <a:extLst>
              <a:ext uri="{FF2B5EF4-FFF2-40B4-BE49-F238E27FC236}">
                <a16:creationId xmlns:a16="http://schemas.microsoft.com/office/drawing/2014/main" id="{0D3B011B-43BD-1454-270C-144C5F8B0713}"/>
              </a:ext>
            </a:extLst>
          </p:cNvPr>
          <p:cNvSpPr/>
          <p:nvPr/>
        </p:nvSpPr>
        <p:spPr>
          <a:xfrm>
            <a:off x="6164618" y="2042361"/>
            <a:ext cx="721895" cy="529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CC4F1-F572-6F6E-4F0B-D5A8AB9445DD}"/>
              </a:ext>
            </a:extLst>
          </p:cNvPr>
          <p:cNvSpPr/>
          <p:nvPr/>
        </p:nvSpPr>
        <p:spPr>
          <a:xfrm>
            <a:off x="5134422" y="741145"/>
            <a:ext cx="3540017" cy="1144053"/>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515872"/>
      </p:ext>
    </p:extLst>
  </p:cSld>
  <p:clrMapOvr>
    <a:masterClrMapping/>
  </p:clrMapOvr>
  <mc:AlternateContent xmlns:mc="http://schemas.openxmlformats.org/markup-compatibility/2006" xmlns:p14="http://schemas.microsoft.com/office/powerpoint/2010/main">
    <mc:Choice Requires="p14">
      <p:transition spd="med" p14:dur="700" advTm="37732">
        <p:fade/>
      </p:transition>
    </mc:Choice>
    <mc:Fallback xmlns="">
      <p:transition spd="med" advTm="37732">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AE00F-A278-C089-2171-F5B78BD7EE81}"/>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67E8C4BB-0FDD-DEAF-45FD-9DAA01D3FDCE}"/>
              </a:ext>
            </a:extLst>
          </p:cNvPr>
          <p:cNvSpPr>
            <a:spLocks noGrp="1"/>
          </p:cNvSpPr>
          <p:nvPr>
            <p:ph type="body" sz="quarter" idx="13"/>
          </p:nvPr>
        </p:nvSpPr>
        <p:spPr/>
        <p:txBody>
          <a:bodyPr/>
          <a:lstStyle/>
          <a:p>
            <a:r>
              <a:rPr lang="en-US" dirty="0"/>
              <a:t>Lost to Follow-up</a:t>
            </a:r>
          </a:p>
        </p:txBody>
      </p:sp>
      <p:sp>
        <p:nvSpPr>
          <p:cNvPr id="4" name="Text Placeholder 3">
            <a:extLst>
              <a:ext uri="{FF2B5EF4-FFF2-40B4-BE49-F238E27FC236}">
                <a16:creationId xmlns:a16="http://schemas.microsoft.com/office/drawing/2014/main" id="{DCC90917-E8F5-6EA6-F6EF-49A3BC103CB7}"/>
              </a:ext>
            </a:extLst>
          </p:cNvPr>
          <p:cNvSpPr>
            <a:spLocks noGrp="1"/>
          </p:cNvSpPr>
          <p:nvPr>
            <p:ph type="body" sz="quarter" idx="14"/>
          </p:nvPr>
        </p:nvSpPr>
        <p:spPr/>
        <p:txBody>
          <a:bodyPr/>
          <a:lstStyle/>
          <a:p>
            <a:r>
              <a:rPr lang="en-US" sz="1600" dirty="0"/>
              <a:t>Complete this form only </a:t>
            </a:r>
            <a:r>
              <a:rPr lang="en-US" sz="1600" i="1" dirty="0"/>
              <a:t>after </a:t>
            </a:r>
            <a:r>
              <a:rPr lang="en-US" sz="1600" dirty="0"/>
              <a:t>the three contact attempts and the determination have been made. Refer to the protocol for the definition of lost to follow-up.</a:t>
            </a:r>
          </a:p>
        </p:txBody>
      </p:sp>
      <p:pic>
        <p:nvPicPr>
          <p:cNvPr id="6" name="Picture 5">
            <a:extLst>
              <a:ext uri="{FF2B5EF4-FFF2-40B4-BE49-F238E27FC236}">
                <a16:creationId xmlns:a16="http://schemas.microsoft.com/office/drawing/2014/main" id="{E026EC8B-557E-E4EC-2C8B-38C55D8C57C5}"/>
              </a:ext>
            </a:extLst>
          </p:cNvPr>
          <p:cNvPicPr>
            <a:picLocks noChangeAspect="1"/>
          </p:cNvPicPr>
          <p:nvPr/>
        </p:nvPicPr>
        <p:blipFill>
          <a:blip r:embed="rId2"/>
          <a:stretch>
            <a:fillRect/>
          </a:stretch>
        </p:blipFill>
        <p:spPr>
          <a:xfrm>
            <a:off x="5057422" y="307975"/>
            <a:ext cx="3629378" cy="4027488"/>
          </a:xfrm>
          <a:prstGeom prst="rect">
            <a:avLst/>
          </a:prstGeom>
          <a:ln>
            <a:solidFill>
              <a:schemeClr val="accent1"/>
            </a:solidFill>
          </a:ln>
        </p:spPr>
      </p:pic>
    </p:spTree>
    <p:extLst>
      <p:ext uri="{BB962C8B-B14F-4D97-AF65-F5344CB8AC3E}">
        <p14:creationId xmlns:p14="http://schemas.microsoft.com/office/powerpoint/2010/main" val="4027775252"/>
      </p:ext>
    </p:extLst>
  </p:cSld>
  <p:clrMapOvr>
    <a:masterClrMapping/>
  </p:clrMapOvr>
  <mc:AlternateContent xmlns:mc="http://schemas.openxmlformats.org/markup-compatibility/2006" xmlns:p14="http://schemas.microsoft.com/office/powerpoint/2010/main">
    <mc:Choice Requires="p14">
      <p:transition spd="med" p14:dur="700" advTm="15644">
        <p:fade/>
      </p:transition>
    </mc:Choice>
    <mc:Fallback xmlns="">
      <p:transition spd="med" advTm="15644">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009954"/>
            <a:ext cx="8233259" cy="2325509"/>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Protocol Deviation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98612" cy="728303"/>
          </a:xfrm>
        </p:spPr>
        <p:txBody>
          <a:bodyPr/>
          <a:lstStyle/>
          <a:p>
            <a:pPr>
              <a:spcAft>
                <a:spcPts val="1200"/>
              </a:spcAft>
            </a:pPr>
            <a:r>
              <a:rPr lang="en-US" sz="1600" dirty="0"/>
              <a:t>Complete a new log line for each Protocol Deviation.</a:t>
            </a:r>
          </a:p>
          <a:p>
            <a:pPr>
              <a:spcAft>
                <a:spcPts val="1200"/>
              </a:spcAft>
            </a:pPr>
            <a:r>
              <a:rPr lang="en-US" sz="1600" dirty="0"/>
              <a:t>Complete each log line in its entirety.</a:t>
            </a:r>
          </a:p>
        </p:txBody>
      </p:sp>
      <p:pic>
        <p:nvPicPr>
          <p:cNvPr id="7" name="Picture 6">
            <a:extLst>
              <a:ext uri="{FF2B5EF4-FFF2-40B4-BE49-F238E27FC236}">
                <a16:creationId xmlns:a16="http://schemas.microsoft.com/office/drawing/2014/main" id="{5F43119D-ED07-C6DB-A18C-9B89E6A4BE3E}"/>
              </a:ext>
            </a:extLst>
          </p:cNvPr>
          <p:cNvPicPr>
            <a:picLocks noChangeAspect="1"/>
          </p:cNvPicPr>
          <p:nvPr/>
        </p:nvPicPr>
        <p:blipFill>
          <a:blip r:embed="rId2"/>
          <a:stretch>
            <a:fillRect/>
          </a:stretch>
        </p:blipFill>
        <p:spPr>
          <a:xfrm>
            <a:off x="507206" y="2204913"/>
            <a:ext cx="8115300" cy="1917028"/>
          </a:xfrm>
          <a:prstGeom prst="rect">
            <a:avLst/>
          </a:prstGeom>
          <a:ln>
            <a:solidFill>
              <a:schemeClr val="accent1"/>
            </a:solidFill>
          </a:ln>
        </p:spPr>
      </p:pic>
      <p:sp>
        <p:nvSpPr>
          <p:cNvPr id="5" name="Oval 4">
            <a:extLst>
              <a:ext uri="{FF2B5EF4-FFF2-40B4-BE49-F238E27FC236}">
                <a16:creationId xmlns:a16="http://schemas.microsoft.com/office/drawing/2014/main" id="{3E7BF941-2DAD-2960-C308-17C5954BF755}"/>
              </a:ext>
            </a:extLst>
          </p:cNvPr>
          <p:cNvSpPr/>
          <p:nvPr/>
        </p:nvSpPr>
        <p:spPr>
          <a:xfrm>
            <a:off x="453541" y="3901439"/>
            <a:ext cx="830706" cy="317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185350"/>
      </p:ext>
    </p:extLst>
  </p:cSld>
  <p:clrMapOvr>
    <a:masterClrMapping/>
  </p:clrMapOvr>
  <mc:AlternateContent xmlns:mc="http://schemas.openxmlformats.org/markup-compatibility/2006" xmlns:p14="http://schemas.microsoft.com/office/powerpoint/2010/main">
    <mc:Choice Requires="p14">
      <p:transition spd="med" p14:dur="700" advTm="17016">
        <p:fade/>
      </p:transition>
    </mc:Choice>
    <mc:Fallback xmlns="">
      <p:transition spd="med" advTm="17016">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849452-943E-12D3-E705-E9A91534C416}"/>
              </a:ext>
            </a:extLst>
          </p:cNvPr>
          <p:cNvSpPr>
            <a:spLocks noGrp="1"/>
          </p:cNvSpPr>
          <p:nvPr>
            <p:ph type="body" sz="quarter" idx="14"/>
          </p:nvPr>
        </p:nvSpPr>
        <p:spPr>
          <a:xfrm>
            <a:off x="457199" y="907256"/>
            <a:ext cx="8279607" cy="3428208"/>
          </a:xfrm>
        </p:spPr>
        <p:txBody>
          <a:bodyPr/>
          <a:lstStyle/>
          <a:p>
            <a:pPr algn="ctr"/>
            <a:r>
              <a:rPr lang="en-US" sz="2800" dirty="0"/>
              <a:t>Please send any data related questions to:</a:t>
            </a:r>
          </a:p>
          <a:p>
            <a:pPr algn="ctr"/>
            <a:endParaRPr lang="en-US" sz="2800" dirty="0"/>
          </a:p>
          <a:p>
            <a:pPr algn="ctr"/>
            <a:r>
              <a:rPr lang="en-US" sz="3200" b="1" dirty="0"/>
              <a:t>alznet-data@acr.org</a:t>
            </a:r>
          </a:p>
        </p:txBody>
      </p:sp>
    </p:spTree>
    <p:extLst>
      <p:ext uri="{BB962C8B-B14F-4D97-AF65-F5344CB8AC3E}">
        <p14:creationId xmlns:p14="http://schemas.microsoft.com/office/powerpoint/2010/main" val="419377734"/>
      </p:ext>
    </p:extLst>
  </p:cSld>
  <p:clrMapOvr>
    <a:masterClrMapping/>
  </p:clrMapOvr>
  <mc:AlternateContent xmlns:mc="http://schemas.openxmlformats.org/markup-compatibility/2006" xmlns:p14="http://schemas.microsoft.com/office/powerpoint/2010/main">
    <mc:Choice Requires="p14">
      <p:transition spd="med" p14:dur="700" advTm="13274">
        <p:fade/>
      </p:transition>
    </mc:Choice>
    <mc:Fallback xmlns="">
      <p:transition spd="med" advTm="13274">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33DDA-1B19-7322-416A-3D51AB3E22A8}"/>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8665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Baseline folder</a:t>
            </a:r>
          </a:p>
        </p:txBody>
      </p:sp>
      <p:pic>
        <p:nvPicPr>
          <p:cNvPr id="3" name="Picture 2" descr="Graphical user interface, text, chat or text message&#10;&#10;Description automatically generated">
            <a:extLst>
              <a:ext uri="{FF2B5EF4-FFF2-40B4-BE49-F238E27FC236}">
                <a16:creationId xmlns:a16="http://schemas.microsoft.com/office/drawing/2014/main" id="{A619607A-1EFD-6695-F4CD-F0E7330E4286}"/>
              </a:ext>
            </a:extLst>
          </p:cNvPr>
          <p:cNvPicPr>
            <a:picLocks noChangeAspect="1"/>
          </p:cNvPicPr>
          <p:nvPr/>
        </p:nvPicPr>
        <p:blipFill>
          <a:blip r:embed="rId2"/>
          <a:stretch>
            <a:fillRect/>
          </a:stretch>
        </p:blipFill>
        <p:spPr>
          <a:xfrm>
            <a:off x="1008239" y="1709853"/>
            <a:ext cx="1194902" cy="2030049"/>
          </a:xfrm>
          <a:prstGeom prst="rect">
            <a:avLst/>
          </a:prstGeom>
          <a:ln>
            <a:solidFill>
              <a:schemeClr val="accent1"/>
            </a:solidFill>
          </a:ln>
        </p:spPr>
      </p:pic>
      <p:cxnSp>
        <p:nvCxnSpPr>
          <p:cNvPr id="12" name="Connector: Elbow 11">
            <a:extLst>
              <a:ext uri="{FF2B5EF4-FFF2-40B4-BE49-F238E27FC236}">
                <a16:creationId xmlns:a16="http://schemas.microsoft.com/office/drawing/2014/main" id="{3AF54619-FC5C-6E69-1807-CB181EA01CB8}"/>
              </a:ext>
            </a:extLst>
          </p:cNvPr>
          <p:cNvCxnSpPr>
            <a:cxnSpLocks/>
          </p:cNvCxnSpPr>
          <p:nvPr/>
        </p:nvCxnSpPr>
        <p:spPr>
          <a:xfrm>
            <a:off x="2203141" y="1903911"/>
            <a:ext cx="1267266" cy="959979"/>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27144803-37D9-F3D0-F9FF-50B54F99C694}"/>
                  </a:ext>
                </a:extLst>
              </p14:cNvPr>
              <p14:cNvContentPartPr/>
              <p14:nvPr/>
            </p14:nvContentPartPr>
            <p14:xfrm>
              <a:off x="3614325" y="2199790"/>
              <a:ext cx="1762200" cy="78840"/>
            </p14:xfrm>
          </p:contentPart>
        </mc:Choice>
        <mc:Fallback xmlns="">
          <p:pic>
            <p:nvPicPr>
              <p:cNvPr id="16" name="Ink 15">
                <a:extLst>
                  <a:ext uri="{FF2B5EF4-FFF2-40B4-BE49-F238E27FC236}">
                    <a16:creationId xmlns:a16="http://schemas.microsoft.com/office/drawing/2014/main" id="{27144803-37D9-F3D0-F9FF-50B54F99C694}"/>
                  </a:ext>
                </a:extLst>
              </p:cNvPr>
              <p:cNvPicPr/>
              <p:nvPr/>
            </p:nvPicPr>
            <p:blipFill>
              <a:blip r:embed="rId4"/>
              <a:stretch>
                <a:fillRect/>
              </a:stretch>
            </p:blipFill>
            <p:spPr>
              <a:xfrm>
                <a:off x="3560336" y="2091790"/>
                <a:ext cx="1869818"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47CBFCF-D9DA-5F18-FA4E-4D7C40B0ED28}"/>
                  </a:ext>
                </a:extLst>
              </p14:cNvPr>
              <p14:cNvContentPartPr/>
              <p14:nvPr/>
            </p14:nvContentPartPr>
            <p14:xfrm>
              <a:off x="1699125" y="1733590"/>
              <a:ext cx="360" cy="360"/>
            </p14:xfrm>
          </p:contentPart>
        </mc:Choice>
        <mc:Fallback xmlns="">
          <p:pic>
            <p:nvPicPr>
              <p:cNvPr id="5" name="Ink 4">
                <a:extLst>
                  <a:ext uri="{FF2B5EF4-FFF2-40B4-BE49-F238E27FC236}">
                    <a16:creationId xmlns:a16="http://schemas.microsoft.com/office/drawing/2014/main" id="{E47CBFCF-D9DA-5F18-FA4E-4D7C40B0ED28}"/>
                  </a:ext>
                </a:extLst>
              </p:cNvPr>
              <p:cNvPicPr/>
              <p:nvPr/>
            </p:nvPicPr>
            <p:blipFill>
              <a:blip r:embed="rId6"/>
              <a:stretch>
                <a:fillRect/>
              </a:stretch>
            </p:blipFill>
            <p:spPr>
              <a:xfrm>
                <a:off x="1645125" y="16255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AC4FBEE-5EEE-CBC1-0970-FEDD4A2BE0C3}"/>
                  </a:ext>
                </a:extLst>
              </p14:cNvPr>
              <p14:cNvContentPartPr/>
              <p14:nvPr/>
            </p14:nvContentPartPr>
            <p14:xfrm>
              <a:off x="1750965" y="2259910"/>
              <a:ext cx="360" cy="360"/>
            </p14:xfrm>
          </p:contentPart>
        </mc:Choice>
        <mc:Fallback xmlns="">
          <p:pic>
            <p:nvPicPr>
              <p:cNvPr id="6" name="Ink 5">
                <a:extLst>
                  <a:ext uri="{FF2B5EF4-FFF2-40B4-BE49-F238E27FC236}">
                    <a16:creationId xmlns:a16="http://schemas.microsoft.com/office/drawing/2014/main" id="{CAC4FBEE-5EEE-CBC1-0970-FEDD4A2BE0C3}"/>
                  </a:ext>
                </a:extLst>
              </p:cNvPr>
              <p:cNvPicPr/>
              <p:nvPr/>
            </p:nvPicPr>
            <p:blipFill>
              <a:blip r:embed="rId6"/>
              <a:stretch>
                <a:fillRect/>
              </a:stretch>
            </p:blipFill>
            <p:spPr>
              <a:xfrm>
                <a:off x="1696965" y="21519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CB0E0A8-0664-0443-FDFF-BD46A87352B4}"/>
                  </a:ext>
                </a:extLst>
              </p14:cNvPr>
              <p14:cNvContentPartPr/>
              <p14:nvPr/>
            </p14:nvContentPartPr>
            <p14:xfrm>
              <a:off x="1144864" y="1887711"/>
              <a:ext cx="475560" cy="16200"/>
            </p14:xfrm>
          </p:contentPart>
        </mc:Choice>
        <mc:Fallback xmlns="">
          <p:pic>
            <p:nvPicPr>
              <p:cNvPr id="9" name="Ink 8">
                <a:extLst>
                  <a:ext uri="{FF2B5EF4-FFF2-40B4-BE49-F238E27FC236}">
                    <a16:creationId xmlns:a16="http://schemas.microsoft.com/office/drawing/2014/main" id="{1CB0E0A8-0664-0443-FDFF-BD46A87352B4}"/>
                  </a:ext>
                </a:extLst>
              </p:cNvPr>
              <p:cNvPicPr/>
              <p:nvPr/>
            </p:nvPicPr>
            <p:blipFill>
              <a:blip r:embed="rId10"/>
              <a:stretch>
                <a:fillRect/>
              </a:stretch>
            </p:blipFill>
            <p:spPr>
              <a:xfrm>
                <a:off x="1090864" y="1779711"/>
                <a:ext cx="583200" cy="231840"/>
              </a:xfrm>
              <a:prstGeom prst="rect">
                <a:avLst/>
              </a:prstGeom>
            </p:spPr>
          </p:pic>
        </mc:Fallback>
      </mc:AlternateContent>
      <p:pic>
        <p:nvPicPr>
          <p:cNvPr id="7" name="Picture 6">
            <a:extLst>
              <a:ext uri="{FF2B5EF4-FFF2-40B4-BE49-F238E27FC236}">
                <a16:creationId xmlns:a16="http://schemas.microsoft.com/office/drawing/2014/main" id="{ECD3B6FD-80F8-C10B-292C-3E8F870BDE75}"/>
              </a:ext>
            </a:extLst>
          </p:cNvPr>
          <p:cNvPicPr>
            <a:picLocks noChangeAspect="1"/>
          </p:cNvPicPr>
          <p:nvPr/>
        </p:nvPicPr>
        <p:blipFill>
          <a:blip r:embed="rId11"/>
          <a:stretch>
            <a:fillRect/>
          </a:stretch>
        </p:blipFill>
        <p:spPr>
          <a:xfrm>
            <a:off x="3507242" y="991085"/>
            <a:ext cx="1629002" cy="3467584"/>
          </a:xfrm>
          <a:prstGeom prst="rect">
            <a:avLst/>
          </a:prstGeom>
          <a:ln>
            <a:solidFill>
              <a:schemeClr val="accent1"/>
            </a:solidFill>
          </a:ln>
        </p:spPr>
      </p:pic>
    </p:spTree>
    <p:extLst>
      <p:ext uri="{BB962C8B-B14F-4D97-AF65-F5344CB8AC3E}">
        <p14:creationId xmlns:p14="http://schemas.microsoft.com/office/powerpoint/2010/main" val="89511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Complete this form </a:t>
            </a:r>
            <a:r>
              <a:rPr lang="en-US" sz="1600" i="1" dirty="0"/>
              <a:t>prior</a:t>
            </a:r>
            <a:r>
              <a:rPr lang="en-US" sz="1600" dirty="0"/>
              <a:t> to completing any other forms within the folder.</a:t>
            </a:r>
          </a:p>
          <a:p>
            <a:pPr marL="285750" indent="-285750">
              <a:spcAft>
                <a:spcPts val="1200"/>
              </a:spcAft>
              <a:buFont typeface="Arial" panose="020B0604020202020204" pitchFamily="34" charset="0"/>
              <a:buChar char="•"/>
            </a:pPr>
            <a:r>
              <a:rPr lang="en-US" sz="1600" dirty="0"/>
              <a:t>The derived </a:t>
            </a:r>
            <a:r>
              <a:rPr lang="en-US" sz="1600" b="1" dirty="0"/>
              <a:t>end</a:t>
            </a:r>
            <a:r>
              <a:rPr lang="en-US" sz="1600" dirty="0"/>
              <a:t> date is the date of the patient’s enrollment to the registry and cannot be changed.</a:t>
            </a:r>
          </a:p>
          <a:p>
            <a:pPr marL="285750" indent="-285750">
              <a:spcAft>
                <a:spcPts val="1200"/>
              </a:spcAft>
              <a:buFont typeface="Arial" panose="020B0604020202020204" pitchFamily="34" charset="0"/>
              <a:buChar char="•"/>
            </a:pPr>
            <a:r>
              <a:rPr lang="en-US" sz="1600" dirty="0"/>
              <a:t>Indicate the most recent type of visit.</a:t>
            </a:r>
          </a:p>
          <a:p>
            <a:pPr marL="285750" indent="-285750">
              <a:spcAft>
                <a:spcPts val="1200"/>
              </a:spcAft>
              <a:buFont typeface="Arial" panose="020B0604020202020204" pitchFamily="34" charset="0"/>
              <a:buChar char="•"/>
            </a:pPr>
            <a:endParaRPr lang="en-US" sz="1600" dirty="0"/>
          </a:p>
          <a:p>
            <a:pPr>
              <a:spcAft>
                <a:spcPts val="1200"/>
              </a:spcAft>
            </a:pPr>
            <a:endParaRPr lang="en-US" sz="1600" u="sng" dirty="0"/>
          </a:p>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57421" y="307975"/>
            <a:ext cx="3629378" cy="4027488"/>
          </a:xfrm>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9916F8D7-82E4-F3C5-63BC-5C829D367D88}"/>
              </a:ext>
            </a:extLst>
          </p:cNvPr>
          <p:cNvPicPr>
            <a:picLocks noChangeAspect="1"/>
          </p:cNvPicPr>
          <p:nvPr/>
        </p:nvPicPr>
        <p:blipFill>
          <a:blip r:embed="rId2"/>
          <a:stretch>
            <a:fillRect/>
          </a:stretch>
        </p:blipFill>
        <p:spPr>
          <a:xfrm>
            <a:off x="5172679" y="808036"/>
            <a:ext cx="3398863" cy="1824394"/>
          </a:xfrm>
          <a:prstGeom prst="rect">
            <a:avLst/>
          </a:prstGeom>
        </p:spPr>
      </p:pic>
    </p:spTree>
    <p:extLst>
      <p:ext uri="{BB962C8B-B14F-4D97-AF65-F5344CB8AC3E}">
        <p14:creationId xmlns:p14="http://schemas.microsoft.com/office/powerpoint/2010/main" val="200041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nd Sections">
  <a:themeElements>
    <a:clrScheme name="Alzheimer's Association template 2020">
      <a:dk1>
        <a:sysClr val="windowText" lastClr="000000"/>
      </a:dk1>
      <a:lt1>
        <a:sysClr val="window" lastClr="FFFFFF"/>
      </a:lt1>
      <a:dk2>
        <a:srgbClr val="808285"/>
      </a:dk2>
      <a:lt2>
        <a:srgbClr val="D1D3D4"/>
      </a:lt2>
      <a:accent1>
        <a:srgbClr val="492365"/>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Z-NET AA focus">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Z-NET-subtle">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5BDF770345D9499956DAEFAA94D611" ma:contentTypeVersion="5" ma:contentTypeDescription="Create a new document." ma:contentTypeScope="" ma:versionID="c1dd1dbc9d546e353ea0e1c79a00b7f9">
  <xsd:schema xmlns:xsd="http://www.w3.org/2001/XMLSchema" xmlns:xs="http://www.w3.org/2001/XMLSchema" xmlns:p="http://schemas.microsoft.com/office/2006/metadata/properties" xmlns:ns1="http://schemas.microsoft.com/sharepoint/v3" xmlns:ns2="E30FDC33-7E6A-4270-AF2C-80C624F9261E" xmlns:ns3="e30fdc33-7e6a-4270-af2c-80c624f9261e" targetNamespace="http://schemas.microsoft.com/office/2006/metadata/properties" ma:root="true" ma:fieldsID="7d8a5945eccafc51b49d15db74331c96" ns1:_="" ns2:_="" ns3:_="">
    <xsd:import namespace="http://schemas.microsoft.com/sharepoint/v3"/>
    <xsd:import namespace="E30FDC33-7E6A-4270-AF2C-80C624F9261E"/>
    <xsd:import namespace="e30fdc33-7e6a-4270-af2c-80c624f9261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13ED819-45CB-4EEF-9053-61A0F631B662}">
  <ds:schemaRefs>
    <ds:schemaRef ds:uri="http://schemas.microsoft.com/sharepoint/v3/contenttype/forms"/>
  </ds:schemaRefs>
</ds:datastoreItem>
</file>

<file path=customXml/itemProps2.xml><?xml version="1.0" encoding="utf-8"?>
<ds:datastoreItem xmlns:ds="http://schemas.openxmlformats.org/officeDocument/2006/customXml" ds:itemID="{BA6399A4-3864-44D1-ADF8-6040B977B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0FDC33-7E6A-4270-AF2C-80C624F9261E"/>
    <ds:schemaRef ds:uri="e30fdc33-7e6a-4270-af2c-80c624f92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15BF91-7C61-452C-AD44-16B38C50CAD7}">
  <ds:schemaRefs>
    <ds:schemaRef ds:uri="http://schemas.microsoft.com/office/2006/metadata/properties"/>
    <ds:schemaRef ds:uri="E30FDC33-7E6A-4270-AF2C-80C624F9261E"/>
    <ds:schemaRef ds:uri="http://schemas.microsoft.com/office/2006/documentManagement/types"/>
    <ds:schemaRef ds:uri="http://schemas.microsoft.com/sharepoint/v3"/>
    <ds:schemaRef ds:uri="http://purl.org/dc/terms/"/>
    <ds:schemaRef ds:uri="e30fdc33-7e6a-4270-af2c-80c624f9261e"/>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11964</TotalTime>
  <Words>3532</Words>
  <Application>Microsoft Office PowerPoint</Application>
  <PresentationFormat>On-screen Show (16:9)</PresentationFormat>
  <Paragraphs>294</Paragraphs>
  <Slides>77</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77</vt:i4>
      </vt:variant>
    </vt:vector>
  </HeadingPairs>
  <TitlesOfParts>
    <vt:vector size="83" baseType="lpstr">
      <vt:lpstr>Arial</vt:lpstr>
      <vt:lpstr>Calibri</vt:lpstr>
      <vt:lpstr>Times New Roman</vt:lpstr>
      <vt:lpstr>Title and Sections</vt:lpstr>
      <vt:lpstr>ALZ-NET AA focus</vt:lpstr>
      <vt:lpstr>ALZ-NET-subtle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Alzheimers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PowerPoint Template 16x9 Aspect Ratio</dc:title>
  <dc:creator>Jessica Yen</dc:creator>
  <cp:keywords>powerpoint template</cp:keywords>
  <cp:lastModifiedBy>Donahue, Kathleen</cp:lastModifiedBy>
  <cp:revision>207</cp:revision>
  <dcterms:created xsi:type="dcterms:W3CDTF">2016-11-21T15:10:09Z</dcterms:created>
  <dcterms:modified xsi:type="dcterms:W3CDTF">2024-02-07T17:35:40Z</dcterms:modified>
  <cp:category>Association PowerPoint Template 16x9 Aspect Ratio</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0x0101003F5BDF770345D9499956DAEFAA94D611</vt:lpwstr>
  </property>
</Properties>
</file>